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5"/>
  </p:notesMasterIdLst>
  <p:sldIdLst>
    <p:sldId id="258" r:id="rId2"/>
    <p:sldId id="259" r:id="rId3"/>
    <p:sldId id="415" r:id="rId4"/>
    <p:sldId id="289" r:id="rId5"/>
    <p:sldId id="257" r:id="rId6"/>
    <p:sldId id="407" r:id="rId7"/>
    <p:sldId id="409" r:id="rId8"/>
    <p:sldId id="408" r:id="rId9"/>
    <p:sldId id="290" r:id="rId10"/>
    <p:sldId id="291" r:id="rId11"/>
    <p:sldId id="362" r:id="rId12"/>
    <p:sldId id="406" r:id="rId13"/>
    <p:sldId id="413" r:id="rId14"/>
    <p:sldId id="305" r:id="rId15"/>
    <p:sldId id="312" r:id="rId16"/>
    <p:sldId id="360" r:id="rId17"/>
    <p:sldId id="292" r:id="rId18"/>
    <p:sldId id="293" r:id="rId19"/>
    <p:sldId id="294" r:id="rId20"/>
    <p:sldId id="295" r:id="rId21"/>
    <p:sldId id="296" r:id="rId22"/>
    <p:sldId id="297" r:id="rId23"/>
    <p:sldId id="410" r:id="rId24"/>
    <p:sldId id="299" r:id="rId25"/>
    <p:sldId id="301" r:id="rId26"/>
    <p:sldId id="287" r:id="rId27"/>
    <p:sldId id="404" r:id="rId28"/>
    <p:sldId id="298" r:id="rId29"/>
    <p:sldId id="302" r:id="rId30"/>
    <p:sldId id="411" r:id="rId31"/>
    <p:sldId id="363" r:id="rId32"/>
    <p:sldId id="364" r:id="rId33"/>
    <p:sldId id="412" r:id="rId34"/>
    <p:sldId id="286" r:id="rId35"/>
    <p:sldId id="308" r:id="rId36"/>
    <p:sldId id="309" r:id="rId37"/>
    <p:sldId id="414" r:id="rId38"/>
    <p:sldId id="310" r:id="rId39"/>
    <p:sldId id="311" r:id="rId40"/>
    <p:sldId id="333" r:id="rId41"/>
    <p:sldId id="334" r:id="rId42"/>
    <p:sldId id="338" r:id="rId43"/>
    <p:sldId id="30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AD1"/>
    <a:srgbClr val="EAE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8A48E-A66B-39BB-2EE7-42203A2DED08}" v="45" dt="2023-10-16T16:47:05.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727A3-646C-4ABE-A8AD-F9499E89BBEF}"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US"/>
        </a:p>
      </dgm:t>
    </dgm:pt>
    <dgm:pt modelId="{B9A2CB00-AB89-41C2-96EB-AB7725505911}">
      <dgm:prSet/>
      <dgm:spPr>
        <a:solidFill>
          <a:schemeClr val="accent1"/>
        </a:solidFill>
      </dgm:spPr>
      <dgm:t>
        <a:bodyPr/>
        <a:lstStyle/>
        <a:p>
          <a:r>
            <a:rPr lang="en-US"/>
            <a:t>Build your list</a:t>
          </a:r>
        </a:p>
      </dgm:t>
    </dgm:pt>
    <dgm:pt modelId="{1E6D271F-1441-4BAB-A627-48839EFE6EC0}" type="parTrans" cxnId="{A25ADFCF-23B2-432D-9788-8BD5123516C6}">
      <dgm:prSet/>
      <dgm:spPr/>
      <dgm:t>
        <a:bodyPr/>
        <a:lstStyle/>
        <a:p>
          <a:endParaRPr lang="en-US"/>
        </a:p>
      </dgm:t>
    </dgm:pt>
    <dgm:pt modelId="{18DFDDAB-DDD6-4BB3-B6BC-AC617210C02C}" type="sibTrans" cxnId="{A25ADFCF-23B2-432D-9788-8BD5123516C6}">
      <dgm:prSet/>
      <dgm:spPr/>
      <dgm:t>
        <a:bodyPr/>
        <a:lstStyle/>
        <a:p>
          <a:endParaRPr lang="en-US"/>
        </a:p>
      </dgm:t>
    </dgm:pt>
    <dgm:pt modelId="{7B02C37A-6160-4119-9E2E-A0D5AC0F9E76}">
      <dgm:prSet/>
      <dgm:spPr>
        <a:solidFill>
          <a:schemeClr val="accent1">
            <a:lumMod val="40000"/>
            <a:lumOff val="60000"/>
          </a:schemeClr>
        </a:solidFill>
      </dgm:spPr>
      <dgm:t>
        <a:bodyPr/>
        <a:lstStyle/>
        <a:p>
          <a:r>
            <a:rPr lang="en-US" b="1"/>
            <a:t>Add to “Colleges I’m Thinking About” in Naviance </a:t>
          </a:r>
          <a:endParaRPr lang="en-US"/>
        </a:p>
      </dgm:t>
    </dgm:pt>
    <dgm:pt modelId="{5E155821-EA7F-49C7-8448-762F1BA93BDC}" type="parTrans" cxnId="{E9601807-1F32-4C83-B4F2-2EE3C6859461}">
      <dgm:prSet/>
      <dgm:spPr/>
      <dgm:t>
        <a:bodyPr/>
        <a:lstStyle/>
        <a:p>
          <a:endParaRPr lang="en-US"/>
        </a:p>
      </dgm:t>
    </dgm:pt>
    <dgm:pt modelId="{274FBE3C-C6B7-4CFD-8560-CB9B83D150D8}" type="sibTrans" cxnId="{E9601807-1F32-4C83-B4F2-2EE3C6859461}">
      <dgm:prSet/>
      <dgm:spPr/>
      <dgm:t>
        <a:bodyPr/>
        <a:lstStyle/>
        <a:p>
          <a:endParaRPr lang="en-US"/>
        </a:p>
      </dgm:t>
    </dgm:pt>
    <dgm:pt modelId="{7832310D-862C-4D55-AD72-EC98E0FA6C45}">
      <dgm:prSet/>
      <dgm:spPr>
        <a:solidFill>
          <a:schemeClr val="accent6">
            <a:lumMod val="75000"/>
          </a:schemeClr>
        </a:solidFill>
      </dgm:spPr>
      <dgm:t>
        <a:bodyPr/>
        <a:lstStyle/>
        <a:p>
          <a:r>
            <a:rPr lang="en-US" u="sng"/>
            <a:t>Define priorities &amp; Good Fits</a:t>
          </a:r>
          <a:endParaRPr lang="en-US"/>
        </a:p>
      </dgm:t>
    </dgm:pt>
    <dgm:pt modelId="{4D4C95B2-7671-4B24-9DE5-4E0E9731F51E}" type="parTrans" cxnId="{0C576C5C-484F-4BFB-B966-E208639D07B0}">
      <dgm:prSet/>
      <dgm:spPr/>
      <dgm:t>
        <a:bodyPr/>
        <a:lstStyle/>
        <a:p>
          <a:endParaRPr lang="en-US"/>
        </a:p>
      </dgm:t>
    </dgm:pt>
    <dgm:pt modelId="{CDEE8838-CD6C-42C4-BF72-2176A076DD5B}" type="sibTrans" cxnId="{0C576C5C-484F-4BFB-B966-E208639D07B0}">
      <dgm:prSet/>
      <dgm:spPr/>
      <dgm:t>
        <a:bodyPr/>
        <a:lstStyle/>
        <a:p>
          <a:endParaRPr lang="en-US"/>
        </a:p>
      </dgm:t>
    </dgm:pt>
    <dgm:pt modelId="{B046D43B-0C30-4529-8BCE-2D9B4B3D284D}">
      <dgm:prSet custT="1"/>
      <dgm:spPr/>
      <dgm:t>
        <a:bodyPr/>
        <a:lstStyle/>
        <a:p>
          <a:r>
            <a:rPr lang="en-US" sz="1200"/>
            <a:t>Location, size, major, cost</a:t>
          </a:r>
        </a:p>
      </dgm:t>
    </dgm:pt>
    <dgm:pt modelId="{79D0505E-AC0D-4B8F-9602-F9E6CD47D292}" type="parTrans" cxnId="{8A7647D3-9287-4B13-8094-635DAA85263C}">
      <dgm:prSet/>
      <dgm:spPr/>
      <dgm:t>
        <a:bodyPr/>
        <a:lstStyle/>
        <a:p>
          <a:endParaRPr lang="en-US"/>
        </a:p>
      </dgm:t>
    </dgm:pt>
    <dgm:pt modelId="{78BC9797-540C-44EA-B785-CC40E26FBCB8}" type="sibTrans" cxnId="{8A7647D3-9287-4B13-8094-635DAA85263C}">
      <dgm:prSet/>
      <dgm:spPr/>
      <dgm:t>
        <a:bodyPr/>
        <a:lstStyle/>
        <a:p>
          <a:endParaRPr lang="en-US"/>
        </a:p>
      </dgm:t>
    </dgm:pt>
    <dgm:pt modelId="{B12E3CED-564F-4A70-9473-AD716D9C04B5}">
      <dgm:prSet custT="1"/>
      <dgm:spPr/>
      <dgm:t>
        <a:bodyPr/>
        <a:lstStyle/>
        <a:p>
          <a:r>
            <a:rPr lang="en-US" sz="1200"/>
            <a:t>Freshman profile</a:t>
          </a:r>
        </a:p>
      </dgm:t>
    </dgm:pt>
    <dgm:pt modelId="{CC077593-9098-4BD3-99B2-5CE1A2CE654D}" type="parTrans" cxnId="{142DC4E5-D063-4235-A1CB-4A2C8D35A420}">
      <dgm:prSet/>
      <dgm:spPr/>
      <dgm:t>
        <a:bodyPr/>
        <a:lstStyle/>
        <a:p>
          <a:endParaRPr lang="en-US"/>
        </a:p>
      </dgm:t>
    </dgm:pt>
    <dgm:pt modelId="{17F58728-B71C-44F5-87C5-F386E2230CB3}" type="sibTrans" cxnId="{142DC4E5-D063-4235-A1CB-4A2C8D35A420}">
      <dgm:prSet/>
      <dgm:spPr/>
      <dgm:t>
        <a:bodyPr/>
        <a:lstStyle/>
        <a:p>
          <a:endParaRPr lang="en-US"/>
        </a:p>
      </dgm:t>
    </dgm:pt>
    <dgm:pt modelId="{7748200D-614B-4A1D-A8FE-B7E085F9C31C}">
      <dgm:prSet custT="1"/>
      <dgm:spPr/>
      <dgm:t>
        <a:bodyPr/>
        <a:lstStyle/>
        <a:p>
          <a:r>
            <a:rPr lang="en-US" sz="1100"/>
            <a:t>Admission Requirements</a:t>
          </a:r>
        </a:p>
      </dgm:t>
    </dgm:pt>
    <dgm:pt modelId="{FF7E489A-F5C0-4C0E-A1BF-00C8930A0559}" type="parTrans" cxnId="{54D023D2-B034-44E8-990E-C227B03296A4}">
      <dgm:prSet/>
      <dgm:spPr/>
      <dgm:t>
        <a:bodyPr/>
        <a:lstStyle/>
        <a:p>
          <a:endParaRPr lang="en-US"/>
        </a:p>
      </dgm:t>
    </dgm:pt>
    <dgm:pt modelId="{B31FD457-4B7F-448D-9317-3F408DB68C4D}" type="sibTrans" cxnId="{54D023D2-B034-44E8-990E-C227B03296A4}">
      <dgm:prSet/>
      <dgm:spPr/>
      <dgm:t>
        <a:bodyPr/>
        <a:lstStyle/>
        <a:p>
          <a:endParaRPr lang="en-US"/>
        </a:p>
      </dgm:t>
    </dgm:pt>
    <dgm:pt modelId="{A9D8AEFD-8889-42B4-84D1-38A79FA3B901}">
      <dgm:prSet custT="1"/>
      <dgm:spPr>
        <a:solidFill>
          <a:schemeClr val="accent6">
            <a:lumMod val="40000"/>
            <a:lumOff val="60000"/>
          </a:schemeClr>
        </a:solidFill>
      </dgm:spPr>
      <dgm:t>
        <a:bodyPr/>
        <a:lstStyle/>
        <a:p>
          <a:r>
            <a:rPr lang="en-US" sz="1600" u="sng"/>
            <a:t>Research</a:t>
          </a:r>
          <a:endParaRPr lang="en-US" sz="1400"/>
        </a:p>
      </dgm:t>
    </dgm:pt>
    <dgm:pt modelId="{77F418BE-A01E-4D47-8CA1-AD7E24ED0192}" type="parTrans" cxnId="{F096C224-8996-4CD2-8512-B7A781CF9457}">
      <dgm:prSet/>
      <dgm:spPr/>
      <dgm:t>
        <a:bodyPr/>
        <a:lstStyle/>
        <a:p>
          <a:endParaRPr lang="en-US"/>
        </a:p>
      </dgm:t>
    </dgm:pt>
    <dgm:pt modelId="{0AE3B9F2-5F14-4739-BEBF-5BD0044A3F79}" type="sibTrans" cxnId="{F096C224-8996-4CD2-8512-B7A781CF9457}">
      <dgm:prSet/>
      <dgm:spPr/>
      <dgm:t>
        <a:bodyPr/>
        <a:lstStyle/>
        <a:p>
          <a:endParaRPr lang="en-US"/>
        </a:p>
      </dgm:t>
    </dgm:pt>
    <dgm:pt modelId="{7FE9B5DD-7324-4C8B-853A-57E0944B6629}">
      <dgm:prSet custT="1"/>
      <dgm:spPr/>
      <dgm:t>
        <a:bodyPr/>
        <a:lstStyle/>
        <a:p>
          <a:r>
            <a:rPr lang="en-US" sz="1200" err="1"/>
            <a:t>SuperMatch</a:t>
          </a:r>
          <a:r>
            <a:rPr lang="en-US" sz="1200"/>
            <a:t> in Naviance</a:t>
          </a:r>
        </a:p>
      </dgm:t>
    </dgm:pt>
    <dgm:pt modelId="{AFBDAE32-E9F2-43E3-982F-F71727C656E7}" type="parTrans" cxnId="{756508D2-CA34-437E-A72D-2E47EB75A797}">
      <dgm:prSet/>
      <dgm:spPr/>
      <dgm:t>
        <a:bodyPr/>
        <a:lstStyle/>
        <a:p>
          <a:endParaRPr lang="en-US"/>
        </a:p>
      </dgm:t>
    </dgm:pt>
    <dgm:pt modelId="{02B08F93-2F2A-414D-80A8-894AE9E59097}" type="sibTrans" cxnId="{756508D2-CA34-437E-A72D-2E47EB75A797}">
      <dgm:prSet/>
      <dgm:spPr/>
      <dgm:t>
        <a:bodyPr/>
        <a:lstStyle/>
        <a:p>
          <a:endParaRPr lang="en-US"/>
        </a:p>
      </dgm:t>
    </dgm:pt>
    <dgm:pt modelId="{781672C3-691C-45FB-9702-748D3326C110}">
      <dgm:prSet custT="1"/>
      <dgm:spPr/>
      <dgm:t>
        <a:bodyPr/>
        <a:lstStyle/>
        <a:p>
          <a:r>
            <a:rPr lang="en-US" sz="1400"/>
            <a:t>Campus visits</a:t>
          </a:r>
        </a:p>
      </dgm:t>
    </dgm:pt>
    <dgm:pt modelId="{0B812ABC-FE85-40B9-BCFF-BD736BD03454}" type="parTrans" cxnId="{9AB235F6-6C6A-4F48-8869-96217C16F24F}">
      <dgm:prSet/>
      <dgm:spPr/>
      <dgm:t>
        <a:bodyPr/>
        <a:lstStyle/>
        <a:p>
          <a:endParaRPr lang="en-US"/>
        </a:p>
      </dgm:t>
    </dgm:pt>
    <dgm:pt modelId="{5A91B504-6C36-4288-AB36-39569DFCD73C}" type="sibTrans" cxnId="{9AB235F6-6C6A-4F48-8869-96217C16F24F}">
      <dgm:prSet/>
      <dgm:spPr/>
      <dgm:t>
        <a:bodyPr/>
        <a:lstStyle/>
        <a:p>
          <a:endParaRPr lang="en-US"/>
        </a:p>
      </dgm:t>
    </dgm:pt>
    <dgm:pt modelId="{45871986-241A-45B3-BDE5-E4A613A91244}">
      <dgm:prSet custT="1"/>
      <dgm:spPr>
        <a:solidFill>
          <a:schemeClr val="accent6">
            <a:lumMod val="20000"/>
            <a:lumOff val="80000"/>
          </a:schemeClr>
        </a:solidFill>
      </dgm:spPr>
      <dgm:t>
        <a:bodyPr/>
        <a:lstStyle/>
        <a:p>
          <a:r>
            <a:rPr lang="en-US" sz="1600" u="sng">
              <a:solidFill>
                <a:srgbClr val="FF0000"/>
              </a:solidFill>
            </a:rPr>
            <a:t>Find Balance</a:t>
          </a:r>
          <a:endParaRPr lang="en-US" sz="1600">
            <a:solidFill>
              <a:srgbClr val="FF0000"/>
            </a:solidFill>
          </a:endParaRPr>
        </a:p>
      </dgm:t>
    </dgm:pt>
    <dgm:pt modelId="{8D691C00-C2D2-4947-B595-D735E713301C}" type="parTrans" cxnId="{CF7CA74B-6D5D-4EF4-9913-647D85613599}">
      <dgm:prSet/>
      <dgm:spPr/>
      <dgm:t>
        <a:bodyPr/>
        <a:lstStyle/>
        <a:p>
          <a:endParaRPr lang="en-US"/>
        </a:p>
      </dgm:t>
    </dgm:pt>
    <dgm:pt modelId="{689E796C-E107-4425-BFC7-ACE90E76D306}" type="sibTrans" cxnId="{CF7CA74B-6D5D-4EF4-9913-647D85613599}">
      <dgm:prSet/>
      <dgm:spPr/>
      <dgm:t>
        <a:bodyPr/>
        <a:lstStyle/>
        <a:p>
          <a:endParaRPr lang="en-US"/>
        </a:p>
      </dgm:t>
    </dgm:pt>
    <dgm:pt modelId="{4F2A5193-F1A0-49DF-B8D5-29FC1492FEE0}">
      <dgm:prSet custT="1"/>
      <dgm:spPr/>
      <dgm:t>
        <a:bodyPr/>
        <a:lstStyle/>
        <a:p>
          <a:r>
            <a:rPr lang="en-US" sz="1200"/>
            <a:t>3-5 schools</a:t>
          </a:r>
        </a:p>
      </dgm:t>
    </dgm:pt>
    <dgm:pt modelId="{96F8F3F1-8229-4D57-A343-17C919DC9B33}" type="parTrans" cxnId="{41782063-F725-40BE-973F-E8316BDB82DD}">
      <dgm:prSet/>
      <dgm:spPr/>
      <dgm:t>
        <a:bodyPr/>
        <a:lstStyle/>
        <a:p>
          <a:endParaRPr lang="en-US"/>
        </a:p>
      </dgm:t>
    </dgm:pt>
    <dgm:pt modelId="{31B9F7A7-C692-4884-9D9B-3EC4DB5B16EC}" type="sibTrans" cxnId="{41782063-F725-40BE-973F-E8316BDB82DD}">
      <dgm:prSet/>
      <dgm:spPr/>
      <dgm:t>
        <a:bodyPr/>
        <a:lstStyle/>
        <a:p>
          <a:endParaRPr lang="en-US"/>
        </a:p>
      </dgm:t>
    </dgm:pt>
    <dgm:pt modelId="{0192FA34-2919-4DBD-90D2-7D526B02CD9D}">
      <dgm:prSet custT="1"/>
      <dgm:spPr/>
      <dgm:t>
        <a:bodyPr/>
        <a:lstStyle/>
        <a:p>
          <a:r>
            <a:rPr lang="en-US" sz="1050"/>
            <a:t>Safety (1)</a:t>
          </a:r>
        </a:p>
      </dgm:t>
    </dgm:pt>
    <dgm:pt modelId="{DDA64D40-7C2E-4C05-BA30-5A0A6B4831D1}" type="parTrans" cxnId="{2BC0AD1A-A515-4252-B677-7BFB1391E019}">
      <dgm:prSet/>
      <dgm:spPr/>
      <dgm:t>
        <a:bodyPr/>
        <a:lstStyle/>
        <a:p>
          <a:endParaRPr lang="en-US"/>
        </a:p>
      </dgm:t>
    </dgm:pt>
    <dgm:pt modelId="{592B8B6E-7391-4732-9A6D-C8D013414E20}" type="sibTrans" cxnId="{2BC0AD1A-A515-4252-B677-7BFB1391E019}">
      <dgm:prSet/>
      <dgm:spPr/>
      <dgm:t>
        <a:bodyPr/>
        <a:lstStyle/>
        <a:p>
          <a:endParaRPr lang="en-US"/>
        </a:p>
      </dgm:t>
    </dgm:pt>
    <dgm:pt modelId="{DBAAF954-3AB1-4B2C-AB1D-09ECF7E5B7C7}">
      <dgm:prSet custT="1"/>
      <dgm:spPr/>
      <dgm:t>
        <a:bodyPr/>
        <a:lstStyle/>
        <a:p>
          <a:r>
            <a:rPr lang="en-US" sz="1200"/>
            <a:t>Lots of choices! In-state, private, technical, 4 year</a:t>
          </a:r>
        </a:p>
      </dgm:t>
    </dgm:pt>
    <dgm:pt modelId="{8C8EE626-C641-446C-A192-D79E866D10E6}" type="parTrans" cxnId="{BE566633-3612-4B3E-9E60-97A0DCBA9B72}">
      <dgm:prSet/>
      <dgm:spPr/>
      <dgm:t>
        <a:bodyPr/>
        <a:lstStyle/>
        <a:p>
          <a:endParaRPr lang="en-US"/>
        </a:p>
      </dgm:t>
    </dgm:pt>
    <dgm:pt modelId="{065FE32A-CB3E-46AE-9409-0382F2E0BB1F}" type="sibTrans" cxnId="{BE566633-3612-4B3E-9E60-97A0DCBA9B72}">
      <dgm:prSet/>
      <dgm:spPr/>
      <dgm:t>
        <a:bodyPr/>
        <a:lstStyle/>
        <a:p>
          <a:endParaRPr lang="en-US"/>
        </a:p>
      </dgm:t>
    </dgm:pt>
    <dgm:pt modelId="{09EB6548-C77F-482D-9448-1E96FF1FADA8}">
      <dgm:prSet custT="1"/>
      <dgm:spPr/>
      <dgm:t>
        <a:bodyPr/>
        <a:lstStyle/>
        <a:p>
          <a:r>
            <a:rPr lang="en-US" sz="1050"/>
            <a:t>Probable (2)</a:t>
          </a:r>
        </a:p>
      </dgm:t>
    </dgm:pt>
    <dgm:pt modelId="{FB17963F-C8C0-43BD-A8D1-F4675FB59814}" type="parTrans" cxnId="{99E06484-4949-41A8-9B13-32DC9EDA3660}">
      <dgm:prSet/>
      <dgm:spPr/>
      <dgm:t>
        <a:bodyPr/>
        <a:lstStyle/>
        <a:p>
          <a:endParaRPr lang="en-US"/>
        </a:p>
      </dgm:t>
    </dgm:pt>
    <dgm:pt modelId="{C234DD89-30AB-4EAF-80B2-9F02B4904C04}" type="sibTrans" cxnId="{99E06484-4949-41A8-9B13-32DC9EDA3660}">
      <dgm:prSet/>
      <dgm:spPr/>
      <dgm:t>
        <a:bodyPr/>
        <a:lstStyle/>
        <a:p>
          <a:endParaRPr lang="en-US"/>
        </a:p>
      </dgm:t>
    </dgm:pt>
    <dgm:pt modelId="{98DBCD73-D3B9-4823-9FA6-0A145FD06A81}">
      <dgm:prSet custT="1"/>
      <dgm:spPr/>
      <dgm:t>
        <a:bodyPr/>
        <a:lstStyle/>
        <a:p>
          <a:r>
            <a:rPr lang="en-US" sz="1050"/>
            <a:t>Reach (1)</a:t>
          </a:r>
        </a:p>
      </dgm:t>
    </dgm:pt>
    <dgm:pt modelId="{505D6C93-2AA4-4E22-8D34-46A33FC3451A}" type="parTrans" cxnId="{F9359182-42A9-47B5-BC58-2C30C470DFEC}">
      <dgm:prSet/>
      <dgm:spPr/>
      <dgm:t>
        <a:bodyPr/>
        <a:lstStyle/>
        <a:p>
          <a:endParaRPr lang="en-US"/>
        </a:p>
      </dgm:t>
    </dgm:pt>
    <dgm:pt modelId="{CA9BE290-D63A-4878-B637-8A0AADC12C43}" type="sibTrans" cxnId="{F9359182-42A9-47B5-BC58-2C30C470DFEC}">
      <dgm:prSet/>
      <dgm:spPr/>
      <dgm:t>
        <a:bodyPr/>
        <a:lstStyle/>
        <a:p>
          <a:endParaRPr lang="en-US"/>
        </a:p>
      </dgm:t>
    </dgm:pt>
    <dgm:pt modelId="{A29151E6-B41F-46D1-971C-84183E68B2A9}" type="pres">
      <dgm:prSet presAssocID="{2F3727A3-646C-4ABE-A8AD-F9499E89BBEF}" presName="diagram" presStyleCnt="0">
        <dgm:presLayoutVars>
          <dgm:chPref val="1"/>
          <dgm:dir/>
          <dgm:animOne val="branch"/>
          <dgm:animLvl val="lvl"/>
          <dgm:resizeHandles/>
        </dgm:presLayoutVars>
      </dgm:prSet>
      <dgm:spPr/>
    </dgm:pt>
    <dgm:pt modelId="{D3DEA670-63D3-4D0E-AC30-32DF6ACC8819}" type="pres">
      <dgm:prSet presAssocID="{B9A2CB00-AB89-41C2-96EB-AB7725505911}" presName="root" presStyleCnt="0"/>
      <dgm:spPr/>
    </dgm:pt>
    <dgm:pt modelId="{CE0A4A32-7390-4577-A5D6-D048D1C63960}" type="pres">
      <dgm:prSet presAssocID="{B9A2CB00-AB89-41C2-96EB-AB7725505911}" presName="rootComposite" presStyleCnt="0"/>
      <dgm:spPr/>
    </dgm:pt>
    <dgm:pt modelId="{E30BF3CE-DDA9-47FA-9EC4-67FD952BAE8F}" type="pres">
      <dgm:prSet presAssocID="{B9A2CB00-AB89-41C2-96EB-AB7725505911}" presName="rootText" presStyleLbl="node1" presStyleIdx="0" presStyleCnt="5" custLinFactX="27794" custLinFactNeighborX="100000" custLinFactNeighborY="2512"/>
      <dgm:spPr/>
    </dgm:pt>
    <dgm:pt modelId="{69745EEB-69DB-46DA-9F11-AB31A369C80B}" type="pres">
      <dgm:prSet presAssocID="{B9A2CB00-AB89-41C2-96EB-AB7725505911}" presName="rootConnector" presStyleLbl="node1" presStyleIdx="0" presStyleCnt="5"/>
      <dgm:spPr/>
    </dgm:pt>
    <dgm:pt modelId="{5136810A-5B5E-41F0-8467-827EC131DFA7}" type="pres">
      <dgm:prSet presAssocID="{B9A2CB00-AB89-41C2-96EB-AB7725505911}" presName="childShape" presStyleCnt="0"/>
      <dgm:spPr/>
    </dgm:pt>
    <dgm:pt modelId="{A301EB18-67D0-4A40-A832-04C2A0A55A60}" type="pres">
      <dgm:prSet presAssocID="{7B02C37A-6160-4119-9E2E-A0D5AC0F9E76}" presName="root" presStyleCnt="0"/>
      <dgm:spPr/>
    </dgm:pt>
    <dgm:pt modelId="{87F365F8-9C17-4B85-B32E-C2D4CFD92D22}" type="pres">
      <dgm:prSet presAssocID="{7B02C37A-6160-4119-9E2E-A0D5AC0F9E76}" presName="rootComposite" presStyleCnt="0"/>
      <dgm:spPr/>
    </dgm:pt>
    <dgm:pt modelId="{4B8F12C7-7FAB-4F07-B836-90FA1CB5F33D}" type="pres">
      <dgm:prSet presAssocID="{7B02C37A-6160-4119-9E2E-A0D5AC0F9E76}" presName="rootText" presStyleLbl="node1" presStyleIdx="1" presStyleCnt="5" custScaleY="208835" custLinFactY="31627" custLinFactNeighborX="1278" custLinFactNeighborY="100000"/>
      <dgm:spPr/>
    </dgm:pt>
    <dgm:pt modelId="{42EFAD73-FD51-4F52-A0C4-65E53DD0CEC0}" type="pres">
      <dgm:prSet presAssocID="{7B02C37A-6160-4119-9E2E-A0D5AC0F9E76}" presName="rootConnector" presStyleLbl="node1" presStyleIdx="1" presStyleCnt="5"/>
      <dgm:spPr/>
    </dgm:pt>
    <dgm:pt modelId="{ED5A8073-DD96-496A-929B-3D87B056789D}" type="pres">
      <dgm:prSet presAssocID="{7B02C37A-6160-4119-9E2E-A0D5AC0F9E76}" presName="childShape" presStyleCnt="0"/>
      <dgm:spPr/>
    </dgm:pt>
    <dgm:pt modelId="{B5DA7B6F-4215-42A6-9E4C-2193298A224B}" type="pres">
      <dgm:prSet presAssocID="{7832310D-862C-4D55-AD72-EC98E0FA6C45}" presName="root" presStyleCnt="0"/>
      <dgm:spPr/>
    </dgm:pt>
    <dgm:pt modelId="{A1B7A69C-349C-4D8F-BF10-A599A5D24E9C}" type="pres">
      <dgm:prSet presAssocID="{7832310D-862C-4D55-AD72-EC98E0FA6C45}" presName="rootComposite" presStyleCnt="0"/>
      <dgm:spPr/>
    </dgm:pt>
    <dgm:pt modelId="{E31B8B0C-610E-4241-93E6-C57CBF6772C7}" type="pres">
      <dgm:prSet presAssocID="{7832310D-862C-4D55-AD72-EC98E0FA6C45}" presName="rootText" presStyleLbl="node1" presStyleIdx="2" presStyleCnt="5"/>
      <dgm:spPr/>
    </dgm:pt>
    <dgm:pt modelId="{03CD547E-5FA9-4EB1-9DA2-909CF24E6611}" type="pres">
      <dgm:prSet presAssocID="{7832310D-862C-4D55-AD72-EC98E0FA6C45}" presName="rootConnector" presStyleLbl="node1" presStyleIdx="2" presStyleCnt="5"/>
      <dgm:spPr/>
    </dgm:pt>
    <dgm:pt modelId="{2E330CFD-3B63-4F9D-9B1A-A1A8A2896FF5}" type="pres">
      <dgm:prSet presAssocID="{7832310D-862C-4D55-AD72-EC98E0FA6C45}" presName="childShape" presStyleCnt="0"/>
      <dgm:spPr/>
    </dgm:pt>
    <dgm:pt modelId="{9DE5BC24-CFE9-4D02-BC41-33C8F430A369}" type="pres">
      <dgm:prSet presAssocID="{79D0505E-AC0D-4B8F-9602-F9E6CD47D292}" presName="Name13" presStyleLbl="parChTrans1D2" presStyleIdx="0" presStyleCnt="7"/>
      <dgm:spPr/>
    </dgm:pt>
    <dgm:pt modelId="{9AF37243-4DF1-4586-984E-0A6995A1E50A}" type="pres">
      <dgm:prSet presAssocID="{B046D43B-0C30-4529-8BCE-2D9B4B3D284D}" presName="childText" presStyleLbl="bgAcc1" presStyleIdx="0" presStyleCnt="7">
        <dgm:presLayoutVars>
          <dgm:bulletEnabled val="1"/>
        </dgm:presLayoutVars>
      </dgm:prSet>
      <dgm:spPr/>
    </dgm:pt>
    <dgm:pt modelId="{77EFFFEC-C674-4D2B-BD2A-A68C33C1B386}" type="pres">
      <dgm:prSet presAssocID="{CC077593-9098-4BD3-99B2-5CE1A2CE654D}" presName="Name13" presStyleLbl="parChTrans1D2" presStyleIdx="1" presStyleCnt="7"/>
      <dgm:spPr/>
    </dgm:pt>
    <dgm:pt modelId="{1D9FF05F-FA36-4FE6-BB9F-9F616AE9EA89}" type="pres">
      <dgm:prSet presAssocID="{B12E3CED-564F-4A70-9473-AD716D9C04B5}" presName="childText" presStyleLbl="bgAcc1" presStyleIdx="1" presStyleCnt="7">
        <dgm:presLayoutVars>
          <dgm:bulletEnabled val="1"/>
        </dgm:presLayoutVars>
      </dgm:prSet>
      <dgm:spPr/>
    </dgm:pt>
    <dgm:pt modelId="{C464FA32-B934-4E32-8D37-8A795311D1C8}" type="pres">
      <dgm:prSet presAssocID="{FF7E489A-F5C0-4C0E-A1BF-00C8930A0559}" presName="Name13" presStyleLbl="parChTrans1D2" presStyleIdx="2" presStyleCnt="7"/>
      <dgm:spPr/>
    </dgm:pt>
    <dgm:pt modelId="{9BC669C4-87ED-41BF-B6CB-B17C06FD9EF9}" type="pres">
      <dgm:prSet presAssocID="{7748200D-614B-4A1D-A8FE-B7E085F9C31C}" presName="childText" presStyleLbl="bgAcc1" presStyleIdx="2" presStyleCnt="7">
        <dgm:presLayoutVars>
          <dgm:bulletEnabled val="1"/>
        </dgm:presLayoutVars>
      </dgm:prSet>
      <dgm:spPr/>
    </dgm:pt>
    <dgm:pt modelId="{1E85ED5C-71B1-4120-98C2-F0CBD4FFE4A6}" type="pres">
      <dgm:prSet presAssocID="{A9D8AEFD-8889-42B4-84D1-38A79FA3B901}" presName="root" presStyleCnt="0"/>
      <dgm:spPr/>
    </dgm:pt>
    <dgm:pt modelId="{E513CFE8-8211-453A-87C2-C196D7E45584}" type="pres">
      <dgm:prSet presAssocID="{A9D8AEFD-8889-42B4-84D1-38A79FA3B901}" presName="rootComposite" presStyleCnt="0"/>
      <dgm:spPr/>
    </dgm:pt>
    <dgm:pt modelId="{DD056B59-BD27-4A8B-ADD6-802CB91DF8BB}" type="pres">
      <dgm:prSet presAssocID="{A9D8AEFD-8889-42B4-84D1-38A79FA3B901}" presName="rootText" presStyleLbl="node1" presStyleIdx="3" presStyleCnt="5"/>
      <dgm:spPr/>
    </dgm:pt>
    <dgm:pt modelId="{FA6538CD-7B4B-4CDA-B854-BDF957A7C203}" type="pres">
      <dgm:prSet presAssocID="{A9D8AEFD-8889-42B4-84D1-38A79FA3B901}" presName="rootConnector" presStyleLbl="node1" presStyleIdx="3" presStyleCnt="5"/>
      <dgm:spPr/>
    </dgm:pt>
    <dgm:pt modelId="{0A62511C-D9E7-47B9-AB59-BCAE04FE2520}" type="pres">
      <dgm:prSet presAssocID="{A9D8AEFD-8889-42B4-84D1-38A79FA3B901}" presName="childShape" presStyleCnt="0"/>
      <dgm:spPr/>
    </dgm:pt>
    <dgm:pt modelId="{29C88D55-A289-41FE-8006-ADD8B47E22E6}" type="pres">
      <dgm:prSet presAssocID="{AFBDAE32-E9F2-43E3-982F-F71727C656E7}" presName="Name13" presStyleLbl="parChTrans1D2" presStyleIdx="3" presStyleCnt="7"/>
      <dgm:spPr/>
    </dgm:pt>
    <dgm:pt modelId="{B46486C6-8805-4F4A-9DBB-BA2C7E39A07C}" type="pres">
      <dgm:prSet presAssocID="{7FE9B5DD-7324-4C8B-853A-57E0944B6629}" presName="childText" presStyleLbl="bgAcc1" presStyleIdx="3" presStyleCnt="7">
        <dgm:presLayoutVars>
          <dgm:bulletEnabled val="1"/>
        </dgm:presLayoutVars>
      </dgm:prSet>
      <dgm:spPr/>
    </dgm:pt>
    <dgm:pt modelId="{A05072C6-2CBA-4A0E-A3F5-6C5AA733A380}" type="pres">
      <dgm:prSet presAssocID="{0B812ABC-FE85-40B9-BCFF-BD736BD03454}" presName="Name13" presStyleLbl="parChTrans1D2" presStyleIdx="4" presStyleCnt="7"/>
      <dgm:spPr/>
    </dgm:pt>
    <dgm:pt modelId="{B74265A4-6030-43D8-9795-3F15874C918E}" type="pres">
      <dgm:prSet presAssocID="{781672C3-691C-45FB-9702-748D3326C110}" presName="childText" presStyleLbl="bgAcc1" presStyleIdx="4" presStyleCnt="7">
        <dgm:presLayoutVars>
          <dgm:bulletEnabled val="1"/>
        </dgm:presLayoutVars>
      </dgm:prSet>
      <dgm:spPr/>
    </dgm:pt>
    <dgm:pt modelId="{5BE7B161-4ADB-4BAC-9C16-19B56F9581A2}" type="pres">
      <dgm:prSet presAssocID="{45871986-241A-45B3-BDE5-E4A613A91244}" presName="root" presStyleCnt="0"/>
      <dgm:spPr/>
    </dgm:pt>
    <dgm:pt modelId="{E500D68F-0635-4DC0-8E32-E2FDA53E6975}" type="pres">
      <dgm:prSet presAssocID="{45871986-241A-45B3-BDE5-E4A613A91244}" presName="rootComposite" presStyleCnt="0"/>
      <dgm:spPr/>
    </dgm:pt>
    <dgm:pt modelId="{74FE4791-01FD-4825-AF6A-8D981A1B975A}" type="pres">
      <dgm:prSet presAssocID="{45871986-241A-45B3-BDE5-E4A613A91244}" presName="rootText" presStyleLbl="node1" presStyleIdx="4" presStyleCnt="5"/>
      <dgm:spPr/>
    </dgm:pt>
    <dgm:pt modelId="{F4B8501A-53A2-41F4-81A2-33C4E4302332}" type="pres">
      <dgm:prSet presAssocID="{45871986-241A-45B3-BDE5-E4A613A91244}" presName="rootConnector" presStyleLbl="node1" presStyleIdx="4" presStyleCnt="5"/>
      <dgm:spPr/>
    </dgm:pt>
    <dgm:pt modelId="{2477C647-4CC5-41C1-BD0B-6A41D470C22D}" type="pres">
      <dgm:prSet presAssocID="{45871986-241A-45B3-BDE5-E4A613A91244}" presName="childShape" presStyleCnt="0"/>
      <dgm:spPr/>
    </dgm:pt>
    <dgm:pt modelId="{5813CD1A-2F86-458B-A508-5B09FDAF0A9A}" type="pres">
      <dgm:prSet presAssocID="{96F8F3F1-8229-4D57-A343-17C919DC9B33}" presName="Name13" presStyleLbl="parChTrans1D2" presStyleIdx="5" presStyleCnt="7"/>
      <dgm:spPr/>
    </dgm:pt>
    <dgm:pt modelId="{67ADB7C0-36ED-439C-A211-4B1396EAA6A1}" type="pres">
      <dgm:prSet presAssocID="{4F2A5193-F1A0-49DF-B8D5-29FC1492FEE0}" presName="childText" presStyleLbl="bgAcc1" presStyleIdx="5" presStyleCnt="7" custScaleY="129691">
        <dgm:presLayoutVars>
          <dgm:bulletEnabled val="1"/>
        </dgm:presLayoutVars>
      </dgm:prSet>
      <dgm:spPr/>
    </dgm:pt>
    <dgm:pt modelId="{9363CD7D-CCD8-423B-98D1-51088797D342}" type="pres">
      <dgm:prSet presAssocID="{8C8EE626-C641-446C-A192-D79E866D10E6}" presName="Name13" presStyleLbl="parChTrans1D2" presStyleIdx="6" presStyleCnt="7"/>
      <dgm:spPr/>
    </dgm:pt>
    <dgm:pt modelId="{F894E08F-AAA1-457A-B6DA-480838A62AA1}" type="pres">
      <dgm:prSet presAssocID="{DBAAF954-3AB1-4B2C-AB1D-09ECF7E5B7C7}" presName="childText" presStyleLbl="bgAcc1" presStyleIdx="6" presStyleCnt="7" custScaleY="166802">
        <dgm:presLayoutVars>
          <dgm:bulletEnabled val="1"/>
        </dgm:presLayoutVars>
      </dgm:prSet>
      <dgm:spPr/>
    </dgm:pt>
  </dgm:ptLst>
  <dgm:cxnLst>
    <dgm:cxn modelId="{E9601807-1F32-4C83-B4F2-2EE3C6859461}" srcId="{2F3727A3-646C-4ABE-A8AD-F9499E89BBEF}" destId="{7B02C37A-6160-4119-9E2E-A0D5AC0F9E76}" srcOrd="1" destOrd="0" parTransId="{5E155821-EA7F-49C7-8448-762F1BA93BDC}" sibTransId="{274FBE3C-C6B7-4CFD-8560-CB9B83D150D8}"/>
    <dgm:cxn modelId="{2BC0AD1A-A515-4252-B677-7BFB1391E019}" srcId="{4F2A5193-F1A0-49DF-B8D5-29FC1492FEE0}" destId="{0192FA34-2919-4DBD-90D2-7D526B02CD9D}" srcOrd="0" destOrd="0" parTransId="{DDA64D40-7C2E-4C05-BA30-5A0A6B4831D1}" sibTransId="{592B8B6E-7391-4732-9A6D-C8D013414E20}"/>
    <dgm:cxn modelId="{F096C224-8996-4CD2-8512-B7A781CF9457}" srcId="{2F3727A3-646C-4ABE-A8AD-F9499E89BBEF}" destId="{A9D8AEFD-8889-42B4-84D1-38A79FA3B901}" srcOrd="3" destOrd="0" parTransId="{77F418BE-A01E-4D47-8CA1-AD7E24ED0192}" sibTransId="{0AE3B9F2-5F14-4739-BEBF-5BD0044A3F79}"/>
    <dgm:cxn modelId="{BE566633-3612-4B3E-9E60-97A0DCBA9B72}" srcId="{45871986-241A-45B3-BDE5-E4A613A91244}" destId="{DBAAF954-3AB1-4B2C-AB1D-09ECF7E5B7C7}" srcOrd="1" destOrd="0" parTransId="{8C8EE626-C641-446C-A192-D79E866D10E6}" sibTransId="{065FE32A-CB3E-46AE-9409-0382F2E0BB1F}"/>
    <dgm:cxn modelId="{4DF3FE35-5227-4D52-8B56-9E6606DD2C31}" type="presOf" srcId="{7FE9B5DD-7324-4C8B-853A-57E0944B6629}" destId="{B46486C6-8805-4F4A-9DBB-BA2C7E39A07C}" srcOrd="0" destOrd="0" presId="urn:microsoft.com/office/officeart/2005/8/layout/hierarchy3"/>
    <dgm:cxn modelId="{D1C1B33E-3E36-4CC2-9FAE-C95C2D68596E}" type="presOf" srcId="{B9A2CB00-AB89-41C2-96EB-AB7725505911}" destId="{69745EEB-69DB-46DA-9F11-AB31A369C80B}" srcOrd="1" destOrd="0" presId="urn:microsoft.com/office/officeart/2005/8/layout/hierarchy3"/>
    <dgm:cxn modelId="{AA71C85B-2E70-44D6-9290-64FC4BB3A6E6}" type="presOf" srcId="{0192FA34-2919-4DBD-90D2-7D526B02CD9D}" destId="{67ADB7C0-36ED-439C-A211-4B1396EAA6A1}" srcOrd="0" destOrd="1" presId="urn:microsoft.com/office/officeart/2005/8/layout/hierarchy3"/>
    <dgm:cxn modelId="{0C576C5C-484F-4BFB-B966-E208639D07B0}" srcId="{2F3727A3-646C-4ABE-A8AD-F9499E89BBEF}" destId="{7832310D-862C-4D55-AD72-EC98E0FA6C45}" srcOrd="2" destOrd="0" parTransId="{4D4C95B2-7671-4B24-9DE5-4E0E9731F51E}" sibTransId="{CDEE8838-CD6C-42C4-BF72-2176A076DD5B}"/>
    <dgm:cxn modelId="{7A245C5D-9CB9-4B28-927A-3E9EB7654961}" type="presOf" srcId="{79D0505E-AC0D-4B8F-9602-F9E6CD47D292}" destId="{9DE5BC24-CFE9-4D02-BC41-33C8F430A369}" srcOrd="0" destOrd="0" presId="urn:microsoft.com/office/officeart/2005/8/layout/hierarchy3"/>
    <dgm:cxn modelId="{FA27B241-CD7C-466D-9756-3EBD94F63813}" type="presOf" srcId="{A9D8AEFD-8889-42B4-84D1-38A79FA3B901}" destId="{FA6538CD-7B4B-4CDA-B854-BDF957A7C203}" srcOrd="1" destOrd="0" presId="urn:microsoft.com/office/officeart/2005/8/layout/hierarchy3"/>
    <dgm:cxn modelId="{41782063-F725-40BE-973F-E8316BDB82DD}" srcId="{45871986-241A-45B3-BDE5-E4A613A91244}" destId="{4F2A5193-F1A0-49DF-B8D5-29FC1492FEE0}" srcOrd="0" destOrd="0" parTransId="{96F8F3F1-8229-4D57-A343-17C919DC9B33}" sibTransId="{31B9F7A7-C692-4884-9D9B-3EC4DB5B16EC}"/>
    <dgm:cxn modelId="{D9908564-26A8-4001-AF8C-7E74116069E3}" type="presOf" srcId="{AFBDAE32-E9F2-43E3-982F-F71727C656E7}" destId="{29C88D55-A289-41FE-8006-ADD8B47E22E6}" srcOrd="0" destOrd="0" presId="urn:microsoft.com/office/officeart/2005/8/layout/hierarchy3"/>
    <dgm:cxn modelId="{C7B82667-179D-4294-A7E3-85B16C874A1E}" type="presOf" srcId="{4F2A5193-F1A0-49DF-B8D5-29FC1492FEE0}" destId="{67ADB7C0-36ED-439C-A211-4B1396EAA6A1}" srcOrd="0" destOrd="0" presId="urn:microsoft.com/office/officeart/2005/8/layout/hierarchy3"/>
    <dgm:cxn modelId="{4D61A847-3C39-4970-9779-805042F5BFF9}" type="presOf" srcId="{09EB6548-C77F-482D-9448-1E96FF1FADA8}" destId="{67ADB7C0-36ED-439C-A211-4B1396EAA6A1}" srcOrd="0" destOrd="2" presId="urn:microsoft.com/office/officeart/2005/8/layout/hierarchy3"/>
    <dgm:cxn modelId="{CF7CA74B-6D5D-4EF4-9913-647D85613599}" srcId="{2F3727A3-646C-4ABE-A8AD-F9499E89BBEF}" destId="{45871986-241A-45B3-BDE5-E4A613A91244}" srcOrd="4" destOrd="0" parTransId="{8D691C00-C2D2-4947-B595-D735E713301C}" sibTransId="{689E796C-E107-4425-BFC7-ACE90E76D306}"/>
    <dgm:cxn modelId="{07FDA359-C6EB-42D3-BFE5-0B2538CBEBC1}" type="presOf" srcId="{781672C3-691C-45FB-9702-748D3326C110}" destId="{B74265A4-6030-43D8-9795-3F15874C918E}" srcOrd="0" destOrd="0" presId="urn:microsoft.com/office/officeart/2005/8/layout/hierarchy3"/>
    <dgm:cxn modelId="{0F5A777C-8FA7-4853-863E-BAA9E0C3880C}" type="presOf" srcId="{7B02C37A-6160-4119-9E2E-A0D5AC0F9E76}" destId="{42EFAD73-FD51-4F52-A0C4-65E53DD0CEC0}" srcOrd="1" destOrd="0" presId="urn:microsoft.com/office/officeart/2005/8/layout/hierarchy3"/>
    <dgm:cxn modelId="{F9359182-42A9-47B5-BC58-2C30C470DFEC}" srcId="{4F2A5193-F1A0-49DF-B8D5-29FC1492FEE0}" destId="{98DBCD73-D3B9-4823-9FA6-0A145FD06A81}" srcOrd="2" destOrd="0" parTransId="{505D6C93-2AA4-4E22-8D34-46A33FC3451A}" sibTransId="{CA9BE290-D63A-4878-B637-8A0AADC12C43}"/>
    <dgm:cxn modelId="{99E06484-4949-41A8-9B13-32DC9EDA3660}" srcId="{4F2A5193-F1A0-49DF-B8D5-29FC1492FEE0}" destId="{09EB6548-C77F-482D-9448-1E96FF1FADA8}" srcOrd="1" destOrd="0" parTransId="{FB17963F-C8C0-43BD-A8D1-F4675FB59814}" sibTransId="{C234DD89-30AB-4EAF-80B2-9F02B4904C04}"/>
    <dgm:cxn modelId="{74D34089-4FAB-4203-A1A8-9913870500A1}" type="presOf" srcId="{B046D43B-0C30-4529-8BCE-2D9B4B3D284D}" destId="{9AF37243-4DF1-4586-984E-0A6995A1E50A}" srcOrd="0" destOrd="0" presId="urn:microsoft.com/office/officeart/2005/8/layout/hierarchy3"/>
    <dgm:cxn modelId="{ABACC78E-3434-4B7C-BE60-46C1446A2148}" type="presOf" srcId="{7832310D-862C-4D55-AD72-EC98E0FA6C45}" destId="{E31B8B0C-610E-4241-93E6-C57CBF6772C7}" srcOrd="0" destOrd="0" presId="urn:microsoft.com/office/officeart/2005/8/layout/hierarchy3"/>
    <dgm:cxn modelId="{A59CB392-1DBA-46B4-A4AA-C1257C880C8E}" type="presOf" srcId="{7832310D-862C-4D55-AD72-EC98E0FA6C45}" destId="{03CD547E-5FA9-4EB1-9DA2-909CF24E6611}" srcOrd="1" destOrd="0" presId="urn:microsoft.com/office/officeart/2005/8/layout/hierarchy3"/>
    <dgm:cxn modelId="{9B8E09A2-9276-496B-947D-A302FFC5BF79}" type="presOf" srcId="{45871986-241A-45B3-BDE5-E4A613A91244}" destId="{F4B8501A-53A2-41F4-81A2-33C4E4302332}" srcOrd="1" destOrd="0" presId="urn:microsoft.com/office/officeart/2005/8/layout/hierarchy3"/>
    <dgm:cxn modelId="{2B94B5A3-70FC-4247-B7E7-723ED85A38BF}" type="presOf" srcId="{45871986-241A-45B3-BDE5-E4A613A91244}" destId="{74FE4791-01FD-4825-AF6A-8D981A1B975A}" srcOrd="0" destOrd="0" presId="urn:microsoft.com/office/officeart/2005/8/layout/hierarchy3"/>
    <dgm:cxn modelId="{C3288FA4-A516-4781-93AE-439ABE8234E1}" type="presOf" srcId="{0B812ABC-FE85-40B9-BCFF-BD736BD03454}" destId="{A05072C6-2CBA-4A0E-A3F5-6C5AA733A380}" srcOrd="0" destOrd="0" presId="urn:microsoft.com/office/officeart/2005/8/layout/hierarchy3"/>
    <dgm:cxn modelId="{F4CE66AA-CCE4-41B0-8039-DBADAD0D4C69}" type="presOf" srcId="{A9D8AEFD-8889-42B4-84D1-38A79FA3B901}" destId="{DD056B59-BD27-4A8B-ADD6-802CB91DF8BB}" srcOrd="0" destOrd="0" presId="urn:microsoft.com/office/officeart/2005/8/layout/hierarchy3"/>
    <dgm:cxn modelId="{88366EB7-F799-4070-9C06-076403CA3175}" type="presOf" srcId="{CC077593-9098-4BD3-99B2-5CE1A2CE654D}" destId="{77EFFFEC-C674-4D2B-BD2A-A68C33C1B386}" srcOrd="0" destOrd="0" presId="urn:microsoft.com/office/officeart/2005/8/layout/hierarchy3"/>
    <dgm:cxn modelId="{0002EFB9-873F-40B7-8D49-35382E3F0A37}" type="presOf" srcId="{B12E3CED-564F-4A70-9473-AD716D9C04B5}" destId="{1D9FF05F-FA36-4FE6-BB9F-9F616AE9EA89}" srcOrd="0" destOrd="0" presId="urn:microsoft.com/office/officeart/2005/8/layout/hierarchy3"/>
    <dgm:cxn modelId="{AA86E5BD-CB25-4DDD-BB69-603B321267BA}" type="presOf" srcId="{7748200D-614B-4A1D-A8FE-B7E085F9C31C}" destId="{9BC669C4-87ED-41BF-B6CB-B17C06FD9EF9}" srcOrd="0" destOrd="0" presId="urn:microsoft.com/office/officeart/2005/8/layout/hierarchy3"/>
    <dgm:cxn modelId="{99674FBF-2A58-4733-84F1-9D2159B1A91E}" type="presOf" srcId="{2F3727A3-646C-4ABE-A8AD-F9499E89BBEF}" destId="{A29151E6-B41F-46D1-971C-84183E68B2A9}" srcOrd="0" destOrd="0" presId="urn:microsoft.com/office/officeart/2005/8/layout/hierarchy3"/>
    <dgm:cxn modelId="{4FE7D6BF-7540-4668-AF34-C802AAE3B8DA}" type="presOf" srcId="{7B02C37A-6160-4119-9E2E-A0D5AC0F9E76}" destId="{4B8F12C7-7FAB-4F07-B836-90FA1CB5F33D}" srcOrd="0" destOrd="0" presId="urn:microsoft.com/office/officeart/2005/8/layout/hierarchy3"/>
    <dgm:cxn modelId="{A25ADFCF-23B2-432D-9788-8BD5123516C6}" srcId="{2F3727A3-646C-4ABE-A8AD-F9499E89BBEF}" destId="{B9A2CB00-AB89-41C2-96EB-AB7725505911}" srcOrd="0" destOrd="0" parTransId="{1E6D271F-1441-4BAB-A627-48839EFE6EC0}" sibTransId="{18DFDDAB-DDD6-4BB3-B6BC-AC617210C02C}"/>
    <dgm:cxn modelId="{756508D2-CA34-437E-A72D-2E47EB75A797}" srcId="{A9D8AEFD-8889-42B4-84D1-38A79FA3B901}" destId="{7FE9B5DD-7324-4C8B-853A-57E0944B6629}" srcOrd="0" destOrd="0" parTransId="{AFBDAE32-E9F2-43E3-982F-F71727C656E7}" sibTransId="{02B08F93-2F2A-414D-80A8-894AE9E59097}"/>
    <dgm:cxn modelId="{54D023D2-B034-44E8-990E-C227B03296A4}" srcId="{7832310D-862C-4D55-AD72-EC98E0FA6C45}" destId="{7748200D-614B-4A1D-A8FE-B7E085F9C31C}" srcOrd="2" destOrd="0" parTransId="{FF7E489A-F5C0-4C0E-A1BF-00C8930A0559}" sibTransId="{B31FD457-4B7F-448D-9317-3F408DB68C4D}"/>
    <dgm:cxn modelId="{8A7647D3-9287-4B13-8094-635DAA85263C}" srcId="{7832310D-862C-4D55-AD72-EC98E0FA6C45}" destId="{B046D43B-0C30-4529-8BCE-2D9B4B3D284D}" srcOrd="0" destOrd="0" parTransId="{79D0505E-AC0D-4B8F-9602-F9E6CD47D292}" sibTransId="{78BC9797-540C-44EA-B785-CC40E26FBCB8}"/>
    <dgm:cxn modelId="{5F6299D3-D456-460D-A077-D5F86762D2A9}" type="presOf" srcId="{98DBCD73-D3B9-4823-9FA6-0A145FD06A81}" destId="{67ADB7C0-36ED-439C-A211-4B1396EAA6A1}" srcOrd="0" destOrd="3" presId="urn:microsoft.com/office/officeart/2005/8/layout/hierarchy3"/>
    <dgm:cxn modelId="{028C48D7-ADF1-490D-8F56-3E586A12A070}" type="presOf" srcId="{8C8EE626-C641-446C-A192-D79E866D10E6}" destId="{9363CD7D-CCD8-423B-98D1-51088797D342}" srcOrd="0" destOrd="0" presId="urn:microsoft.com/office/officeart/2005/8/layout/hierarchy3"/>
    <dgm:cxn modelId="{79CEBFD7-DB84-49F6-81D7-9F6D60BB5AE5}" type="presOf" srcId="{B9A2CB00-AB89-41C2-96EB-AB7725505911}" destId="{E30BF3CE-DDA9-47FA-9EC4-67FD952BAE8F}" srcOrd="0" destOrd="0" presId="urn:microsoft.com/office/officeart/2005/8/layout/hierarchy3"/>
    <dgm:cxn modelId="{74D1A5DA-57E7-4135-BA39-8823F3BB07EA}" type="presOf" srcId="{96F8F3F1-8229-4D57-A343-17C919DC9B33}" destId="{5813CD1A-2F86-458B-A508-5B09FDAF0A9A}" srcOrd="0" destOrd="0" presId="urn:microsoft.com/office/officeart/2005/8/layout/hierarchy3"/>
    <dgm:cxn modelId="{956EE2E1-F8C1-4994-A6E6-6958A52F4B4F}" type="presOf" srcId="{DBAAF954-3AB1-4B2C-AB1D-09ECF7E5B7C7}" destId="{F894E08F-AAA1-457A-B6DA-480838A62AA1}" srcOrd="0" destOrd="0" presId="urn:microsoft.com/office/officeart/2005/8/layout/hierarchy3"/>
    <dgm:cxn modelId="{142DC4E5-D063-4235-A1CB-4A2C8D35A420}" srcId="{7832310D-862C-4D55-AD72-EC98E0FA6C45}" destId="{B12E3CED-564F-4A70-9473-AD716D9C04B5}" srcOrd="1" destOrd="0" parTransId="{CC077593-9098-4BD3-99B2-5CE1A2CE654D}" sibTransId="{17F58728-B71C-44F5-87C5-F386E2230CB3}"/>
    <dgm:cxn modelId="{9AB235F6-6C6A-4F48-8869-96217C16F24F}" srcId="{A9D8AEFD-8889-42B4-84D1-38A79FA3B901}" destId="{781672C3-691C-45FB-9702-748D3326C110}" srcOrd="1" destOrd="0" parTransId="{0B812ABC-FE85-40B9-BCFF-BD736BD03454}" sibTransId="{5A91B504-6C36-4288-AB36-39569DFCD73C}"/>
    <dgm:cxn modelId="{64B175F6-BB70-490D-BC4F-3482A4293A37}" type="presOf" srcId="{FF7E489A-F5C0-4C0E-A1BF-00C8930A0559}" destId="{C464FA32-B934-4E32-8D37-8A795311D1C8}" srcOrd="0" destOrd="0" presId="urn:microsoft.com/office/officeart/2005/8/layout/hierarchy3"/>
    <dgm:cxn modelId="{A9FB066C-8208-4871-806B-32FF40EB9941}" type="presParOf" srcId="{A29151E6-B41F-46D1-971C-84183E68B2A9}" destId="{D3DEA670-63D3-4D0E-AC30-32DF6ACC8819}" srcOrd="0" destOrd="0" presId="urn:microsoft.com/office/officeart/2005/8/layout/hierarchy3"/>
    <dgm:cxn modelId="{32BFBD5F-5567-4D63-8F9F-02CDEE14D56B}" type="presParOf" srcId="{D3DEA670-63D3-4D0E-AC30-32DF6ACC8819}" destId="{CE0A4A32-7390-4577-A5D6-D048D1C63960}" srcOrd="0" destOrd="0" presId="urn:microsoft.com/office/officeart/2005/8/layout/hierarchy3"/>
    <dgm:cxn modelId="{300D51F9-412F-47A7-9DDD-7F6B5B8E97A4}" type="presParOf" srcId="{CE0A4A32-7390-4577-A5D6-D048D1C63960}" destId="{E30BF3CE-DDA9-47FA-9EC4-67FD952BAE8F}" srcOrd="0" destOrd="0" presId="urn:microsoft.com/office/officeart/2005/8/layout/hierarchy3"/>
    <dgm:cxn modelId="{DB9217BB-BEFA-4825-81E7-9D0251207941}" type="presParOf" srcId="{CE0A4A32-7390-4577-A5D6-D048D1C63960}" destId="{69745EEB-69DB-46DA-9F11-AB31A369C80B}" srcOrd="1" destOrd="0" presId="urn:microsoft.com/office/officeart/2005/8/layout/hierarchy3"/>
    <dgm:cxn modelId="{508EF9BE-38AD-4938-A581-D077F06F4E2E}" type="presParOf" srcId="{D3DEA670-63D3-4D0E-AC30-32DF6ACC8819}" destId="{5136810A-5B5E-41F0-8467-827EC131DFA7}" srcOrd="1" destOrd="0" presId="urn:microsoft.com/office/officeart/2005/8/layout/hierarchy3"/>
    <dgm:cxn modelId="{03D3524C-72AB-421B-B4A0-5558F4B28490}" type="presParOf" srcId="{A29151E6-B41F-46D1-971C-84183E68B2A9}" destId="{A301EB18-67D0-4A40-A832-04C2A0A55A60}" srcOrd="1" destOrd="0" presId="urn:microsoft.com/office/officeart/2005/8/layout/hierarchy3"/>
    <dgm:cxn modelId="{EF42ED9C-E566-461D-AE18-CBDEDF75C706}" type="presParOf" srcId="{A301EB18-67D0-4A40-A832-04C2A0A55A60}" destId="{87F365F8-9C17-4B85-B32E-C2D4CFD92D22}" srcOrd="0" destOrd="0" presId="urn:microsoft.com/office/officeart/2005/8/layout/hierarchy3"/>
    <dgm:cxn modelId="{D18B3C43-4992-4274-9E5E-708D45FFD88B}" type="presParOf" srcId="{87F365F8-9C17-4B85-B32E-C2D4CFD92D22}" destId="{4B8F12C7-7FAB-4F07-B836-90FA1CB5F33D}" srcOrd="0" destOrd="0" presId="urn:microsoft.com/office/officeart/2005/8/layout/hierarchy3"/>
    <dgm:cxn modelId="{E04B6140-C978-4260-8AC7-B73D719AAFA9}" type="presParOf" srcId="{87F365F8-9C17-4B85-B32E-C2D4CFD92D22}" destId="{42EFAD73-FD51-4F52-A0C4-65E53DD0CEC0}" srcOrd="1" destOrd="0" presId="urn:microsoft.com/office/officeart/2005/8/layout/hierarchy3"/>
    <dgm:cxn modelId="{19D92D44-AEA3-49EA-9183-C3BC673E7653}" type="presParOf" srcId="{A301EB18-67D0-4A40-A832-04C2A0A55A60}" destId="{ED5A8073-DD96-496A-929B-3D87B056789D}" srcOrd="1" destOrd="0" presId="urn:microsoft.com/office/officeart/2005/8/layout/hierarchy3"/>
    <dgm:cxn modelId="{B476EBE3-893F-4697-9A8E-B50A553117EC}" type="presParOf" srcId="{A29151E6-B41F-46D1-971C-84183E68B2A9}" destId="{B5DA7B6F-4215-42A6-9E4C-2193298A224B}" srcOrd="2" destOrd="0" presId="urn:microsoft.com/office/officeart/2005/8/layout/hierarchy3"/>
    <dgm:cxn modelId="{72DCD880-BD97-4F9B-BC3F-A8C8028E4B12}" type="presParOf" srcId="{B5DA7B6F-4215-42A6-9E4C-2193298A224B}" destId="{A1B7A69C-349C-4D8F-BF10-A599A5D24E9C}" srcOrd="0" destOrd="0" presId="urn:microsoft.com/office/officeart/2005/8/layout/hierarchy3"/>
    <dgm:cxn modelId="{789566E1-50F5-42C4-A264-933ADE7A566F}" type="presParOf" srcId="{A1B7A69C-349C-4D8F-BF10-A599A5D24E9C}" destId="{E31B8B0C-610E-4241-93E6-C57CBF6772C7}" srcOrd="0" destOrd="0" presId="urn:microsoft.com/office/officeart/2005/8/layout/hierarchy3"/>
    <dgm:cxn modelId="{A765500D-0917-4756-B34B-1F158BCBD7F0}" type="presParOf" srcId="{A1B7A69C-349C-4D8F-BF10-A599A5D24E9C}" destId="{03CD547E-5FA9-4EB1-9DA2-909CF24E6611}" srcOrd="1" destOrd="0" presId="urn:microsoft.com/office/officeart/2005/8/layout/hierarchy3"/>
    <dgm:cxn modelId="{D617DB80-D436-4DFF-A417-C1A3EFB361DC}" type="presParOf" srcId="{B5DA7B6F-4215-42A6-9E4C-2193298A224B}" destId="{2E330CFD-3B63-4F9D-9B1A-A1A8A2896FF5}" srcOrd="1" destOrd="0" presId="urn:microsoft.com/office/officeart/2005/8/layout/hierarchy3"/>
    <dgm:cxn modelId="{765E327E-0323-41A2-92CE-F38EB0549499}" type="presParOf" srcId="{2E330CFD-3B63-4F9D-9B1A-A1A8A2896FF5}" destId="{9DE5BC24-CFE9-4D02-BC41-33C8F430A369}" srcOrd="0" destOrd="0" presId="urn:microsoft.com/office/officeart/2005/8/layout/hierarchy3"/>
    <dgm:cxn modelId="{D216A387-DE6B-4620-98BA-431F249C0D18}" type="presParOf" srcId="{2E330CFD-3B63-4F9D-9B1A-A1A8A2896FF5}" destId="{9AF37243-4DF1-4586-984E-0A6995A1E50A}" srcOrd="1" destOrd="0" presId="urn:microsoft.com/office/officeart/2005/8/layout/hierarchy3"/>
    <dgm:cxn modelId="{4569803D-5D0C-4DA4-9D86-7546E6CD0A04}" type="presParOf" srcId="{2E330CFD-3B63-4F9D-9B1A-A1A8A2896FF5}" destId="{77EFFFEC-C674-4D2B-BD2A-A68C33C1B386}" srcOrd="2" destOrd="0" presId="urn:microsoft.com/office/officeart/2005/8/layout/hierarchy3"/>
    <dgm:cxn modelId="{DCB2E9CE-648B-400B-AC4E-16BACDFA6F0B}" type="presParOf" srcId="{2E330CFD-3B63-4F9D-9B1A-A1A8A2896FF5}" destId="{1D9FF05F-FA36-4FE6-BB9F-9F616AE9EA89}" srcOrd="3" destOrd="0" presId="urn:microsoft.com/office/officeart/2005/8/layout/hierarchy3"/>
    <dgm:cxn modelId="{EC4B2C84-C31C-4B34-8E98-5B40DE1680E4}" type="presParOf" srcId="{2E330CFD-3B63-4F9D-9B1A-A1A8A2896FF5}" destId="{C464FA32-B934-4E32-8D37-8A795311D1C8}" srcOrd="4" destOrd="0" presId="urn:microsoft.com/office/officeart/2005/8/layout/hierarchy3"/>
    <dgm:cxn modelId="{F040A017-E6DE-4E6D-86F4-DB2DC7491099}" type="presParOf" srcId="{2E330CFD-3B63-4F9D-9B1A-A1A8A2896FF5}" destId="{9BC669C4-87ED-41BF-B6CB-B17C06FD9EF9}" srcOrd="5" destOrd="0" presId="urn:microsoft.com/office/officeart/2005/8/layout/hierarchy3"/>
    <dgm:cxn modelId="{89D47F3B-65A9-48DE-9868-BC4874B48C62}" type="presParOf" srcId="{A29151E6-B41F-46D1-971C-84183E68B2A9}" destId="{1E85ED5C-71B1-4120-98C2-F0CBD4FFE4A6}" srcOrd="3" destOrd="0" presId="urn:microsoft.com/office/officeart/2005/8/layout/hierarchy3"/>
    <dgm:cxn modelId="{1DDF2ACA-4D2B-4861-9F85-55E15ED3542A}" type="presParOf" srcId="{1E85ED5C-71B1-4120-98C2-F0CBD4FFE4A6}" destId="{E513CFE8-8211-453A-87C2-C196D7E45584}" srcOrd="0" destOrd="0" presId="urn:microsoft.com/office/officeart/2005/8/layout/hierarchy3"/>
    <dgm:cxn modelId="{D819C35B-B6D3-4903-A8AB-305D659FD5CB}" type="presParOf" srcId="{E513CFE8-8211-453A-87C2-C196D7E45584}" destId="{DD056B59-BD27-4A8B-ADD6-802CB91DF8BB}" srcOrd="0" destOrd="0" presId="urn:microsoft.com/office/officeart/2005/8/layout/hierarchy3"/>
    <dgm:cxn modelId="{3FCD37C0-7459-4174-B21D-3EB63E3CCE61}" type="presParOf" srcId="{E513CFE8-8211-453A-87C2-C196D7E45584}" destId="{FA6538CD-7B4B-4CDA-B854-BDF957A7C203}" srcOrd="1" destOrd="0" presId="urn:microsoft.com/office/officeart/2005/8/layout/hierarchy3"/>
    <dgm:cxn modelId="{C4781714-AA59-4006-B905-C256630882E7}" type="presParOf" srcId="{1E85ED5C-71B1-4120-98C2-F0CBD4FFE4A6}" destId="{0A62511C-D9E7-47B9-AB59-BCAE04FE2520}" srcOrd="1" destOrd="0" presId="urn:microsoft.com/office/officeart/2005/8/layout/hierarchy3"/>
    <dgm:cxn modelId="{B9E7338E-961A-405B-8704-42D906591835}" type="presParOf" srcId="{0A62511C-D9E7-47B9-AB59-BCAE04FE2520}" destId="{29C88D55-A289-41FE-8006-ADD8B47E22E6}" srcOrd="0" destOrd="0" presId="urn:microsoft.com/office/officeart/2005/8/layout/hierarchy3"/>
    <dgm:cxn modelId="{1BAA9A76-6A8F-4307-B403-4E5A8C587424}" type="presParOf" srcId="{0A62511C-D9E7-47B9-AB59-BCAE04FE2520}" destId="{B46486C6-8805-4F4A-9DBB-BA2C7E39A07C}" srcOrd="1" destOrd="0" presId="urn:microsoft.com/office/officeart/2005/8/layout/hierarchy3"/>
    <dgm:cxn modelId="{A47C1324-7296-45EB-AA60-993564F079BF}" type="presParOf" srcId="{0A62511C-D9E7-47B9-AB59-BCAE04FE2520}" destId="{A05072C6-2CBA-4A0E-A3F5-6C5AA733A380}" srcOrd="2" destOrd="0" presId="urn:microsoft.com/office/officeart/2005/8/layout/hierarchy3"/>
    <dgm:cxn modelId="{9D3751ED-FE61-422A-ADFC-2D5D0E916FF3}" type="presParOf" srcId="{0A62511C-D9E7-47B9-AB59-BCAE04FE2520}" destId="{B74265A4-6030-43D8-9795-3F15874C918E}" srcOrd="3" destOrd="0" presId="urn:microsoft.com/office/officeart/2005/8/layout/hierarchy3"/>
    <dgm:cxn modelId="{6BEB74CC-CCD5-4FC4-A265-522A460F3628}" type="presParOf" srcId="{A29151E6-B41F-46D1-971C-84183E68B2A9}" destId="{5BE7B161-4ADB-4BAC-9C16-19B56F9581A2}" srcOrd="4" destOrd="0" presId="urn:microsoft.com/office/officeart/2005/8/layout/hierarchy3"/>
    <dgm:cxn modelId="{D05C3522-B548-41A6-997B-6098D4F84773}" type="presParOf" srcId="{5BE7B161-4ADB-4BAC-9C16-19B56F9581A2}" destId="{E500D68F-0635-4DC0-8E32-E2FDA53E6975}" srcOrd="0" destOrd="0" presId="urn:microsoft.com/office/officeart/2005/8/layout/hierarchy3"/>
    <dgm:cxn modelId="{560B9FBF-640D-4826-80B2-7DA0B78849B0}" type="presParOf" srcId="{E500D68F-0635-4DC0-8E32-E2FDA53E6975}" destId="{74FE4791-01FD-4825-AF6A-8D981A1B975A}" srcOrd="0" destOrd="0" presId="urn:microsoft.com/office/officeart/2005/8/layout/hierarchy3"/>
    <dgm:cxn modelId="{DB48B0A8-308D-432A-A899-75BC4B74596C}" type="presParOf" srcId="{E500D68F-0635-4DC0-8E32-E2FDA53E6975}" destId="{F4B8501A-53A2-41F4-81A2-33C4E4302332}" srcOrd="1" destOrd="0" presId="urn:microsoft.com/office/officeart/2005/8/layout/hierarchy3"/>
    <dgm:cxn modelId="{DF5353F4-3A43-4194-9D76-ACDB0A606A5B}" type="presParOf" srcId="{5BE7B161-4ADB-4BAC-9C16-19B56F9581A2}" destId="{2477C647-4CC5-41C1-BD0B-6A41D470C22D}" srcOrd="1" destOrd="0" presId="urn:microsoft.com/office/officeart/2005/8/layout/hierarchy3"/>
    <dgm:cxn modelId="{595DF042-0B24-47F1-AFAF-0A7A124D01C3}" type="presParOf" srcId="{2477C647-4CC5-41C1-BD0B-6A41D470C22D}" destId="{5813CD1A-2F86-458B-A508-5B09FDAF0A9A}" srcOrd="0" destOrd="0" presId="urn:microsoft.com/office/officeart/2005/8/layout/hierarchy3"/>
    <dgm:cxn modelId="{8C1172D5-FD96-4C4A-A5E0-19D6A1D38637}" type="presParOf" srcId="{2477C647-4CC5-41C1-BD0B-6A41D470C22D}" destId="{67ADB7C0-36ED-439C-A211-4B1396EAA6A1}" srcOrd="1" destOrd="0" presId="urn:microsoft.com/office/officeart/2005/8/layout/hierarchy3"/>
    <dgm:cxn modelId="{5590A49A-F628-4DCA-A5BA-B45903EABF16}" type="presParOf" srcId="{2477C647-4CC5-41C1-BD0B-6A41D470C22D}" destId="{9363CD7D-CCD8-423B-98D1-51088797D342}" srcOrd="2" destOrd="0" presId="urn:microsoft.com/office/officeart/2005/8/layout/hierarchy3"/>
    <dgm:cxn modelId="{D242B8CD-B092-474B-BEBE-0D1258E276F3}" type="presParOf" srcId="{2477C647-4CC5-41C1-BD0B-6A41D470C22D}" destId="{F894E08F-AAA1-457A-B6DA-480838A62AA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C49D2-88C1-416D-AE43-6306CD303B9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374564B-F2BB-428B-BC47-3899DCA974BC}">
      <dgm:prSet/>
      <dgm:spPr/>
      <dgm:t>
        <a:bodyPr/>
        <a:lstStyle/>
        <a:p>
          <a:r>
            <a:rPr lang="en-US"/>
            <a:t>College and Career Planning</a:t>
          </a:r>
        </a:p>
      </dgm:t>
    </dgm:pt>
    <dgm:pt modelId="{6920BA66-9109-4AE6-B88A-812A49E90DF3}" type="parTrans" cxnId="{A7BB4225-0287-49D7-AF7E-D044423CB64D}">
      <dgm:prSet/>
      <dgm:spPr/>
      <dgm:t>
        <a:bodyPr/>
        <a:lstStyle/>
        <a:p>
          <a:endParaRPr lang="en-US"/>
        </a:p>
      </dgm:t>
    </dgm:pt>
    <dgm:pt modelId="{F7CC961A-4EC5-47DA-8217-4076BBE84A41}" type="sibTrans" cxnId="{A7BB4225-0287-49D7-AF7E-D044423CB64D}">
      <dgm:prSet/>
      <dgm:spPr/>
      <dgm:t>
        <a:bodyPr/>
        <a:lstStyle/>
        <a:p>
          <a:endParaRPr lang="en-US"/>
        </a:p>
      </dgm:t>
    </dgm:pt>
    <dgm:pt modelId="{E9FB79A1-8759-4FE5-A6A6-CA95CA13E90A}">
      <dgm:prSet/>
      <dgm:spPr/>
      <dgm:t>
        <a:bodyPr/>
        <a:lstStyle/>
        <a:p>
          <a:r>
            <a:rPr lang="en-US"/>
            <a:t>Resume Building</a:t>
          </a:r>
        </a:p>
      </dgm:t>
    </dgm:pt>
    <dgm:pt modelId="{43169A7B-EEC5-4C81-9EA3-D47F54046AB7}" type="parTrans" cxnId="{77F2ED65-F563-4CF2-AE25-329E7332E01B}">
      <dgm:prSet/>
      <dgm:spPr/>
      <dgm:t>
        <a:bodyPr/>
        <a:lstStyle/>
        <a:p>
          <a:endParaRPr lang="en-US"/>
        </a:p>
      </dgm:t>
    </dgm:pt>
    <dgm:pt modelId="{1486CA26-4821-447B-BE75-F18526D72970}" type="sibTrans" cxnId="{77F2ED65-F563-4CF2-AE25-329E7332E01B}">
      <dgm:prSet/>
      <dgm:spPr/>
      <dgm:t>
        <a:bodyPr/>
        <a:lstStyle/>
        <a:p>
          <a:endParaRPr lang="en-US"/>
        </a:p>
      </dgm:t>
    </dgm:pt>
    <dgm:pt modelId="{45446BE7-1F6F-413E-9F24-39FBA1EB25F3}">
      <dgm:prSet/>
      <dgm:spPr/>
      <dgm:t>
        <a:bodyPr/>
        <a:lstStyle/>
        <a:p>
          <a:r>
            <a:rPr lang="en-US"/>
            <a:t>Communicating with your Counselor</a:t>
          </a:r>
        </a:p>
      </dgm:t>
    </dgm:pt>
    <dgm:pt modelId="{ED5A68C7-8DE3-4CF2-BB0D-CE7D0F284D0C}" type="parTrans" cxnId="{5625EA3A-332E-4C36-975C-EE2EE2B17C10}">
      <dgm:prSet/>
      <dgm:spPr/>
      <dgm:t>
        <a:bodyPr/>
        <a:lstStyle/>
        <a:p>
          <a:endParaRPr lang="en-US"/>
        </a:p>
      </dgm:t>
    </dgm:pt>
    <dgm:pt modelId="{3A3F4312-6838-4230-9E27-DCBE3A97549E}" type="sibTrans" cxnId="{5625EA3A-332E-4C36-975C-EE2EE2B17C10}">
      <dgm:prSet/>
      <dgm:spPr/>
      <dgm:t>
        <a:bodyPr/>
        <a:lstStyle/>
        <a:p>
          <a:endParaRPr lang="en-US"/>
        </a:p>
      </dgm:t>
    </dgm:pt>
    <dgm:pt modelId="{AF8F8E24-3E53-41EA-A8B8-845199C33689}">
      <dgm:prSet/>
      <dgm:spPr/>
      <dgm:t>
        <a:bodyPr/>
        <a:lstStyle/>
        <a:p>
          <a:r>
            <a:rPr lang="en-US"/>
            <a:t>Scholarship Searches</a:t>
          </a:r>
        </a:p>
      </dgm:t>
    </dgm:pt>
    <dgm:pt modelId="{EA4C0B68-5273-4D3B-91FE-3A0813030833}" type="parTrans" cxnId="{67D60EDB-AC3B-4AD6-A9E5-F7BCBBD83C8B}">
      <dgm:prSet/>
      <dgm:spPr/>
      <dgm:t>
        <a:bodyPr/>
        <a:lstStyle/>
        <a:p>
          <a:endParaRPr lang="en-US"/>
        </a:p>
      </dgm:t>
    </dgm:pt>
    <dgm:pt modelId="{A84DADAA-5EB7-4C2D-B98D-03FFEAA14047}" type="sibTrans" cxnId="{67D60EDB-AC3B-4AD6-A9E5-F7BCBBD83C8B}">
      <dgm:prSet/>
      <dgm:spPr/>
      <dgm:t>
        <a:bodyPr/>
        <a:lstStyle/>
        <a:p>
          <a:endParaRPr lang="en-US"/>
        </a:p>
      </dgm:t>
    </dgm:pt>
    <dgm:pt modelId="{3E90ED00-FE8D-4E32-AD03-2573B8D88BDA}" type="pres">
      <dgm:prSet presAssocID="{BBDC49D2-88C1-416D-AE43-6306CD303B99}" presName="root" presStyleCnt="0">
        <dgm:presLayoutVars>
          <dgm:dir/>
          <dgm:resizeHandles val="exact"/>
        </dgm:presLayoutVars>
      </dgm:prSet>
      <dgm:spPr/>
    </dgm:pt>
    <dgm:pt modelId="{F4E19DDA-DEA3-492C-B93B-4636812EE570}" type="pres">
      <dgm:prSet presAssocID="{2374564B-F2BB-428B-BC47-3899DCA974BC}" presName="compNode" presStyleCnt="0"/>
      <dgm:spPr/>
    </dgm:pt>
    <dgm:pt modelId="{4E7AD236-5B1A-4865-8816-32364CFC617B}" type="pres">
      <dgm:prSet presAssocID="{2374564B-F2BB-428B-BC47-3899DCA974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1072EC0-A1DF-41C9-8D97-435D308208A4}" type="pres">
      <dgm:prSet presAssocID="{2374564B-F2BB-428B-BC47-3899DCA974BC}" presName="spaceRect" presStyleCnt="0"/>
      <dgm:spPr/>
    </dgm:pt>
    <dgm:pt modelId="{655A02CD-E233-40B5-B39E-78DF06A828E4}" type="pres">
      <dgm:prSet presAssocID="{2374564B-F2BB-428B-BC47-3899DCA974BC}" presName="textRect" presStyleLbl="revTx" presStyleIdx="0" presStyleCnt="4">
        <dgm:presLayoutVars>
          <dgm:chMax val="1"/>
          <dgm:chPref val="1"/>
        </dgm:presLayoutVars>
      </dgm:prSet>
      <dgm:spPr/>
    </dgm:pt>
    <dgm:pt modelId="{B75108F8-82D2-4A6F-9E27-BDDD5C09CE16}" type="pres">
      <dgm:prSet presAssocID="{F7CC961A-4EC5-47DA-8217-4076BBE84A41}" presName="sibTrans" presStyleCnt="0"/>
      <dgm:spPr/>
    </dgm:pt>
    <dgm:pt modelId="{FB7104F0-2834-4D0D-85C7-91FB3F72A533}" type="pres">
      <dgm:prSet presAssocID="{E9FB79A1-8759-4FE5-A6A6-CA95CA13E90A}" presName="compNode" presStyleCnt="0"/>
      <dgm:spPr/>
    </dgm:pt>
    <dgm:pt modelId="{A5916F98-6C0B-41EA-A6C9-E73B9809A438}" type="pres">
      <dgm:prSet presAssocID="{E9FB79A1-8759-4FE5-A6A6-CA95CA13E9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6276EE51-32B4-45A7-9A2E-29AB126AF2E1}" type="pres">
      <dgm:prSet presAssocID="{E9FB79A1-8759-4FE5-A6A6-CA95CA13E90A}" presName="spaceRect" presStyleCnt="0"/>
      <dgm:spPr/>
    </dgm:pt>
    <dgm:pt modelId="{69D3FA4D-9491-4BE0-A41D-0D70C764002E}" type="pres">
      <dgm:prSet presAssocID="{E9FB79A1-8759-4FE5-A6A6-CA95CA13E90A}" presName="textRect" presStyleLbl="revTx" presStyleIdx="1" presStyleCnt="4">
        <dgm:presLayoutVars>
          <dgm:chMax val="1"/>
          <dgm:chPref val="1"/>
        </dgm:presLayoutVars>
      </dgm:prSet>
      <dgm:spPr/>
    </dgm:pt>
    <dgm:pt modelId="{F9FC27D7-C9D3-48D8-8E53-A418BD00BA9C}" type="pres">
      <dgm:prSet presAssocID="{1486CA26-4821-447B-BE75-F18526D72970}" presName="sibTrans" presStyleCnt="0"/>
      <dgm:spPr/>
    </dgm:pt>
    <dgm:pt modelId="{1E939442-360B-441A-B651-4F8B52483E98}" type="pres">
      <dgm:prSet presAssocID="{45446BE7-1F6F-413E-9F24-39FBA1EB25F3}" presName="compNode" presStyleCnt="0"/>
      <dgm:spPr/>
    </dgm:pt>
    <dgm:pt modelId="{E30058AF-5D5A-428F-AB63-4A57B225EA7F}" type="pres">
      <dgm:prSet presAssocID="{45446BE7-1F6F-413E-9F24-39FBA1EB25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657F1FD9-AAC1-4110-8E37-41F8B24A77C5}" type="pres">
      <dgm:prSet presAssocID="{45446BE7-1F6F-413E-9F24-39FBA1EB25F3}" presName="spaceRect" presStyleCnt="0"/>
      <dgm:spPr/>
    </dgm:pt>
    <dgm:pt modelId="{6D8D2FA7-0238-44EF-BDD5-395D2238ACF4}" type="pres">
      <dgm:prSet presAssocID="{45446BE7-1F6F-413E-9F24-39FBA1EB25F3}" presName="textRect" presStyleLbl="revTx" presStyleIdx="2" presStyleCnt="4">
        <dgm:presLayoutVars>
          <dgm:chMax val="1"/>
          <dgm:chPref val="1"/>
        </dgm:presLayoutVars>
      </dgm:prSet>
      <dgm:spPr/>
    </dgm:pt>
    <dgm:pt modelId="{ED44643A-0706-4556-8652-8A67A2DABABB}" type="pres">
      <dgm:prSet presAssocID="{3A3F4312-6838-4230-9E27-DCBE3A97549E}" presName="sibTrans" presStyleCnt="0"/>
      <dgm:spPr/>
    </dgm:pt>
    <dgm:pt modelId="{D53AF5C6-248E-4E42-9AC3-9650E894F620}" type="pres">
      <dgm:prSet presAssocID="{AF8F8E24-3E53-41EA-A8B8-845199C33689}" presName="compNode" presStyleCnt="0"/>
      <dgm:spPr/>
    </dgm:pt>
    <dgm:pt modelId="{9CBA8FF0-4E35-4B82-BA03-E7E3F4EDF0AF}" type="pres">
      <dgm:prSet presAssocID="{AF8F8E24-3E53-41EA-A8B8-845199C3368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06A75065-CE17-40E6-8C1E-AB513507F0C5}" type="pres">
      <dgm:prSet presAssocID="{AF8F8E24-3E53-41EA-A8B8-845199C33689}" presName="spaceRect" presStyleCnt="0"/>
      <dgm:spPr/>
    </dgm:pt>
    <dgm:pt modelId="{46A117ED-EA1F-4E58-BD04-30045B5A68DE}" type="pres">
      <dgm:prSet presAssocID="{AF8F8E24-3E53-41EA-A8B8-845199C33689}" presName="textRect" presStyleLbl="revTx" presStyleIdx="3" presStyleCnt="4">
        <dgm:presLayoutVars>
          <dgm:chMax val="1"/>
          <dgm:chPref val="1"/>
        </dgm:presLayoutVars>
      </dgm:prSet>
      <dgm:spPr/>
    </dgm:pt>
  </dgm:ptLst>
  <dgm:cxnLst>
    <dgm:cxn modelId="{1DC83E07-A0D6-4899-A9C4-72C50E1CF3E7}" type="presOf" srcId="{E9FB79A1-8759-4FE5-A6A6-CA95CA13E90A}" destId="{69D3FA4D-9491-4BE0-A41D-0D70C764002E}" srcOrd="0" destOrd="0" presId="urn:microsoft.com/office/officeart/2018/2/layout/IconLabelList"/>
    <dgm:cxn modelId="{48162411-4AAD-4767-95BD-9DFA37E48676}" type="presOf" srcId="{45446BE7-1F6F-413E-9F24-39FBA1EB25F3}" destId="{6D8D2FA7-0238-44EF-BDD5-395D2238ACF4}" srcOrd="0" destOrd="0" presId="urn:microsoft.com/office/officeart/2018/2/layout/IconLabelList"/>
    <dgm:cxn modelId="{A7BB4225-0287-49D7-AF7E-D044423CB64D}" srcId="{BBDC49D2-88C1-416D-AE43-6306CD303B99}" destId="{2374564B-F2BB-428B-BC47-3899DCA974BC}" srcOrd="0" destOrd="0" parTransId="{6920BA66-9109-4AE6-B88A-812A49E90DF3}" sibTransId="{F7CC961A-4EC5-47DA-8217-4076BBE84A41}"/>
    <dgm:cxn modelId="{5625EA3A-332E-4C36-975C-EE2EE2B17C10}" srcId="{BBDC49D2-88C1-416D-AE43-6306CD303B99}" destId="{45446BE7-1F6F-413E-9F24-39FBA1EB25F3}" srcOrd="2" destOrd="0" parTransId="{ED5A68C7-8DE3-4CF2-BB0D-CE7D0F284D0C}" sibTransId="{3A3F4312-6838-4230-9E27-DCBE3A97549E}"/>
    <dgm:cxn modelId="{F6E36D3C-CC67-4902-8615-73779CE84924}" type="presOf" srcId="{BBDC49D2-88C1-416D-AE43-6306CD303B99}" destId="{3E90ED00-FE8D-4E32-AD03-2573B8D88BDA}" srcOrd="0" destOrd="0" presId="urn:microsoft.com/office/officeart/2018/2/layout/IconLabelList"/>
    <dgm:cxn modelId="{1E658B3C-E256-4C23-9AA2-9A1C18203CEA}" type="presOf" srcId="{2374564B-F2BB-428B-BC47-3899DCA974BC}" destId="{655A02CD-E233-40B5-B39E-78DF06A828E4}" srcOrd="0" destOrd="0" presId="urn:microsoft.com/office/officeart/2018/2/layout/IconLabelList"/>
    <dgm:cxn modelId="{77F2ED65-F563-4CF2-AE25-329E7332E01B}" srcId="{BBDC49D2-88C1-416D-AE43-6306CD303B99}" destId="{E9FB79A1-8759-4FE5-A6A6-CA95CA13E90A}" srcOrd="1" destOrd="0" parTransId="{43169A7B-EEC5-4C81-9EA3-D47F54046AB7}" sibTransId="{1486CA26-4821-447B-BE75-F18526D72970}"/>
    <dgm:cxn modelId="{BF03CCD3-04B8-456D-8022-D7BB810ED94D}" type="presOf" srcId="{AF8F8E24-3E53-41EA-A8B8-845199C33689}" destId="{46A117ED-EA1F-4E58-BD04-30045B5A68DE}" srcOrd="0" destOrd="0" presId="urn:microsoft.com/office/officeart/2018/2/layout/IconLabelList"/>
    <dgm:cxn modelId="{67D60EDB-AC3B-4AD6-A9E5-F7BCBBD83C8B}" srcId="{BBDC49D2-88C1-416D-AE43-6306CD303B99}" destId="{AF8F8E24-3E53-41EA-A8B8-845199C33689}" srcOrd="3" destOrd="0" parTransId="{EA4C0B68-5273-4D3B-91FE-3A0813030833}" sibTransId="{A84DADAA-5EB7-4C2D-B98D-03FFEAA14047}"/>
    <dgm:cxn modelId="{69676CFC-0318-4768-9781-1B8FCFC4E762}" type="presParOf" srcId="{3E90ED00-FE8D-4E32-AD03-2573B8D88BDA}" destId="{F4E19DDA-DEA3-492C-B93B-4636812EE570}" srcOrd="0" destOrd="0" presId="urn:microsoft.com/office/officeart/2018/2/layout/IconLabelList"/>
    <dgm:cxn modelId="{77EA19FA-0851-4771-97F6-DB67C4BF5B42}" type="presParOf" srcId="{F4E19DDA-DEA3-492C-B93B-4636812EE570}" destId="{4E7AD236-5B1A-4865-8816-32364CFC617B}" srcOrd="0" destOrd="0" presId="urn:microsoft.com/office/officeart/2018/2/layout/IconLabelList"/>
    <dgm:cxn modelId="{98B8C21E-E01E-42E1-A572-F32FD4E26D81}" type="presParOf" srcId="{F4E19DDA-DEA3-492C-B93B-4636812EE570}" destId="{91072EC0-A1DF-41C9-8D97-435D308208A4}" srcOrd="1" destOrd="0" presId="urn:microsoft.com/office/officeart/2018/2/layout/IconLabelList"/>
    <dgm:cxn modelId="{4E7C2499-6EA2-4C89-9469-1902A16E6358}" type="presParOf" srcId="{F4E19DDA-DEA3-492C-B93B-4636812EE570}" destId="{655A02CD-E233-40B5-B39E-78DF06A828E4}" srcOrd="2" destOrd="0" presId="urn:microsoft.com/office/officeart/2018/2/layout/IconLabelList"/>
    <dgm:cxn modelId="{45610E49-13F0-47BB-9343-8274F8E194F7}" type="presParOf" srcId="{3E90ED00-FE8D-4E32-AD03-2573B8D88BDA}" destId="{B75108F8-82D2-4A6F-9E27-BDDD5C09CE16}" srcOrd="1" destOrd="0" presId="urn:microsoft.com/office/officeart/2018/2/layout/IconLabelList"/>
    <dgm:cxn modelId="{F2C1AB56-EB56-4979-92AE-4D071DB003B2}" type="presParOf" srcId="{3E90ED00-FE8D-4E32-AD03-2573B8D88BDA}" destId="{FB7104F0-2834-4D0D-85C7-91FB3F72A533}" srcOrd="2" destOrd="0" presId="urn:microsoft.com/office/officeart/2018/2/layout/IconLabelList"/>
    <dgm:cxn modelId="{374A4533-252B-4BF7-98C6-40DBF6FA2446}" type="presParOf" srcId="{FB7104F0-2834-4D0D-85C7-91FB3F72A533}" destId="{A5916F98-6C0B-41EA-A6C9-E73B9809A438}" srcOrd="0" destOrd="0" presId="urn:microsoft.com/office/officeart/2018/2/layout/IconLabelList"/>
    <dgm:cxn modelId="{44D34EAB-A55E-4FEE-A7EF-9F45DB21D1D6}" type="presParOf" srcId="{FB7104F0-2834-4D0D-85C7-91FB3F72A533}" destId="{6276EE51-32B4-45A7-9A2E-29AB126AF2E1}" srcOrd="1" destOrd="0" presId="urn:microsoft.com/office/officeart/2018/2/layout/IconLabelList"/>
    <dgm:cxn modelId="{C5063511-D5B4-43D9-B9F3-7D9CED71622B}" type="presParOf" srcId="{FB7104F0-2834-4D0D-85C7-91FB3F72A533}" destId="{69D3FA4D-9491-4BE0-A41D-0D70C764002E}" srcOrd="2" destOrd="0" presId="urn:microsoft.com/office/officeart/2018/2/layout/IconLabelList"/>
    <dgm:cxn modelId="{BC9FCA03-8ECE-4F19-B8F2-02462A65DC9C}" type="presParOf" srcId="{3E90ED00-FE8D-4E32-AD03-2573B8D88BDA}" destId="{F9FC27D7-C9D3-48D8-8E53-A418BD00BA9C}" srcOrd="3" destOrd="0" presId="urn:microsoft.com/office/officeart/2018/2/layout/IconLabelList"/>
    <dgm:cxn modelId="{34603B13-24F4-4BC8-AE2D-A86C1FCB553E}" type="presParOf" srcId="{3E90ED00-FE8D-4E32-AD03-2573B8D88BDA}" destId="{1E939442-360B-441A-B651-4F8B52483E98}" srcOrd="4" destOrd="0" presId="urn:microsoft.com/office/officeart/2018/2/layout/IconLabelList"/>
    <dgm:cxn modelId="{424DB371-A4BF-4FFC-AA59-709136F9B739}" type="presParOf" srcId="{1E939442-360B-441A-B651-4F8B52483E98}" destId="{E30058AF-5D5A-428F-AB63-4A57B225EA7F}" srcOrd="0" destOrd="0" presId="urn:microsoft.com/office/officeart/2018/2/layout/IconLabelList"/>
    <dgm:cxn modelId="{4C669E7E-46BA-4B1F-8495-52760790D731}" type="presParOf" srcId="{1E939442-360B-441A-B651-4F8B52483E98}" destId="{657F1FD9-AAC1-4110-8E37-41F8B24A77C5}" srcOrd="1" destOrd="0" presId="urn:microsoft.com/office/officeart/2018/2/layout/IconLabelList"/>
    <dgm:cxn modelId="{6E02A8A3-FDDA-4B12-90F5-C69A69F1E130}" type="presParOf" srcId="{1E939442-360B-441A-B651-4F8B52483E98}" destId="{6D8D2FA7-0238-44EF-BDD5-395D2238ACF4}" srcOrd="2" destOrd="0" presId="urn:microsoft.com/office/officeart/2018/2/layout/IconLabelList"/>
    <dgm:cxn modelId="{10E15250-201C-45ED-A430-46BA2050D429}" type="presParOf" srcId="{3E90ED00-FE8D-4E32-AD03-2573B8D88BDA}" destId="{ED44643A-0706-4556-8652-8A67A2DABABB}" srcOrd="5" destOrd="0" presId="urn:microsoft.com/office/officeart/2018/2/layout/IconLabelList"/>
    <dgm:cxn modelId="{26AC6DD2-8491-4E85-9B78-4D4C60B6FD32}" type="presParOf" srcId="{3E90ED00-FE8D-4E32-AD03-2573B8D88BDA}" destId="{D53AF5C6-248E-4E42-9AC3-9650E894F620}" srcOrd="6" destOrd="0" presId="urn:microsoft.com/office/officeart/2018/2/layout/IconLabelList"/>
    <dgm:cxn modelId="{309AB1CA-0F1F-441F-9525-ED6672EECD20}" type="presParOf" srcId="{D53AF5C6-248E-4E42-9AC3-9650E894F620}" destId="{9CBA8FF0-4E35-4B82-BA03-E7E3F4EDF0AF}" srcOrd="0" destOrd="0" presId="urn:microsoft.com/office/officeart/2018/2/layout/IconLabelList"/>
    <dgm:cxn modelId="{9D5746CC-950D-4C2A-A029-A328B0DA1589}" type="presParOf" srcId="{D53AF5C6-248E-4E42-9AC3-9650E894F620}" destId="{06A75065-CE17-40E6-8C1E-AB513507F0C5}" srcOrd="1" destOrd="0" presId="urn:microsoft.com/office/officeart/2018/2/layout/IconLabelList"/>
    <dgm:cxn modelId="{941981BB-15DF-4D01-A420-7A0E7BABF5CA}" type="presParOf" srcId="{D53AF5C6-248E-4E42-9AC3-9650E894F620}" destId="{46A117ED-EA1F-4E58-BD04-30045B5A68D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BF3CE-DDA9-47FA-9EC4-67FD952BAE8F}">
      <dsp:nvSpPr>
        <dsp:cNvPr id="0" name=""/>
        <dsp:cNvSpPr/>
      </dsp:nvSpPr>
      <dsp:spPr>
        <a:xfrm>
          <a:off x="1690124" y="567780"/>
          <a:ext cx="1319510" cy="659755"/>
        </a:xfrm>
        <a:prstGeom prst="roundRect">
          <a:avLst>
            <a:gd name="adj" fmla="val 10000"/>
          </a:avLst>
        </a:prstGeom>
        <a:solidFill>
          <a:schemeClr val="accent1"/>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Build your list</a:t>
          </a:r>
        </a:p>
      </dsp:txBody>
      <dsp:txXfrm>
        <a:off x="1709448" y="587104"/>
        <a:ext cx="1280862" cy="621107"/>
      </dsp:txXfrm>
    </dsp:sp>
    <dsp:sp modelId="{4B8F12C7-7FAB-4F07-B836-90FA1CB5F33D}">
      <dsp:nvSpPr>
        <dsp:cNvPr id="0" name=""/>
        <dsp:cNvSpPr/>
      </dsp:nvSpPr>
      <dsp:spPr>
        <a:xfrm>
          <a:off x="1670120" y="1419623"/>
          <a:ext cx="1319510" cy="1377799"/>
        </a:xfrm>
        <a:prstGeom prst="roundRect">
          <a:avLst>
            <a:gd name="adj" fmla="val 10000"/>
          </a:avLst>
        </a:prstGeom>
        <a:solidFill>
          <a:schemeClr val="accent1">
            <a:lumMod val="40000"/>
            <a:lumOff val="60000"/>
          </a:scheme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a:t>Add to “Colleges I’m Thinking About” in Naviance </a:t>
          </a:r>
          <a:endParaRPr lang="en-US" sz="1400" kern="1200"/>
        </a:p>
      </dsp:txBody>
      <dsp:txXfrm>
        <a:off x="1708767" y="1458270"/>
        <a:ext cx="1242216" cy="1300505"/>
      </dsp:txXfrm>
    </dsp:sp>
    <dsp:sp modelId="{E31B8B0C-610E-4241-93E6-C57CBF6772C7}">
      <dsp:nvSpPr>
        <dsp:cNvPr id="0" name=""/>
        <dsp:cNvSpPr/>
      </dsp:nvSpPr>
      <dsp:spPr>
        <a:xfrm>
          <a:off x="3302644" y="551207"/>
          <a:ext cx="1319510" cy="659755"/>
        </a:xfrm>
        <a:prstGeom prst="roundRect">
          <a:avLst>
            <a:gd name="adj" fmla="val 10000"/>
          </a:avLst>
        </a:prstGeom>
        <a:solidFill>
          <a:schemeClr val="accent6">
            <a:lumMod val="75000"/>
          </a:scheme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u="sng" kern="1200"/>
            <a:t>Define priorities &amp; Good Fits</a:t>
          </a:r>
          <a:endParaRPr lang="en-US" sz="1400" kern="1200"/>
        </a:p>
      </dsp:txBody>
      <dsp:txXfrm>
        <a:off x="3321968" y="570531"/>
        <a:ext cx="1280862" cy="621107"/>
      </dsp:txXfrm>
    </dsp:sp>
    <dsp:sp modelId="{9DE5BC24-CFE9-4D02-BC41-33C8F430A369}">
      <dsp:nvSpPr>
        <dsp:cNvPr id="0" name=""/>
        <dsp:cNvSpPr/>
      </dsp:nvSpPr>
      <dsp:spPr>
        <a:xfrm>
          <a:off x="3434595" y="1210962"/>
          <a:ext cx="131951" cy="494816"/>
        </a:xfrm>
        <a:custGeom>
          <a:avLst/>
          <a:gdLst/>
          <a:ahLst/>
          <a:cxnLst/>
          <a:rect l="0" t="0" r="0" b="0"/>
          <a:pathLst>
            <a:path>
              <a:moveTo>
                <a:pt x="0" y="0"/>
              </a:moveTo>
              <a:lnTo>
                <a:pt x="0" y="494816"/>
              </a:lnTo>
              <a:lnTo>
                <a:pt x="131951" y="49481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F37243-4DF1-4586-984E-0A6995A1E50A}">
      <dsp:nvSpPr>
        <dsp:cNvPr id="0" name=""/>
        <dsp:cNvSpPr/>
      </dsp:nvSpPr>
      <dsp:spPr>
        <a:xfrm>
          <a:off x="3566546" y="1375901"/>
          <a:ext cx="1055608" cy="65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Location, size, major, cost</a:t>
          </a:r>
        </a:p>
      </dsp:txBody>
      <dsp:txXfrm>
        <a:off x="3585870" y="1395225"/>
        <a:ext cx="1016960" cy="621107"/>
      </dsp:txXfrm>
    </dsp:sp>
    <dsp:sp modelId="{77EFFFEC-C674-4D2B-BD2A-A68C33C1B386}">
      <dsp:nvSpPr>
        <dsp:cNvPr id="0" name=""/>
        <dsp:cNvSpPr/>
      </dsp:nvSpPr>
      <dsp:spPr>
        <a:xfrm>
          <a:off x="3434595" y="1210962"/>
          <a:ext cx="131951" cy="1319510"/>
        </a:xfrm>
        <a:custGeom>
          <a:avLst/>
          <a:gdLst/>
          <a:ahLst/>
          <a:cxnLst/>
          <a:rect l="0" t="0" r="0" b="0"/>
          <a:pathLst>
            <a:path>
              <a:moveTo>
                <a:pt x="0" y="0"/>
              </a:moveTo>
              <a:lnTo>
                <a:pt x="0" y="1319510"/>
              </a:lnTo>
              <a:lnTo>
                <a:pt x="131951" y="131951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FF05F-FA36-4FE6-BB9F-9F616AE9EA89}">
      <dsp:nvSpPr>
        <dsp:cNvPr id="0" name=""/>
        <dsp:cNvSpPr/>
      </dsp:nvSpPr>
      <dsp:spPr>
        <a:xfrm>
          <a:off x="3566546" y="2200594"/>
          <a:ext cx="1055608" cy="65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565496"/>
              <a:satOff val="1864"/>
              <a:lumOff val="199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Freshman profile</a:t>
          </a:r>
        </a:p>
      </dsp:txBody>
      <dsp:txXfrm>
        <a:off x="3585870" y="2219918"/>
        <a:ext cx="1016960" cy="621107"/>
      </dsp:txXfrm>
    </dsp:sp>
    <dsp:sp modelId="{C464FA32-B934-4E32-8D37-8A795311D1C8}">
      <dsp:nvSpPr>
        <dsp:cNvPr id="0" name=""/>
        <dsp:cNvSpPr/>
      </dsp:nvSpPr>
      <dsp:spPr>
        <a:xfrm>
          <a:off x="3434595" y="1210962"/>
          <a:ext cx="131951" cy="2144204"/>
        </a:xfrm>
        <a:custGeom>
          <a:avLst/>
          <a:gdLst/>
          <a:ahLst/>
          <a:cxnLst/>
          <a:rect l="0" t="0" r="0" b="0"/>
          <a:pathLst>
            <a:path>
              <a:moveTo>
                <a:pt x="0" y="0"/>
              </a:moveTo>
              <a:lnTo>
                <a:pt x="0" y="2144204"/>
              </a:lnTo>
              <a:lnTo>
                <a:pt x="131951" y="214420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669C4-87ED-41BF-B6CB-B17C06FD9EF9}">
      <dsp:nvSpPr>
        <dsp:cNvPr id="0" name=""/>
        <dsp:cNvSpPr/>
      </dsp:nvSpPr>
      <dsp:spPr>
        <a:xfrm>
          <a:off x="3566546" y="3025288"/>
          <a:ext cx="1055608" cy="65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130992"/>
              <a:satOff val="3728"/>
              <a:lumOff val="3987"/>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Admission Requirements</a:t>
          </a:r>
        </a:p>
      </dsp:txBody>
      <dsp:txXfrm>
        <a:off x="3585870" y="3044612"/>
        <a:ext cx="1016960" cy="621107"/>
      </dsp:txXfrm>
    </dsp:sp>
    <dsp:sp modelId="{DD056B59-BD27-4A8B-ADD6-802CB91DF8BB}">
      <dsp:nvSpPr>
        <dsp:cNvPr id="0" name=""/>
        <dsp:cNvSpPr/>
      </dsp:nvSpPr>
      <dsp:spPr>
        <a:xfrm>
          <a:off x="4952032" y="551207"/>
          <a:ext cx="1319510" cy="659755"/>
        </a:xfrm>
        <a:prstGeom prst="roundRect">
          <a:avLst>
            <a:gd name="adj" fmla="val 10000"/>
          </a:avLst>
        </a:prstGeom>
        <a:solidFill>
          <a:schemeClr val="accent6">
            <a:lumMod val="40000"/>
            <a:lumOff val="60000"/>
          </a:scheme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u="sng" kern="1200"/>
            <a:t>Research</a:t>
          </a:r>
          <a:endParaRPr lang="en-US" sz="1400" kern="1200"/>
        </a:p>
      </dsp:txBody>
      <dsp:txXfrm>
        <a:off x="4971356" y="570531"/>
        <a:ext cx="1280862" cy="621107"/>
      </dsp:txXfrm>
    </dsp:sp>
    <dsp:sp modelId="{29C88D55-A289-41FE-8006-ADD8B47E22E6}">
      <dsp:nvSpPr>
        <dsp:cNvPr id="0" name=""/>
        <dsp:cNvSpPr/>
      </dsp:nvSpPr>
      <dsp:spPr>
        <a:xfrm>
          <a:off x="5083983" y="1210962"/>
          <a:ext cx="131951" cy="494816"/>
        </a:xfrm>
        <a:custGeom>
          <a:avLst/>
          <a:gdLst/>
          <a:ahLst/>
          <a:cxnLst/>
          <a:rect l="0" t="0" r="0" b="0"/>
          <a:pathLst>
            <a:path>
              <a:moveTo>
                <a:pt x="0" y="0"/>
              </a:moveTo>
              <a:lnTo>
                <a:pt x="0" y="494816"/>
              </a:lnTo>
              <a:lnTo>
                <a:pt x="131951" y="49481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486C6-8805-4F4A-9DBB-BA2C7E39A07C}">
      <dsp:nvSpPr>
        <dsp:cNvPr id="0" name=""/>
        <dsp:cNvSpPr/>
      </dsp:nvSpPr>
      <dsp:spPr>
        <a:xfrm>
          <a:off x="5215934" y="1375901"/>
          <a:ext cx="1055608" cy="65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696488"/>
              <a:satOff val="5592"/>
              <a:lumOff val="598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err="1"/>
            <a:t>SuperMatch</a:t>
          </a:r>
          <a:r>
            <a:rPr lang="en-US" sz="1200" kern="1200"/>
            <a:t> in Naviance</a:t>
          </a:r>
        </a:p>
      </dsp:txBody>
      <dsp:txXfrm>
        <a:off x="5235258" y="1395225"/>
        <a:ext cx="1016960" cy="621107"/>
      </dsp:txXfrm>
    </dsp:sp>
    <dsp:sp modelId="{A05072C6-2CBA-4A0E-A3F5-6C5AA733A380}">
      <dsp:nvSpPr>
        <dsp:cNvPr id="0" name=""/>
        <dsp:cNvSpPr/>
      </dsp:nvSpPr>
      <dsp:spPr>
        <a:xfrm>
          <a:off x="5083983" y="1210962"/>
          <a:ext cx="131951" cy="1319510"/>
        </a:xfrm>
        <a:custGeom>
          <a:avLst/>
          <a:gdLst/>
          <a:ahLst/>
          <a:cxnLst/>
          <a:rect l="0" t="0" r="0" b="0"/>
          <a:pathLst>
            <a:path>
              <a:moveTo>
                <a:pt x="0" y="0"/>
              </a:moveTo>
              <a:lnTo>
                <a:pt x="0" y="1319510"/>
              </a:lnTo>
              <a:lnTo>
                <a:pt x="131951" y="131951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265A4-6030-43D8-9795-3F15874C918E}">
      <dsp:nvSpPr>
        <dsp:cNvPr id="0" name=""/>
        <dsp:cNvSpPr/>
      </dsp:nvSpPr>
      <dsp:spPr>
        <a:xfrm>
          <a:off x="5215934" y="2200594"/>
          <a:ext cx="1055608" cy="65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261984"/>
              <a:satOff val="7457"/>
              <a:lumOff val="797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Campus visits</a:t>
          </a:r>
        </a:p>
      </dsp:txBody>
      <dsp:txXfrm>
        <a:off x="5235258" y="2219918"/>
        <a:ext cx="1016960" cy="621107"/>
      </dsp:txXfrm>
    </dsp:sp>
    <dsp:sp modelId="{74FE4791-01FD-4825-AF6A-8D981A1B975A}">
      <dsp:nvSpPr>
        <dsp:cNvPr id="0" name=""/>
        <dsp:cNvSpPr/>
      </dsp:nvSpPr>
      <dsp:spPr>
        <a:xfrm>
          <a:off x="6601420" y="551207"/>
          <a:ext cx="1319510" cy="659755"/>
        </a:xfrm>
        <a:prstGeom prst="roundRect">
          <a:avLst>
            <a:gd name="adj" fmla="val 10000"/>
          </a:avLst>
        </a:prstGeom>
        <a:solidFill>
          <a:schemeClr val="accent6">
            <a:lumMod val="20000"/>
            <a:lumOff val="80000"/>
          </a:scheme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u="sng" kern="1200">
              <a:solidFill>
                <a:srgbClr val="FF0000"/>
              </a:solidFill>
            </a:rPr>
            <a:t>Find Balance</a:t>
          </a:r>
          <a:endParaRPr lang="en-US" sz="1600" kern="1200">
            <a:solidFill>
              <a:srgbClr val="FF0000"/>
            </a:solidFill>
          </a:endParaRPr>
        </a:p>
      </dsp:txBody>
      <dsp:txXfrm>
        <a:off x="6620744" y="570531"/>
        <a:ext cx="1280862" cy="621107"/>
      </dsp:txXfrm>
    </dsp:sp>
    <dsp:sp modelId="{5813CD1A-2F86-458B-A508-5B09FDAF0A9A}">
      <dsp:nvSpPr>
        <dsp:cNvPr id="0" name=""/>
        <dsp:cNvSpPr/>
      </dsp:nvSpPr>
      <dsp:spPr>
        <a:xfrm>
          <a:off x="6733371" y="1210962"/>
          <a:ext cx="131951" cy="592760"/>
        </a:xfrm>
        <a:custGeom>
          <a:avLst/>
          <a:gdLst/>
          <a:ahLst/>
          <a:cxnLst/>
          <a:rect l="0" t="0" r="0" b="0"/>
          <a:pathLst>
            <a:path>
              <a:moveTo>
                <a:pt x="0" y="0"/>
              </a:moveTo>
              <a:lnTo>
                <a:pt x="0" y="592760"/>
              </a:lnTo>
              <a:lnTo>
                <a:pt x="131951" y="59276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ADB7C0-36ED-439C-A211-4B1396EAA6A1}">
      <dsp:nvSpPr>
        <dsp:cNvPr id="0" name=""/>
        <dsp:cNvSpPr/>
      </dsp:nvSpPr>
      <dsp:spPr>
        <a:xfrm>
          <a:off x="6865322" y="1375901"/>
          <a:ext cx="1055608" cy="85564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827479"/>
              <a:satOff val="9321"/>
              <a:lumOff val="996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90000"/>
            </a:lnSpc>
            <a:spcBef>
              <a:spcPct val="0"/>
            </a:spcBef>
            <a:spcAft>
              <a:spcPct val="35000"/>
            </a:spcAft>
            <a:buNone/>
          </a:pPr>
          <a:r>
            <a:rPr lang="en-US" sz="1200" kern="1200"/>
            <a:t>3-5 schools</a:t>
          </a:r>
        </a:p>
        <a:p>
          <a:pPr marL="57150" lvl="1" indent="-57150" algn="l" defTabSz="466725">
            <a:lnSpc>
              <a:spcPct val="90000"/>
            </a:lnSpc>
            <a:spcBef>
              <a:spcPct val="0"/>
            </a:spcBef>
            <a:spcAft>
              <a:spcPct val="15000"/>
            </a:spcAft>
            <a:buChar char="•"/>
          </a:pPr>
          <a:r>
            <a:rPr lang="en-US" sz="1050" kern="1200"/>
            <a:t>Safety (1)</a:t>
          </a:r>
        </a:p>
        <a:p>
          <a:pPr marL="57150" lvl="1" indent="-57150" algn="l" defTabSz="466725">
            <a:lnSpc>
              <a:spcPct val="90000"/>
            </a:lnSpc>
            <a:spcBef>
              <a:spcPct val="0"/>
            </a:spcBef>
            <a:spcAft>
              <a:spcPct val="15000"/>
            </a:spcAft>
            <a:buChar char="•"/>
          </a:pPr>
          <a:r>
            <a:rPr lang="en-US" sz="1050" kern="1200"/>
            <a:t>Probable (2)</a:t>
          </a:r>
        </a:p>
        <a:p>
          <a:pPr marL="57150" lvl="1" indent="-57150" algn="l" defTabSz="466725">
            <a:lnSpc>
              <a:spcPct val="90000"/>
            </a:lnSpc>
            <a:spcBef>
              <a:spcPct val="0"/>
            </a:spcBef>
            <a:spcAft>
              <a:spcPct val="15000"/>
            </a:spcAft>
            <a:buChar char="•"/>
          </a:pPr>
          <a:r>
            <a:rPr lang="en-US" sz="1050" kern="1200"/>
            <a:t>Reach (1)</a:t>
          </a:r>
        </a:p>
      </dsp:txBody>
      <dsp:txXfrm>
        <a:off x="6890383" y="1400962"/>
        <a:ext cx="1005486" cy="805520"/>
      </dsp:txXfrm>
    </dsp:sp>
    <dsp:sp modelId="{9363CD7D-CCD8-423B-98D1-51088797D342}">
      <dsp:nvSpPr>
        <dsp:cNvPr id="0" name=""/>
        <dsp:cNvSpPr/>
      </dsp:nvSpPr>
      <dsp:spPr>
        <a:xfrm>
          <a:off x="6733371" y="1210962"/>
          <a:ext cx="131951" cy="1735762"/>
        </a:xfrm>
        <a:custGeom>
          <a:avLst/>
          <a:gdLst/>
          <a:ahLst/>
          <a:cxnLst/>
          <a:rect l="0" t="0" r="0" b="0"/>
          <a:pathLst>
            <a:path>
              <a:moveTo>
                <a:pt x="0" y="0"/>
              </a:moveTo>
              <a:lnTo>
                <a:pt x="0" y="1735762"/>
              </a:lnTo>
              <a:lnTo>
                <a:pt x="131951" y="173576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4E08F-AAA1-457A-B6DA-480838A62AA1}">
      <dsp:nvSpPr>
        <dsp:cNvPr id="0" name=""/>
        <dsp:cNvSpPr/>
      </dsp:nvSpPr>
      <dsp:spPr>
        <a:xfrm>
          <a:off x="6865322" y="2396482"/>
          <a:ext cx="1055608" cy="110048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392975"/>
              <a:satOff val="11185"/>
              <a:lumOff val="1196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Lots of choices! In-state, private, technical, 4 year</a:t>
          </a:r>
        </a:p>
      </dsp:txBody>
      <dsp:txXfrm>
        <a:off x="6896240" y="2427400"/>
        <a:ext cx="993772" cy="1038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AD236-5B1A-4865-8816-32364CFC617B}">
      <dsp:nvSpPr>
        <dsp:cNvPr id="0" name=""/>
        <dsp:cNvSpPr/>
      </dsp:nvSpPr>
      <dsp:spPr>
        <a:xfrm>
          <a:off x="765899" y="89066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5A02CD-E233-40B5-B39E-78DF06A828E4}">
      <dsp:nvSpPr>
        <dsp:cNvPr id="0" name=""/>
        <dsp:cNvSpPr/>
      </dsp:nvSpPr>
      <dsp:spPr>
        <a:xfrm>
          <a:off x="270899" y="19707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College and Career Planning</a:t>
          </a:r>
        </a:p>
      </dsp:txBody>
      <dsp:txXfrm>
        <a:off x="270899" y="1970736"/>
        <a:ext cx="1800000" cy="720000"/>
      </dsp:txXfrm>
    </dsp:sp>
    <dsp:sp modelId="{A5916F98-6C0B-41EA-A6C9-E73B9809A438}">
      <dsp:nvSpPr>
        <dsp:cNvPr id="0" name=""/>
        <dsp:cNvSpPr/>
      </dsp:nvSpPr>
      <dsp:spPr>
        <a:xfrm>
          <a:off x="2880899" y="89066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D3FA4D-9491-4BE0-A41D-0D70C764002E}">
      <dsp:nvSpPr>
        <dsp:cNvPr id="0" name=""/>
        <dsp:cNvSpPr/>
      </dsp:nvSpPr>
      <dsp:spPr>
        <a:xfrm>
          <a:off x="2385899" y="19707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Resume Building</a:t>
          </a:r>
        </a:p>
      </dsp:txBody>
      <dsp:txXfrm>
        <a:off x="2385899" y="1970736"/>
        <a:ext cx="1800000" cy="720000"/>
      </dsp:txXfrm>
    </dsp:sp>
    <dsp:sp modelId="{E30058AF-5D5A-428F-AB63-4A57B225EA7F}">
      <dsp:nvSpPr>
        <dsp:cNvPr id="0" name=""/>
        <dsp:cNvSpPr/>
      </dsp:nvSpPr>
      <dsp:spPr>
        <a:xfrm>
          <a:off x="4995899" y="89066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8D2FA7-0238-44EF-BDD5-395D2238ACF4}">
      <dsp:nvSpPr>
        <dsp:cNvPr id="0" name=""/>
        <dsp:cNvSpPr/>
      </dsp:nvSpPr>
      <dsp:spPr>
        <a:xfrm>
          <a:off x="4500899" y="19707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Communicating with your Counselor</a:t>
          </a:r>
        </a:p>
      </dsp:txBody>
      <dsp:txXfrm>
        <a:off x="4500899" y="1970736"/>
        <a:ext cx="1800000" cy="720000"/>
      </dsp:txXfrm>
    </dsp:sp>
    <dsp:sp modelId="{9CBA8FF0-4E35-4B82-BA03-E7E3F4EDF0AF}">
      <dsp:nvSpPr>
        <dsp:cNvPr id="0" name=""/>
        <dsp:cNvSpPr/>
      </dsp:nvSpPr>
      <dsp:spPr>
        <a:xfrm>
          <a:off x="7110899" y="89066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A117ED-EA1F-4E58-BD04-30045B5A68DE}">
      <dsp:nvSpPr>
        <dsp:cNvPr id="0" name=""/>
        <dsp:cNvSpPr/>
      </dsp:nvSpPr>
      <dsp:spPr>
        <a:xfrm>
          <a:off x="6615899" y="19707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Scholarship Searches</a:t>
          </a:r>
        </a:p>
      </dsp:txBody>
      <dsp:txXfrm>
        <a:off x="6615899" y="1970736"/>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A7682-854D-433A-B7D1-F60E88B7948D}" type="datetimeFigureOut">
              <a:rPr lang="en-US" smtClean="0"/>
              <a:pPr/>
              <a:t>10/16/2023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04EB1-1570-4075-ABEA-06222F3FC5A3}" type="slidenum">
              <a:rPr lang="en-US" smtClean="0"/>
              <a:pPr/>
              <a:t>‹#›</a:t>
            </a:fld>
            <a:endParaRPr lang="en-US"/>
          </a:p>
        </p:txBody>
      </p:sp>
    </p:spTree>
    <p:extLst>
      <p:ext uri="{BB962C8B-B14F-4D97-AF65-F5344CB8AC3E}">
        <p14:creationId xmlns:p14="http://schemas.microsoft.com/office/powerpoint/2010/main" val="263205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Please insert department</a:t>
            </a:r>
            <a:r>
              <a:rPr lang="en-US" baseline="0"/>
              <a:t> information on this slide.</a:t>
            </a:r>
            <a:endParaRPr lang="en-US"/>
          </a:p>
        </p:txBody>
      </p:sp>
      <p:sp>
        <p:nvSpPr>
          <p:cNvPr id="4" name="Slide Number Placeholder 3"/>
          <p:cNvSpPr>
            <a:spLocks noGrp="1"/>
          </p:cNvSpPr>
          <p:nvPr>
            <p:ph type="sldNum" sz="quarter" idx="10"/>
          </p:nvPr>
        </p:nvSpPr>
        <p:spPr/>
        <p:txBody>
          <a:bodyPr/>
          <a:lstStyle/>
          <a:p>
            <a:fld id="{F8944DCB-71D2-43DD-B38E-C95D17AABFB3}" type="slidenum">
              <a:rPr lang="en-US" smtClean="0"/>
              <a:pPr/>
              <a:t>2</a:t>
            </a:fld>
            <a:endParaRPr lang="en-US"/>
          </a:p>
        </p:txBody>
      </p:sp>
    </p:spTree>
    <p:extLst>
      <p:ext uri="{BB962C8B-B14F-4D97-AF65-F5344CB8AC3E}">
        <p14:creationId xmlns:p14="http://schemas.microsoft.com/office/powerpoint/2010/main" val="237926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offered by your school, taking the ASVAB on campus is a great idea because you do not have to report the scores. It gives students a chance to “preview” the exam before taking it at MEPS.</a:t>
            </a:r>
          </a:p>
        </p:txBody>
      </p:sp>
      <p:sp>
        <p:nvSpPr>
          <p:cNvPr id="4" name="Slide Number Placeholder 3"/>
          <p:cNvSpPr>
            <a:spLocks noGrp="1"/>
          </p:cNvSpPr>
          <p:nvPr>
            <p:ph type="sldNum" sz="quarter" idx="5"/>
          </p:nvPr>
        </p:nvSpPr>
        <p:spPr/>
        <p:txBody>
          <a:bodyPr/>
          <a:lstStyle/>
          <a:p>
            <a:fld id="{52104EB1-1570-4075-ABEA-06222F3FC5A3}" type="slidenum">
              <a:rPr lang="en-US" smtClean="0"/>
              <a:pPr/>
              <a:t>22</a:t>
            </a:fld>
            <a:endParaRPr lang="en-US"/>
          </a:p>
        </p:txBody>
      </p:sp>
    </p:spTree>
    <p:extLst>
      <p:ext uri="{BB962C8B-B14F-4D97-AF65-F5344CB8AC3E}">
        <p14:creationId xmlns:p14="http://schemas.microsoft.com/office/powerpoint/2010/main" val="10723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pPr>
              <a:buFont typeface="Arial" pitchFamily="34" charset="0"/>
              <a:buChar char="•"/>
            </a:pPr>
            <a:r>
              <a:rPr lang="en-US"/>
              <a:t>Technical</a:t>
            </a:r>
            <a:r>
              <a:rPr lang="en-US" baseline="0"/>
              <a:t> colleges offer two year degrees as well as certificates and diplomas </a:t>
            </a:r>
          </a:p>
          <a:p>
            <a:pPr>
              <a:buFont typeface="Arial" pitchFamily="34" charset="0"/>
              <a:buChar char="•"/>
            </a:pPr>
            <a:r>
              <a:rPr lang="en-US" baseline="0"/>
              <a:t>Some technical certificates consist of core college courses so a student could obtain the certificate and then transfer credits to apply toward a two or four year degree.</a:t>
            </a:r>
          </a:p>
          <a:p>
            <a:pPr>
              <a:buFont typeface="Arial" pitchFamily="34" charset="0"/>
              <a:buChar char="•"/>
            </a:pPr>
            <a:endParaRPr lang="en-US" baseline="0"/>
          </a:p>
          <a:p>
            <a:pPr>
              <a:buFont typeface="Arial" pitchFamily="34" charset="0"/>
              <a:buNone/>
            </a:pPr>
            <a:r>
              <a:rPr lang="en-US" baseline="0"/>
              <a:t>Give students a copy of the included flyer on where to check their HOPE GPA on Ga Futures.  Free copies can be ordered from Georgia Student Finance Commission at:</a:t>
            </a:r>
          </a:p>
          <a:p>
            <a:pPr>
              <a:buFont typeface="Arial" pitchFamily="34" charset="0"/>
              <a:buNone/>
            </a:pPr>
            <a:r>
              <a:rPr lang="en-US"/>
              <a:t>https://www.gsfc.org/gheac/order_loan/index.cfm?guid=&amp;returnurl=https%3a%2f%2fsecure.gacollege411.org%2fHome%2fEducator.aspx</a:t>
            </a:r>
          </a:p>
          <a:p>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24</a:t>
            </a:fld>
            <a:endParaRPr lang="en-US"/>
          </a:p>
        </p:txBody>
      </p:sp>
    </p:spTree>
    <p:extLst>
      <p:ext uri="{BB962C8B-B14F-4D97-AF65-F5344CB8AC3E}">
        <p14:creationId xmlns:p14="http://schemas.microsoft.com/office/powerpoint/2010/main" val="292318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a:t>
            </a:r>
            <a:r>
              <a:rPr lang="en-US" baseline="0"/>
              <a:t> the course numbers using the first two digits of the course number so students understand that required courses and electives count for HOPE.  See handout regarding rigor requirements.</a:t>
            </a:r>
          </a:p>
          <a:p>
            <a:endParaRPr lang="en-US" baseline="0"/>
          </a:p>
          <a:p>
            <a:r>
              <a:rPr lang="en-US" baseline="0"/>
              <a:t>Certain CTAE courses will count in the HOPE GPA as the fourth year of science.</a:t>
            </a:r>
          </a:p>
          <a:p>
            <a:endParaRPr lang="en-US" baseline="0"/>
          </a:p>
          <a:p>
            <a:r>
              <a:rPr lang="en-US" baseline="0"/>
              <a:t>High school credit earned in middle school does not count toward HOPE – only specific courses completed in grades 9-12 will count toward HOPE GPA.</a:t>
            </a:r>
          </a:p>
          <a:p>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25</a:t>
            </a:fld>
            <a:endParaRPr lang="en-US"/>
          </a:p>
        </p:txBody>
      </p:sp>
    </p:spTree>
    <p:extLst>
      <p:ext uri="{BB962C8B-B14F-4D97-AF65-F5344CB8AC3E}">
        <p14:creationId xmlns:p14="http://schemas.microsoft.com/office/powerpoint/2010/main" val="803748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 students to check their HOPE GPA at www.gafutures.org</a:t>
            </a:r>
          </a:p>
        </p:txBody>
      </p:sp>
      <p:sp>
        <p:nvSpPr>
          <p:cNvPr id="4" name="Slide Number Placeholder 3"/>
          <p:cNvSpPr>
            <a:spLocks noGrp="1"/>
          </p:cNvSpPr>
          <p:nvPr>
            <p:ph type="sldNum" sz="quarter" idx="5"/>
          </p:nvPr>
        </p:nvSpPr>
        <p:spPr/>
        <p:txBody>
          <a:bodyPr/>
          <a:lstStyle/>
          <a:p>
            <a:fld id="{52104EB1-1570-4075-ABEA-06222F3FC5A3}" type="slidenum">
              <a:rPr lang="en-US" smtClean="0"/>
              <a:pPr/>
              <a:t>27</a:t>
            </a:fld>
            <a:endParaRPr lang="en-US"/>
          </a:p>
        </p:txBody>
      </p:sp>
    </p:spTree>
    <p:extLst>
      <p:ext uri="{BB962C8B-B14F-4D97-AF65-F5344CB8AC3E}">
        <p14:creationId xmlns:p14="http://schemas.microsoft.com/office/powerpoint/2010/main" val="2541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pPr>
              <a:buFont typeface="Arial" pitchFamily="34" charset="0"/>
              <a:buChar char="•"/>
            </a:pPr>
            <a:r>
              <a:rPr lang="en-US"/>
              <a:t>Community</a:t>
            </a:r>
            <a:r>
              <a:rPr lang="en-US" baseline="0"/>
              <a:t> resources include your high school scholarships, civic or service organizations, churches, etc.</a:t>
            </a:r>
            <a:endParaRPr lang="en-US"/>
          </a:p>
          <a:p>
            <a:pPr>
              <a:buFont typeface="Arial" pitchFamily="34" charset="0"/>
              <a:buChar char="•"/>
            </a:pPr>
            <a:r>
              <a:rPr lang="en-US"/>
              <a:t>Students may</a:t>
            </a:r>
            <a:r>
              <a:rPr lang="en-US" baseline="0"/>
              <a:t> begin applying for some grants and scholarships as early as their junior year.  They can apply for many beginning in the summer after the junior year.</a:t>
            </a:r>
          </a:p>
          <a:p>
            <a:pPr>
              <a:buFont typeface="Arial" pitchFamily="34" charset="0"/>
              <a:buChar char="•"/>
            </a:pPr>
            <a:r>
              <a:rPr lang="en-US" baseline="0"/>
              <a:t>In order to be eligible for any college financial aid, you must complete the FAFSA.</a:t>
            </a:r>
            <a:endParaRPr lang="en-US"/>
          </a:p>
          <a:p>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29</a:t>
            </a:fld>
            <a:endParaRPr lang="en-US"/>
          </a:p>
        </p:txBody>
      </p:sp>
    </p:spTree>
    <p:extLst>
      <p:ext uri="{BB962C8B-B14F-4D97-AF65-F5344CB8AC3E}">
        <p14:creationId xmlns:p14="http://schemas.microsoft.com/office/powerpoint/2010/main" val="51051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t>Each school can edit the 4</a:t>
            </a:r>
            <a:r>
              <a:rPr lang="en-US" baseline="30000"/>
              <a:t>th</a:t>
            </a:r>
            <a:r>
              <a:rPr lang="en-US"/>
              <a:t> bullet to add their school-specific next steps for interested students (i.e., talk to counselor, attend information session, etc.)</a:t>
            </a:r>
          </a:p>
          <a:p>
            <a:endParaRPr lang="en-US"/>
          </a:p>
          <a:p>
            <a:r>
              <a:rPr lang="en-US"/>
              <a:t>Counselors can lessen the information on the slide for visual purposes but be sure to share all info.</a:t>
            </a:r>
          </a:p>
          <a:p>
            <a:endParaRPr lang="en-US"/>
          </a:p>
          <a:p>
            <a:r>
              <a:rPr lang="en-US"/>
              <a:t>Here are the benefits to DE – you can present these to your students as appropriate:</a:t>
            </a:r>
          </a:p>
          <a:p>
            <a:pPr marL="171450" indent="-171450">
              <a:buFont typeface="Arial" panose="020B0604020202020204" pitchFamily="34" charset="0"/>
              <a:buChar char="•"/>
            </a:pPr>
            <a:r>
              <a:rPr lang="en-US" sz="1200" kern="1200">
                <a:solidFill>
                  <a:schemeClr val="tx1"/>
                </a:solidFill>
                <a:effectLst/>
                <a:latin typeface="+mn-lt"/>
                <a:ea typeface="+mn-ea"/>
                <a:cs typeface="+mn-cs"/>
              </a:rPr>
              <a:t>Introduces students to college-level coursework.</a:t>
            </a:r>
          </a:p>
          <a:p>
            <a:r>
              <a:rPr lang="en-US" sz="1200" kern="1200">
                <a:solidFill>
                  <a:schemeClr val="tx1"/>
                </a:solidFill>
                <a:effectLst/>
                <a:latin typeface="+mn-lt"/>
                <a:ea typeface="+mn-ea"/>
                <a:cs typeface="+mn-cs"/>
              </a:rPr>
              <a:t>• Earning college credits while still in high school may enable students to graduate early</a:t>
            </a:r>
          </a:p>
          <a:p>
            <a:r>
              <a:rPr lang="en-US" sz="1200" kern="1200">
                <a:solidFill>
                  <a:schemeClr val="tx1"/>
                </a:solidFill>
                <a:effectLst/>
                <a:latin typeface="+mn-lt"/>
                <a:ea typeface="+mn-ea"/>
                <a:cs typeface="+mn-cs"/>
              </a:rPr>
              <a:t>and/or possibly even earn an associate degree, diploma or certificate.</a:t>
            </a:r>
          </a:p>
          <a:p>
            <a:r>
              <a:rPr lang="en-US" sz="1200" kern="1200">
                <a:solidFill>
                  <a:schemeClr val="tx1"/>
                </a:solidFill>
                <a:effectLst/>
                <a:latin typeface="+mn-lt"/>
                <a:ea typeface="+mn-ea"/>
                <a:cs typeface="+mn-cs"/>
              </a:rPr>
              <a:t>• Helps students adjust to certain aspects of the college experience (e.g., classes, coursework,</a:t>
            </a:r>
          </a:p>
          <a:p>
            <a:r>
              <a:rPr lang="en-US" sz="1200" kern="1200">
                <a:solidFill>
                  <a:schemeClr val="tx1"/>
                </a:solidFill>
                <a:effectLst/>
                <a:latin typeface="+mn-lt"/>
                <a:ea typeface="+mn-ea"/>
                <a:cs typeface="+mn-cs"/>
              </a:rPr>
              <a:t>and instruction, being on a college campus) so the transition from high school to college may</a:t>
            </a:r>
          </a:p>
          <a:p>
            <a:r>
              <a:rPr lang="en-US" sz="1200" kern="1200">
                <a:solidFill>
                  <a:schemeClr val="tx1"/>
                </a:solidFill>
                <a:effectLst/>
                <a:latin typeface="+mn-lt"/>
                <a:ea typeface="+mn-ea"/>
                <a:cs typeface="+mn-cs"/>
              </a:rPr>
              <a:t>be easier.</a:t>
            </a:r>
          </a:p>
          <a:p>
            <a:r>
              <a:rPr lang="en-US" sz="1200" kern="1200">
                <a:solidFill>
                  <a:schemeClr val="tx1"/>
                </a:solidFill>
                <a:effectLst/>
                <a:latin typeface="+mn-lt"/>
                <a:ea typeface="+mn-ea"/>
                <a:cs typeface="+mn-cs"/>
              </a:rPr>
              <a:t>• Students who participate in a dual enrollment program are more likely to go to college and</a:t>
            </a:r>
          </a:p>
          <a:p>
            <a:r>
              <a:rPr lang="en-US" sz="1200" kern="1200">
                <a:solidFill>
                  <a:schemeClr val="tx1"/>
                </a:solidFill>
                <a:effectLst/>
                <a:latin typeface="+mn-lt"/>
                <a:ea typeface="+mn-ea"/>
                <a:cs typeface="+mn-cs"/>
              </a:rPr>
              <a:t>get a college degree.</a:t>
            </a:r>
          </a:p>
          <a:p>
            <a:r>
              <a:rPr lang="en-US" sz="1200" kern="1200">
                <a:solidFill>
                  <a:schemeClr val="tx1"/>
                </a:solidFill>
                <a:effectLst/>
                <a:latin typeface="+mn-lt"/>
                <a:ea typeface="+mn-ea"/>
                <a:cs typeface="+mn-cs"/>
              </a:rPr>
              <a:t>• Students may be able to take classes that are not offered at their high school, especially in</a:t>
            </a:r>
          </a:p>
          <a:p>
            <a:r>
              <a:rPr lang="en-US" sz="1200" kern="1200">
                <a:solidFill>
                  <a:schemeClr val="tx1"/>
                </a:solidFill>
                <a:effectLst/>
                <a:latin typeface="+mn-lt"/>
                <a:ea typeface="+mn-ea"/>
                <a:cs typeface="+mn-cs"/>
              </a:rPr>
              <a:t>subject areas they are interested in for a potential career.</a:t>
            </a:r>
          </a:p>
          <a:p>
            <a:r>
              <a:rPr lang="en-US" sz="1200" kern="1200">
                <a:solidFill>
                  <a:schemeClr val="tx1"/>
                </a:solidFill>
                <a:effectLst/>
                <a:latin typeface="+mn-lt"/>
                <a:ea typeface="+mn-ea"/>
                <a:cs typeface="+mn-cs"/>
              </a:rPr>
              <a:t>• Participating in a dual enrollment program demonstrates a student’s ability to handle more</a:t>
            </a:r>
          </a:p>
          <a:p>
            <a:r>
              <a:rPr lang="en-US" sz="1200" kern="1200">
                <a:solidFill>
                  <a:schemeClr val="tx1"/>
                </a:solidFill>
                <a:effectLst/>
                <a:latin typeface="+mn-lt"/>
                <a:ea typeface="+mn-ea"/>
                <a:cs typeface="+mn-cs"/>
              </a:rPr>
              <a:t>difficult coursework which is something college admissions officers may look upon favorably</a:t>
            </a:r>
          </a:p>
          <a:p>
            <a:r>
              <a:rPr lang="en-US" sz="1200" kern="1200">
                <a:solidFill>
                  <a:schemeClr val="tx1"/>
                </a:solidFill>
                <a:effectLst/>
                <a:latin typeface="+mn-lt"/>
                <a:ea typeface="+mn-ea"/>
                <a:cs typeface="+mn-cs"/>
              </a:rPr>
              <a:t>during admissions and recruiting.</a:t>
            </a:r>
          </a:p>
          <a:p>
            <a:r>
              <a:rPr lang="en-US" sz="1200" kern="1200">
                <a:solidFill>
                  <a:schemeClr val="tx1"/>
                </a:solidFill>
                <a:effectLst/>
                <a:latin typeface="+mn-lt"/>
                <a:ea typeface="+mn-ea"/>
                <a:cs typeface="+mn-cs"/>
              </a:rPr>
              <a:t>• Taking college-level classes while still in high school may build confidence and encourage</a:t>
            </a:r>
          </a:p>
          <a:p>
            <a:r>
              <a:rPr lang="en-US" sz="1200" kern="1200">
                <a:solidFill>
                  <a:schemeClr val="tx1"/>
                </a:solidFill>
                <a:effectLst/>
                <a:latin typeface="+mn-lt"/>
                <a:ea typeface="+mn-ea"/>
                <a:cs typeface="+mn-cs"/>
              </a:rPr>
              <a:t>those students who may not be thinking about college to reconsider.</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44DCB-71D2-43DD-B38E-C95D17AAB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184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Edit this slide or add a new slide to direct students to your school’s specific DE process, website, info session dates, etc.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0755E8-0951-47EC-8260-720C9BFBD1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2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a:t>
            </a:r>
            <a:r>
              <a:rPr lang="en-US" baseline="30000"/>
              <a:t>th</a:t>
            </a:r>
            <a:r>
              <a:rPr lang="en-US"/>
              <a:t> CC handout</a:t>
            </a:r>
          </a:p>
        </p:txBody>
      </p:sp>
      <p:sp>
        <p:nvSpPr>
          <p:cNvPr id="4" name="Slide Number Placeholder 3"/>
          <p:cNvSpPr>
            <a:spLocks noGrp="1"/>
          </p:cNvSpPr>
          <p:nvPr>
            <p:ph type="sldNum" sz="quarter" idx="10"/>
          </p:nvPr>
        </p:nvSpPr>
        <p:spPr/>
        <p:txBody>
          <a:bodyPr/>
          <a:lstStyle/>
          <a:p>
            <a:fld id="{1C0755E8-0951-47EC-8260-720C9BFBD1DD}" type="slidenum">
              <a:rPr lang="en-US" smtClean="0"/>
              <a:pPr/>
              <a:t>34</a:t>
            </a:fld>
            <a:endParaRPr lang="en-US"/>
          </a:p>
        </p:txBody>
      </p:sp>
    </p:spTree>
    <p:extLst>
      <p:ext uri="{BB962C8B-B14F-4D97-AF65-F5344CB8AC3E}">
        <p14:creationId xmlns:p14="http://schemas.microsoft.com/office/powerpoint/2010/main" val="126658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This is the *NEW* Naviance home screen that students will see when they log in. Before beginning any activities, have the students click on "Select Path", review the pathways with them, and have them select their primary path. Students can also choose a secondary path if they are interested.</a:t>
            </a:r>
          </a:p>
          <a:p>
            <a:endParaRPr lang="en-US"/>
          </a:p>
          <a:p>
            <a:endParaRPr lang="en-US"/>
          </a:p>
        </p:txBody>
      </p:sp>
      <p:sp>
        <p:nvSpPr>
          <p:cNvPr id="4" name="Slide Number Placeholder 3"/>
          <p:cNvSpPr>
            <a:spLocks noGrp="1"/>
          </p:cNvSpPr>
          <p:nvPr>
            <p:ph type="sldNum" sz="quarter" idx="5"/>
          </p:nvPr>
        </p:nvSpPr>
        <p:spPr/>
        <p:txBody>
          <a:bodyPr/>
          <a:lstStyle/>
          <a:p>
            <a:fld id="{F8944DCB-71D2-43DD-B38E-C95D17AABFB3}" type="slidenum">
              <a:rPr lang="en-US" smtClean="0"/>
              <a:pPr/>
              <a:t>36</a:t>
            </a:fld>
            <a:endParaRPr lang="en-US"/>
          </a:p>
        </p:txBody>
      </p:sp>
    </p:spTree>
    <p:extLst>
      <p:ext uri="{BB962C8B-B14F-4D97-AF65-F5344CB8AC3E}">
        <p14:creationId xmlns:p14="http://schemas.microsoft.com/office/powerpoint/2010/main" val="176446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Choosing a path individualizes content on Naviance for each student. There are 8 pathway options:</a:t>
            </a:r>
          </a:p>
          <a:p>
            <a:pPr marL="0" indent="0">
              <a:buFont typeface="Arial" panose="020B0604020202020204" pitchFamily="34" charset="0"/>
              <a:buNone/>
            </a:pPr>
            <a:endParaRPr lang="en-US">
              <a:cs typeface="Calibri"/>
            </a:endParaRPr>
          </a:p>
          <a:p>
            <a:pPr marL="171450" indent="-171450">
              <a:buFont typeface="Arial" panose="020B0604020202020204" pitchFamily="34" charset="0"/>
              <a:buChar char="•"/>
            </a:pPr>
            <a:r>
              <a:rPr lang="en-US">
                <a:cs typeface="Calibri"/>
              </a:rPr>
              <a:t>College: Associate's Degree – earning a degree or certificate in 2 years (usually at a junior college or 2 year college)</a:t>
            </a:r>
          </a:p>
          <a:p>
            <a:pPr marL="171450" indent="-171450">
              <a:buFont typeface="Arial" panose="020B0604020202020204" pitchFamily="34" charset="0"/>
              <a:buChar char="•"/>
            </a:pPr>
            <a:r>
              <a:rPr lang="en-US">
                <a:cs typeface="Calibri"/>
              </a:rPr>
              <a:t>College: Bachelor's Degree – earning a degree in 4 years by attending a private or public college or university</a:t>
            </a:r>
          </a:p>
          <a:p>
            <a:pPr marL="171450" indent="-171450">
              <a:buFont typeface="Arial" panose="020B0604020202020204" pitchFamily="34" charset="0"/>
              <a:buChar char="•"/>
            </a:pPr>
            <a:r>
              <a:rPr lang="en-US">
                <a:cs typeface="Calibri"/>
              </a:rPr>
              <a:t>Career Education or Trade School – training programs usually at a technical college that earns you a certificate or associate's degree for an industry (e.g. health care, cosmetology, welding, plumbing)</a:t>
            </a:r>
          </a:p>
          <a:p>
            <a:pPr marL="171450" indent="-171450">
              <a:buFont typeface="Arial" panose="020B0604020202020204" pitchFamily="34" charset="0"/>
              <a:buChar char="•"/>
            </a:pPr>
            <a:r>
              <a:rPr lang="en-US">
                <a:cs typeface="Calibri"/>
              </a:rPr>
              <a:t>Apprenticeship Program – on-the-job training (usually paid) that leads to a trade or profession</a:t>
            </a:r>
          </a:p>
          <a:p>
            <a:pPr marL="171450" indent="-171450">
              <a:buFont typeface="Arial" panose="020B0604020202020204" pitchFamily="34" charset="0"/>
              <a:buChar char="•"/>
            </a:pPr>
            <a:r>
              <a:rPr lang="en-US">
                <a:cs typeface="Calibri"/>
              </a:rPr>
              <a:t>Military Service – enlisting in a branch of the military right after high school or joining after college (Army, Navy, Air Force, Marine Corps, Coast Guard, Space Force)</a:t>
            </a:r>
          </a:p>
          <a:p>
            <a:pPr marL="171450" indent="-171450">
              <a:buFont typeface="Arial" panose="020B0604020202020204" pitchFamily="34" charset="0"/>
              <a:buChar char="•"/>
            </a:pPr>
            <a:r>
              <a:rPr lang="en-US">
                <a:cs typeface="Calibri"/>
              </a:rPr>
              <a:t>Employment – entering the work force right after high school with no formal training or education</a:t>
            </a:r>
          </a:p>
          <a:p>
            <a:pPr marL="171450" indent="-171450">
              <a:buFont typeface="Arial" panose="020B0604020202020204" pitchFamily="34" charset="0"/>
              <a:buChar char="•"/>
            </a:pPr>
            <a:r>
              <a:rPr lang="en-US">
                <a:cs typeface="Calibri"/>
              </a:rPr>
              <a:t>Undecided – not sure yet</a:t>
            </a:r>
          </a:p>
          <a:p>
            <a:pPr marL="171450" indent="-171450">
              <a:buFont typeface="Arial" panose="020B0604020202020204" pitchFamily="34" charset="0"/>
              <a:buChar char="•"/>
            </a:pPr>
            <a:r>
              <a:rPr lang="en-US">
                <a:cs typeface="Calibri"/>
              </a:rPr>
              <a:t>Gap or Service Year – taking a year off between high school and your post-secondary path (sometimes looks like volunteer or mission work depending on what your interests are)</a:t>
            </a:r>
          </a:p>
          <a:p>
            <a:endParaRPr lang="en-US"/>
          </a:p>
          <a:p>
            <a:endParaRPr lang="en-US"/>
          </a:p>
        </p:txBody>
      </p:sp>
      <p:sp>
        <p:nvSpPr>
          <p:cNvPr id="4" name="Slide Number Placeholder 3"/>
          <p:cNvSpPr>
            <a:spLocks noGrp="1"/>
          </p:cNvSpPr>
          <p:nvPr>
            <p:ph type="sldNum" sz="quarter" idx="5"/>
          </p:nvPr>
        </p:nvSpPr>
        <p:spPr/>
        <p:txBody>
          <a:bodyPr/>
          <a:lstStyle/>
          <a:p>
            <a:fld id="{52104EB1-1570-4075-ABEA-06222F3FC5A3}" type="slidenum">
              <a:rPr lang="en-US" smtClean="0"/>
              <a:pPr/>
              <a:t>37</a:t>
            </a:fld>
            <a:endParaRPr lang="en-US"/>
          </a:p>
        </p:txBody>
      </p:sp>
    </p:spTree>
    <p:extLst>
      <p:ext uri="{BB962C8B-B14F-4D97-AF65-F5344CB8AC3E}">
        <p14:creationId xmlns:p14="http://schemas.microsoft.com/office/powerpoint/2010/main" val="164950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On-the-job training:  </a:t>
            </a:r>
            <a:r>
              <a:rPr lang="en-US" sz="1200"/>
              <a:t>short-term or long-term training is provided by an employer at the beginning of a new job</a:t>
            </a:r>
          </a:p>
          <a:p>
            <a:endParaRPr lang="en-US" sz="1200"/>
          </a:p>
          <a:p>
            <a:r>
              <a:rPr lang="en-US" sz="1200" b="1"/>
              <a:t>Military:  </a:t>
            </a:r>
            <a:r>
              <a:rPr lang="en-US" sz="1200"/>
              <a:t>6-11 weeks of basic training when you join the Army, Navy, Air Force or the Marines</a:t>
            </a:r>
          </a:p>
          <a:p>
            <a:endParaRPr lang="en-US" sz="1200"/>
          </a:p>
          <a:p>
            <a:r>
              <a:rPr lang="en-US" sz="1200" b="1"/>
              <a:t>Specialty school:  </a:t>
            </a:r>
            <a:r>
              <a:rPr lang="en-US" sz="1200" b="0"/>
              <a:t>enroll in schools like Full Sail,</a:t>
            </a:r>
            <a:r>
              <a:rPr lang="en-US" sz="1200" b="0" baseline="0"/>
              <a:t> Nashville Diesel, Cordon Bleu, Paul Mitchell, etc.</a:t>
            </a:r>
            <a:endParaRPr lang="en-US" sz="1200" b="1"/>
          </a:p>
          <a:p>
            <a:endParaRPr lang="en-US" sz="1200" b="1"/>
          </a:p>
          <a:p>
            <a:r>
              <a:rPr lang="en-US" sz="1200" b="1"/>
              <a:t>Technical School:  </a:t>
            </a:r>
            <a:r>
              <a:rPr lang="en-US" sz="1200"/>
              <a:t>enroll in a certificate or diploma program to prepare for a specific career</a:t>
            </a:r>
          </a:p>
          <a:p>
            <a:endParaRPr lang="en-US" sz="1200"/>
          </a:p>
          <a:p>
            <a:r>
              <a:rPr lang="en-US" sz="1200" b="1"/>
              <a:t>2-year community college:  </a:t>
            </a:r>
            <a:r>
              <a:rPr lang="en-US" sz="1200"/>
              <a:t>earn an Associate’s degree or take courses that will transfer to a 4-year college/university</a:t>
            </a:r>
          </a:p>
          <a:p>
            <a:endParaRPr lang="en-US" sz="1200"/>
          </a:p>
          <a:p>
            <a:r>
              <a:rPr lang="en-US" sz="1200" b="1"/>
              <a:t>4-year college/university: </a:t>
            </a:r>
            <a:r>
              <a:rPr lang="en-US" sz="1200"/>
              <a:t>earn a Bachelor’s degree for a broad-based education and a specific education in a chosen subject area, or major</a:t>
            </a:r>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10</a:t>
            </a:fld>
            <a:endParaRPr lang="en-US"/>
          </a:p>
        </p:txBody>
      </p:sp>
    </p:spTree>
    <p:extLst>
      <p:ext uri="{BB962C8B-B14F-4D97-AF65-F5344CB8AC3E}">
        <p14:creationId xmlns:p14="http://schemas.microsoft.com/office/powerpoint/2010/main" val="4159386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students enter in their personal email and not CCSD email</a:t>
            </a:r>
          </a:p>
        </p:txBody>
      </p:sp>
      <p:sp>
        <p:nvSpPr>
          <p:cNvPr id="4" name="Slide Number Placeholder 3"/>
          <p:cNvSpPr>
            <a:spLocks noGrp="1"/>
          </p:cNvSpPr>
          <p:nvPr>
            <p:ph type="sldNum" sz="quarter" idx="5"/>
          </p:nvPr>
        </p:nvSpPr>
        <p:spPr/>
        <p:txBody>
          <a:bodyPr/>
          <a:lstStyle/>
          <a:p>
            <a:fld id="{52104EB1-1570-4075-ABEA-06222F3FC5A3}" type="slidenum">
              <a:rPr lang="en-US" smtClean="0"/>
              <a:pPr/>
              <a:t>38</a:t>
            </a:fld>
            <a:endParaRPr lang="en-US"/>
          </a:p>
        </p:txBody>
      </p:sp>
    </p:spTree>
    <p:extLst>
      <p:ext uri="{BB962C8B-B14F-4D97-AF65-F5344CB8AC3E}">
        <p14:creationId xmlns:p14="http://schemas.microsoft.com/office/powerpoint/2010/main" val="2524347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0755E8-0951-47EC-8260-720C9BFBD1DD}" type="slidenum">
              <a:rPr lang="en-US" smtClean="0"/>
              <a:pPr/>
              <a:t>40</a:t>
            </a:fld>
            <a:endParaRPr lang="en-US"/>
          </a:p>
        </p:txBody>
      </p:sp>
    </p:spTree>
    <p:extLst>
      <p:ext uri="{BB962C8B-B14F-4D97-AF65-F5344CB8AC3E}">
        <p14:creationId xmlns:p14="http://schemas.microsoft.com/office/powerpoint/2010/main" val="72448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104EB1-1570-4075-ABEA-06222F3FC5A3}" type="slidenum">
              <a:rPr lang="en-US" smtClean="0"/>
              <a:pPr/>
              <a:t>41</a:t>
            </a:fld>
            <a:endParaRPr lang="en-US"/>
          </a:p>
        </p:txBody>
      </p:sp>
    </p:spTree>
    <p:extLst>
      <p:ext uri="{BB962C8B-B14F-4D97-AF65-F5344CB8AC3E}">
        <p14:creationId xmlns:p14="http://schemas.microsoft.com/office/powerpoint/2010/main" val="252901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a:t>Emphasize that </a:t>
            </a:r>
            <a:r>
              <a:rPr lang="en-US" baseline="0"/>
              <a:t>there are some excellent and very well paying careers that offer apprenticeships or on the job training. Most apprentices are paid while they work, reducing the burden of student loan debt and accelerating individuals into well paying and stable careers. </a:t>
            </a:r>
          </a:p>
          <a:p>
            <a:endParaRPr lang="en-US" baseline="0"/>
          </a:p>
          <a:p>
            <a:r>
              <a:rPr lang="en-US" b="1" baseline="0"/>
              <a:t>Counselors can lessen the information on the slides if needed for visual reasons but be sure to share all info!</a:t>
            </a:r>
          </a:p>
        </p:txBody>
      </p:sp>
      <p:sp>
        <p:nvSpPr>
          <p:cNvPr id="4" name="Slide Number Placeholder 3"/>
          <p:cNvSpPr>
            <a:spLocks noGrp="1"/>
          </p:cNvSpPr>
          <p:nvPr>
            <p:ph type="sldNum" sz="quarter" idx="10"/>
          </p:nvPr>
        </p:nvSpPr>
        <p:spPr/>
        <p:txBody>
          <a:bodyPr/>
          <a:lstStyle/>
          <a:p>
            <a:pPr>
              <a:defRPr/>
            </a:pPr>
            <a:fld id="{2F5843CB-DAA2-4ADF-9EB5-EAE51056056D}" type="slidenum">
              <a:rPr lang="en-US" altLang="en-US" smtClean="0"/>
              <a:pPr>
                <a:defRPr/>
              </a:pPr>
              <a:t>11</a:t>
            </a:fld>
            <a:endParaRPr lang="en-US" altLang="en-US"/>
          </a:p>
        </p:txBody>
      </p:sp>
    </p:spTree>
    <p:extLst>
      <p:ext uri="{BB962C8B-B14F-4D97-AF65-F5344CB8AC3E}">
        <p14:creationId xmlns:p14="http://schemas.microsoft.com/office/powerpoint/2010/main" val="166341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pairs or small groups, have students research and then share with the group about one of these state workforce development initiatives.  Use the </a:t>
            </a:r>
            <a:r>
              <a:rPr lang="en-US" err="1"/>
              <a:t>linktree</a:t>
            </a:r>
            <a:r>
              <a:rPr lang="en-US"/>
              <a:t> QR code or link as listed to help their research</a:t>
            </a:r>
          </a:p>
          <a:p>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14</a:t>
            </a:fld>
            <a:endParaRPr lang="en-US"/>
          </a:p>
        </p:txBody>
      </p:sp>
    </p:spTree>
    <p:extLst>
      <p:ext uri="{BB962C8B-B14F-4D97-AF65-F5344CB8AC3E}">
        <p14:creationId xmlns:p14="http://schemas.microsoft.com/office/powerpoint/2010/main" val="253813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5843CB-DAA2-4ADF-9EB5-EAE51056056D}" type="slidenum">
              <a:rPr lang="en-US" altLang="en-US" smtClean="0"/>
              <a:pPr>
                <a:defRPr/>
              </a:pPr>
              <a:t>16</a:t>
            </a:fld>
            <a:endParaRPr lang="en-US" altLang="en-US"/>
          </a:p>
        </p:txBody>
      </p:sp>
    </p:spTree>
    <p:extLst>
      <p:ext uri="{BB962C8B-B14F-4D97-AF65-F5344CB8AC3E}">
        <p14:creationId xmlns:p14="http://schemas.microsoft.com/office/powerpoint/2010/main" val="54855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  </a:t>
            </a:r>
          </a:p>
          <a:p>
            <a:pPr>
              <a:buFont typeface="Arial" pitchFamily="34" charset="0"/>
              <a:buChar char="•"/>
            </a:pPr>
            <a:r>
              <a:rPr lang="en-US"/>
              <a:t>Meeting</a:t>
            </a:r>
            <a:r>
              <a:rPr lang="en-US" baseline="0"/>
              <a:t> minimum admissions requirements does not guarantee admissions</a:t>
            </a:r>
          </a:p>
          <a:p>
            <a:pPr>
              <a:buFont typeface="Arial" pitchFamily="34" charset="0"/>
              <a:buChar char="•"/>
            </a:pPr>
            <a:r>
              <a:rPr lang="en-US" baseline="0"/>
              <a:t>Refer to freshman profile on college websites</a:t>
            </a:r>
          </a:p>
          <a:p>
            <a:pPr>
              <a:buFont typeface="Arial" pitchFamily="34" charset="0"/>
              <a:buChar char="•"/>
            </a:pPr>
            <a:r>
              <a:rPr lang="en-US" baseline="0"/>
              <a:t>College admissions requirements are often greater than graduation requirements (even in GA)</a:t>
            </a:r>
          </a:p>
          <a:p>
            <a:pPr>
              <a:buFont typeface="Arial" pitchFamily="34" charset="0"/>
              <a:buChar char="•"/>
            </a:pPr>
            <a:r>
              <a:rPr lang="en-US" baseline="0"/>
              <a:t>It is the student’s responsibility to know the college admissions requirements</a:t>
            </a:r>
            <a:endParaRPr lang="en-US"/>
          </a:p>
          <a:p>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17</a:t>
            </a:fld>
            <a:endParaRPr lang="en-US"/>
          </a:p>
        </p:txBody>
      </p:sp>
    </p:spTree>
    <p:extLst>
      <p:ext uri="{BB962C8B-B14F-4D97-AF65-F5344CB8AC3E}">
        <p14:creationId xmlns:p14="http://schemas.microsoft.com/office/powerpoint/2010/main" val="15854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pPr>
              <a:buFont typeface="Arial" pitchFamily="34" charset="0"/>
              <a:buChar char="•"/>
            </a:pPr>
            <a:r>
              <a:rPr lang="en-US"/>
              <a:t>Include in your list of potential schools:</a:t>
            </a:r>
            <a:r>
              <a:rPr lang="en-US" baseline="0"/>
              <a:t>  </a:t>
            </a:r>
          </a:p>
          <a:p>
            <a:pPr lvl="1">
              <a:buFont typeface="Arial" pitchFamily="34" charset="0"/>
              <a:buChar char="•"/>
            </a:pPr>
            <a:r>
              <a:rPr lang="en-US" baseline="0"/>
              <a:t>reach(dream) school – student’s core GPA and test scores are below the college’s freshman profile OR the school is highly competitive</a:t>
            </a:r>
          </a:p>
          <a:p>
            <a:pPr lvl="1">
              <a:buFont typeface="Arial" pitchFamily="34" charset="0"/>
              <a:buChar char="•"/>
            </a:pPr>
            <a:r>
              <a:rPr lang="en-US" baseline="0"/>
              <a:t>target schools – student’s core GPA and test scores match the college’s freshman profile</a:t>
            </a:r>
          </a:p>
          <a:p>
            <a:pPr lvl="1">
              <a:buFont typeface="Arial" pitchFamily="34" charset="0"/>
              <a:buChar char="•"/>
            </a:pPr>
            <a:r>
              <a:rPr lang="en-US" baseline="0"/>
              <a:t>safety school – student’s core GPA and test scores are above the college’s freshman profile</a:t>
            </a:r>
          </a:p>
          <a:p>
            <a:pPr lvl="0">
              <a:buFont typeface="Arial" pitchFamily="34" charset="0"/>
              <a:buChar char="•"/>
            </a:pPr>
            <a:r>
              <a:rPr lang="en-US" baseline="0"/>
              <a:t>Online resources include: </a:t>
            </a:r>
            <a:r>
              <a:rPr lang="en-US" baseline="0" err="1"/>
              <a:t>Gafutures</a:t>
            </a:r>
            <a:r>
              <a:rPr lang="en-US" baseline="0"/>
              <a:t>, Career Cruising, Big Future (College Board), etc.</a:t>
            </a:r>
          </a:p>
          <a:p>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19</a:t>
            </a:fld>
            <a:endParaRPr lang="en-US"/>
          </a:p>
        </p:txBody>
      </p:sp>
    </p:spTree>
    <p:extLst>
      <p:ext uri="{BB962C8B-B14F-4D97-AF65-F5344CB8AC3E}">
        <p14:creationId xmlns:p14="http://schemas.microsoft.com/office/powerpoint/2010/main" val="169940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pPr>
              <a:buFont typeface="Arial" pitchFamily="34" charset="0"/>
              <a:buChar char="•"/>
            </a:pPr>
            <a:r>
              <a:rPr lang="en-US"/>
              <a:t>Include in your list of potential schools:</a:t>
            </a:r>
            <a:r>
              <a:rPr lang="en-US" baseline="0"/>
              <a:t>  </a:t>
            </a:r>
          </a:p>
          <a:p>
            <a:pPr lvl="1">
              <a:buFont typeface="Arial" pitchFamily="34" charset="0"/>
              <a:buChar char="•"/>
            </a:pPr>
            <a:r>
              <a:rPr lang="en-US" baseline="0"/>
              <a:t>reach(dream) school – student’s core GPA and test scores are below the college’s freshman profile OR the school is highly competitive</a:t>
            </a:r>
          </a:p>
          <a:p>
            <a:pPr lvl="1">
              <a:buFont typeface="Arial" pitchFamily="34" charset="0"/>
              <a:buChar char="•"/>
            </a:pPr>
            <a:r>
              <a:rPr lang="en-US" baseline="0"/>
              <a:t>target schools – student’s core GPA and test scores match the college’s freshman profile</a:t>
            </a:r>
          </a:p>
          <a:p>
            <a:pPr lvl="1">
              <a:buFont typeface="Arial" pitchFamily="34" charset="0"/>
              <a:buChar char="•"/>
            </a:pPr>
            <a:r>
              <a:rPr lang="en-US" baseline="0"/>
              <a:t>safety school – student’s core GPA and test scores are above the college’s freshman profile</a:t>
            </a:r>
          </a:p>
          <a:p>
            <a:pPr lvl="0">
              <a:buFont typeface="Arial" pitchFamily="34" charset="0"/>
              <a:buChar char="•"/>
            </a:pPr>
            <a:r>
              <a:rPr lang="en-US" baseline="0"/>
              <a:t>Recommendations:  </a:t>
            </a:r>
          </a:p>
          <a:p>
            <a:pPr lvl="1">
              <a:buFont typeface="Arial" pitchFamily="34" charset="0"/>
              <a:buChar char="•"/>
            </a:pPr>
            <a:r>
              <a:rPr lang="en-US" baseline="0"/>
              <a:t>The teacher recommendation should usually be from a core teacher</a:t>
            </a:r>
          </a:p>
          <a:p>
            <a:pPr lvl="1">
              <a:buFont typeface="Arial" pitchFamily="34" charset="0"/>
              <a:buChar char="•"/>
            </a:pPr>
            <a:r>
              <a:rPr lang="en-US" baseline="0"/>
              <a:t>Explain your school’s counselor recommendation policy</a:t>
            </a:r>
          </a:p>
          <a:p>
            <a:pPr lvl="0">
              <a:buFont typeface="Arial" pitchFamily="34" charset="0"/>
              <a:buChar char="•"/>
            </a:pPr>
            <a:r>
              <a:rPr lang="en-US" baseline="0"/>
              <a:t>Deadlines:  These are firm.  Tell kids not to wait until the last minute because servers do go down and postal workers strike.</a:t>
            </a:r>
          </a:p>
          <a:p>
            <a:pPr lvl="0">
              <a:buFont typeface="Arial" pitchFamily="34" charset="0"/>
              <a:buChar char="•"/>
            </a:pPr>
            <a:endParaRPr lang="en-US" baseline="0"/>
          </a:p>
          <a:p>
            <a:pPr lvl="0">
              <a:buFont typeface="Arial" pitchFamily="34" charset="0"/>
              <a:buChar char="•"/>
            </a:pPr>
            <a:endParaRPr lang="en-US" baseline="0"/>
          </a:p>
          <a:p>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20</a:t>
            </a:fld>
            <a:endParaRPr lang="en-US"/>
          </a:p>
        </p:txBody>
      </p:sp>
    </p:spTree>
    <p:extLst>
      <p:ext uri="{BB962C8B-B14F-4D97-AF65-F5344CB8AC3E}">
        <p14:creationId xmlns:p14="http://schemas.microsoft.com/office/powerpoint/2010/main" val="56541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pPr>
              <a:buFont typeface="Arial" pitchFamily="34" charset="0"/>
              <a:buChar char="•"/>
            </a:pPr>
            <a:r>
              <a:rPr lang="en-US"/>
              <a:t>How do I register</a:t>
            </a:r>
            <a:r>
              <a:rPr lang="en-US" baseline="0"/>
              <a:t> for these tests?</a:t>
            </a:r>
            <a:endParaRPr lang="en-US"/>
          </a:p>
          <a:p>
            <a:pPr>
              <a:buFont typeface="Arial" pitchFamily="34" charset="0"/>
              <a:buChar char="•"/>
            </a:pPr>
            <a:r>
              <a:rPr lang="en-US"/>
              <a:t>ACT</a:t>
            </a:r>
            <a:r>
              <a:rPr lang="en-US" baseline="0"/>
              <a:t> will look more like tests they have taken before</a:t>
            </a:r>
          </a:p>
          <a:p>
            <a:pPr>
              <a:buFont typeface="Arial" pitchFamily="34" charset="0"/>
              <a:buChar char="•"/>
            </a:pPr>
            <a:r>
              <a:rPr lang="en-US" baseline="0"/>
              <a:t>SAT is a reasoning test</a:t>
            </a:r>
          </a:p>
          <a:p>
            <a:r>
              <a:rPr lang="en-US"/>
              <a:t>Go to Gafutures.org for more information</a:t>
            </a:r>
          </a:p>
          <a:p>
            <a:endParaRPr lang="en-US"/>
          </a:p>
        </p:txBody>
      </p:sp>
      <p:sp>
        <p:nvSpPr>
          <p:cNvPr id="4" name="Slide Number Placeholder 3"/>
          <p:cNvSpPr>
            <a:spLocks noGrp="1"/>
          </p:cNvSpPr>
          <p:nvPr>
            <p:ph type="sldNum" sz="quarter" idx="10"/>
          </p:nvPr>
        </p:nvSpPr>
        <p:spPr/>
        <p:txBody>
          <a:bodyPr/>
          <a:lstStyle/>
          <a:p>
            <a:fld id="{52104EB1-1570-4075-ABEA-06222F3FC5A3}" type="slidenum">
              <a:rPr lang="en-US" smtClean="0"/>
              <a:pPr/>
              <a:t>21</a:t>
            </a:fld>
            <a:endParaRPr lang="en-US"/>
          </a:p>
        </p:txBody>
      </p:sp>
    </p:spTree>
    <p:extLst>
      <p:ext uri="{BB962C8B-B14F-4D97-AF65-F5344CB8AC3E}">
        <p14:creationId xmlns:p14="http://schemas.microsoft.com/office/powerpoint/2010/main" val="160012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B2DD6855-7EF7-4857-ABF2-A5F507730A45}"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19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6855-7EF7-4857-ABF2-A5F507730A45}" type="slidenum">
              <a:rPr lang="en-US" smtClean="0"/>
              <a:pPr/>
              <a:t>‹#›</a:t>
            </a:fld>
            <a:endParaRPr lang="en-US"/>
          </a:p>
        </p:txBody>
      </p:sp>
    </p:spTree>
    <p:extLst>
      <p:ext uri="{BB962C8B-B14F-4D97-AF65-F5344CB8AC3E}">
        <p14:creationId xmlns:p14="http://schemas.microsoft.com/office/powerpoint/2010/main" val="274654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6855-7EF7-4857-ABF2-A5F507730A45}"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08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732F1BD6-1ACC-4B79-929B-165250C12F78}" type="slidenum">
              <a:rPr lang="en-US" altLang="en-US"/>
              <a:pPr>
                <a:defRPr/>
              </a:pPr>
              <a:t>‹#›</a:t>
            </a:fld>
            <a:endParaRPr lang="en-US" altLang="en-US"/>
          </a:p>
        </p:txBody>
      </p:sp>
    </p:spTree>
    <p:extLst>
      <p:ext uri="{BB962C8B-B14F-4D97-AF65-F5344CB8AC3E}">
        <p14:creationId xmlns:p14="http://schemas.microsoft.com/office/powerpoint/2010/main" val="422504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6855-7EF7-4857-ABF2-A5F507730A45}"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801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6855-7EF7-4857-ABF2-A5F507730A45}"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482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6855-7EF7-4857-ABF2-A5F507730A45}"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001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D6855-7EF7-4857-ABF2-A5F507730A45}" type="slidenum">
              <a:rPr lang="en-US" smtClean="0"/>
              <a:pPr/>
              <a:t>‹#›</a:t>
            </a:fld>
            <a:endParaRPr lang="en-US"/>
          </a:p>
        </p:txBody>
      </p:sp>
    </p:spTree>
    <p:extLst>
      <p:ext uri="{BB962C8B-B14F-4D97-AF65-F5344CB8AC3E}">
        <p14:creationId xmlns:p14="http://schemas.microsoft.com/office/powerpoint/2010/main" val="347619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D6855-7EF7-4857-ABF2-A5F507730A45}" type="slidenum">
              <a:rPr lang="en-US" smtClean="0"/>
              <a:pPr/>
              <a:t>‹#›</a:t>
            </a:fld>
            <a:endParaRPr lang="en-US"/>
          </a:p>
        </p:txBody>
      </p:sp>
    </p:spTree>
    <p:extLst>
      <p:ext uri="{BB962C8B-B14F-4D97-AF65-F5344CB8AC3E}">
        <p14:creationId xmlns:p14="http://schemas.microsoft.com/office/powerpoint/2010/main" val="66816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D6855-7EF7-4857-ABF2-A5F507730A45}" type="slidenum">
              <a:rPr lang="en-US" smtClean="0"/>
              <a:pPr/>
              <a:t>‹#›</a:t>
            </a:fld>
            <a:endParaRPr lang="en-US"/>
          </a:p>
        </p:txBody>
      </p:sp>
    </p:spTree>
    <p:extLst>
      <p:ext uri="{BB962C8B-B14F-4D97-AF65-F5344CB8AC3E}">
        <p14:creationId xmlns:p14="http://schemas.microsoft.com/office/powerpoint/2010/main" val="56981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20FE6D-0859-4AD1-A736-9F8C546909BC}"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6855-7EF7-4857-ABF2-A5F507730A45}"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768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220FE6D-0859-4AD1-A736-9F8C546909BC}" type="datetimeFigureOut">
              <a:rPr lang="en-US" smtClean="0"/>
              <a:pPr/>
              <a:t>10/16/2023</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B2DD6855-7EF7-4857-ABF2-A5F507730A45}"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01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220FE6D-0859-4AD1-A736-9F8C546909BC}" type="datetimeFigureOut">
              <a:rPr lang="en-US" smtClean="0"/>
              <a:pPr/>
              <a:t>10/16/2023</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2DD6855-7EF7-4857-ABF2-A5F507730A45}" type="slidenum">
              <a:rPr lang="en-US" smtClean="0"/>
              <a:pPr/>
              <a:t>‹#›</a:t>
            </a:fld>
            <a:endParaRPr lang="en-US"/>
          </a:p>
        </p:txBody>
      </p:sp>
    </p:spTree>
    <p:extLst>
      <p:ext uri="{BB962C8B-B14F-4D97-AF65-F5344CB8AC3E}">
        <p14:creationId xmlns:p14="http://schemas.microsoft.com/office/powerpoint/2010/main" val="19250950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s://tcsg.edu/for-students/paying-for-college/" TargetMode="External"/><Relationship Id="rId7" Type="http://schemas.openxmlformats.org/officeDocument/2006/relationships/hyperlink" Target="https://linktr.ee/GAWorkForceDevInitiativ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gafutures.org/hope-state-aid-programs/hope-zell-miller-grants/hope-career-grant/" TargetMode="External"/><Relationship Id="rId4" Type="http://schemas.openxmlformats.org/officeDocument/2006/relationships/hyperlink" Target="https://tcsg.edu/free-tui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tcsg.edu/free-tuitio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usna.edu/homepage.php" TargetMode="External"/><Relationship Id="rId13" Type="http://schemas.openxmlformats.org/officeDocument/2006/relationships/hyperlink" Target="http://www.marines.com/" TargetMode="External"/><Relationship Id="rId3" Type="http://schemas.openxmlformats.org/officeDocument/2006/relationships/hyperlink" Target="http://www.army.mil/" TargetMode="External"/><Relationship Id="rId7" Type="http://schemas.openxmlformats.org/officeDocument/2006/relationships/hyperlink" Target="http://www.navy.com/" TargetMode="External"/><Relationship Id="rId12" Type="http://schemas.openxmlformats.org/officeDocument/2006/relationships/hyperlink" Target="http://www.marines.mil/" TargetMode="External"/><Relationship Id="rId2" Type="http://schemas.openxmlformats.org/officeDocument/2006/relationships/notesSlide" Target="../notesSlides/notesSlide5.xml"/><Relationship Id="rId16" Type="http://schemas.openxmlformats.org/officeDocument/2006/relationships/hyperlink" Target="http://www.uscga.edu/" TargetMode="External"/><Relationship Id="rId1" Type="http://schemas.openxmlformats.org/officeDocument/2006/relationships/slideLayout" Target="../slideLayouts/slideLayout7.xml"/><Relationship Id="rId6" Type="http://schemas.openxmlformats.org/officeDocument/2006/relationships/hyperlink" Target="http://www.navy.mil/" TargetMode="External"/><Relationship Id="rId11" Type="http://schemas.openxmlformats.org/officeDocument/2006/relationships/hyperlink" Target="https://www.usafa.af.mil/" TargetMode="External"/><Relationship Id="rId5" Type="http://schemas.openxmlformats.org/officeDocument/2006/relationships/hyperlink" Target="http://www.westpoint.edu/" TargetMode="External"/><Relationship Id="rId15" Type="http://schemas.openxmlformats.org/officeDocument/2006/relationships/hyperlink" Target="http://www.gocoastguard.com/" TargetMode="External"/><Relationship Id="rId10" Type="http://schemas.openxmlformats.org/officeDocument/2006/relationships/hyperlink" Target="http://www.airforce.com/" TargetMode="External"/><Relationship Id="rId4" Type="http://schemas.openxmlformats.org/officeDocument/2006/relationships/hyperlink" Target="http://www.goarmy.com/" TargetMode="External"/><Relationship Id="rId9" Type="http://schemas.openxmlformats.org/officeDocument/2006/relationships/hyperlink" Target="http://www.af.mil/" TargetMode="External"/><Relationship Id="rId14" Type="http://schemas.openxmlformats.org/officeDocument/2006/relationships/hyperlink" Target="http://www.uscg.mi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hyperlink" Target="http://www.actstudent.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sat.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a:t>11</a:t>
            </a:r>
            <a:r>
              <a:rPr lang="en-US" b="1" baseline="30000"/>
              <a:t>th</a:t>
            </a:r>
            <a:r>
              <a:rPr lang="en-US" b="1"/>
              <a:t> Grade Bridge Law</a:t>
            </a:r>
            <a:br>
              <a:rPr lang="en-US" b="1"/>
            </a:br>
            <a:r>
              <a:rPr lang="en-US" b="1"/>
              <a:t>Counseling Lesson</a:t>
            </a:r>
          </a:p>
        </p:txBody>
      </p:sp>
      <p:sp>
        <p:nvSpPr>
          <p:cNvPr id="5" name="Subtitle 4">
            <a:extLst>
              <a:ext uri="{FF2B5EF4-FFF2-40B4-BE49-F238E27FC236}">
                <a16:creationId xmlns:a16="http://schemas.microsoft.com/office/drawing/2014/main" id="{9BD3FCEF-573C-4B64-B32D-A9CA65BB58CB}"/>
              </a:ext>
            </a:extLst>
          </p:cNvPr>
          <p:cNvSpPr>
            <a:spLocks noGrp="1"/>
          </p:cNvSpPr>
          <p:nvPr>
            <p:ph type="subTitle" idx="1"/>
          </p:nvPr>
        </p:nvSpPr>
        <p:spPr>
          <a:xfrm>
            <a:off x="3276600" y="3531205"/>
            <a:ext cx="4738234" cy="977621"/>
          </a:xfrm>
        </p:spPr>
        <p:txBody>
          <a:bodyPr/>
          <a:lstStyle/>
          <a:p>
            <a:r>
              <a:rPr lang="en-US"/>
              <a:t>Your School Counselors</a:t>
            </a:r>
          </a:p>
        </p:txBody>
      </p:sp>
      <p:sp>
        <p:nvSpPr>
          <p:cNvPr id="6" name="Heart 5">
            <a:extLst>
              <a:ext uri="{FF2B5EF4-FFF2-40B4-BE49-F238E27FC236}">
                <a16:creationId xmlns:a16="http://schemas.microsoft.com/office/drawing/2014/main" id="{78A3CA69-574F-41CF-A649-1BA5A5A0CE36}"/>
              </a:ext>
            </a:extLst>
          </p:cNvPr>
          <p:cNvSpPr/>
          <p:nvPr/>
        </p:nvSpPr>
        <p:spPr>
          <a:xfrm>
            <a:off x="2667000" y="3657600"/>
            <a:ext cx="457200" cy="3810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12226BC-EB80-4504-B3D7-2DB0AE7436D6}"/>
              </a:ext>
            </a:extLst>
          </p:cNvPr>
          <p:cNvSpPr>
            <a:spLocks noGrp="1"/>
          </p:cNvSpPr>
          <p:nvPr>
            <p:ph type="title"/>
          </p:nvPr>
        </p:nvSpPr>
        <p:spPr>
          <a:xfrm>
            <a:off x="1088685" y="804520"/>
            <a:ext cx="3132383" cy="1049235"/>
          </a:xfrm>
        </p:spPr>
        <p:txBody>
          <a:bodyPr>
            <a:normAutofit/>
          </a:bodyPr>
          <a:lstStyle/>
          <a:p>
            <a:r>
              <a:rPr lang="en-US" sz="2700"/>
              <a:t>Post-secondary options	</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8FF74B72-E118-4FA9-9BE5-7A898DD5343E}"/>
              </a:ext>
            </a:extLst>
          </p:cNvPr>
          <p:cNvSpPr>
            <a:spLocks noGrp="1"/>
          </p:cNvSpPr>
          <p:nvPr>
            <p:ph idx="1"/>
          </p:nvPr>
        </p:nvSpPr>
        <p:spPr>
          <a:xfrm>
            <a:off x="1088685" y="2015732"/>
            <a:ext cx="3129159" cy="3450613"/>
          </a:xfrm>
        </p:spPr>
        <p:txBody>
          <a:bodyPr>
            <a:normAutofit/>
          </a:bodyPr>
          <a:lstStyle/>
          <a:p>
            <a:pPr>
              <a:lnSpc>
                <a:spcPct val="110000"/>
              </a:lnSpc>
            </a:pPr>
            <a:r>
              <a:rPr lang="en-US"/>
              <a:t>Apprenticeships and Job Training</a:t>
            </a:r>
          </a:p>
          <a:p>
            <a:pPr>
              <a:lnSpc>
                <a:spcPct val="110000"/>
              </a:lnSpc>
            </a:pPr>
            <a:r>
              <a:rPr lang="en-US"/>
              <a:t>Military</a:t>
            </a:r>
          </a:p>
          <a:p>
            <a:pPr>
              <a:lnSpc>
                <a:spcPct val="110000"/>
              </a:lnSpc>
            </a:pPr>
            <a:r>
              <a:rPr lang="en-US"/>
              <a:t>Specialty School</a:t>
            </a:r>
          </a:p>
          <a:p>
            <a:pPr>
              <a:lnSpc>
                <a:spcPct val="110000"/>
              </a:lnSpc>
            </a:pPr>
            <a:r>
              <a:rPr lang="en-US"/>
              <a:t>2-Year and/or Technical College</a:t>
            </a:r>
          </a:p>
          <a:p>
            <a:pPr>
              <a:lnSpc>
                <a:spcPct val="110000"/>
              </a:lnSpc>
            </a:pPr>
            <a:r>
              <a:rPr lang="en-US"/>
              <a:t>4-Year College/University</a:t>
            </a:r>
          </a:p>
          <a:p>
            <a:pPr>
              <a:lnSpc>
                <a:spcPct val="110000"/>
              </a:lnSpc>
            </a:pPr>
            <a:r>
              <a:rPr lang="en-US"/>
              <a:t>Other?</a:t>
            </a:r>
          </a:p>
        </p:txBody>
      </p:sp>
      <p:pic>
        <p:nvPicPr>
          <p:cNvPr id="5" name="Graphic 4" descr="Signpost with solid fill">
            <a:extLst>
              <a:ext uri="{FF2B5EF4-FFF2-40B4-BE49-F238E27FC236}">
                <a16:creationId xmlns:a16="http://schemas.microsoft.com/office/drawing/2014/main" id="{9E9A087E-F781-48AA-A85B-8A689F5EC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0808" y="1275798"/>
            <a:ext cx="3720331" cy="3720331"/>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26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8" name="Picture 137">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0" name="Straight Connector 139">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6CBE46D-48EF-44FC-B9DA-C9F3FD4FF1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4" name="Rectangle 143">
            <a:extLst>
              <a:ext uri="{FF2B5EF4-FFF2-40B4-BE49-F238E27FC236}">
                <a16:creationId xmlns:a16="http://schemas.microsoft.com/office/drawing/2014/main" id="{58394E52-1609-430B-A7A5-BFF43EB9C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8DC4616F-FBF8-4855-A506-67D86C06BB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Rectangle 2"/>
          <p:cNvSpPr txBox="1">
            <a:spLocks noChangeArrowheads="1"/>
          </p:cNvSpPr>
          <p:nvPr/>
        </p:nvSpPr>
        <p:spPr>
          <a:xfrm>
            <a:off x="1088685" y="804520"/>
            <a:ext cx="2647617" cy="10492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fontAlgn="auto">
              <a:lnSpc>
                <a:spcPct val="90000"/>
              </a:lnSpc>
              <a:spcAft>
                <a:spcPts val="600"/>
              </a:spcAft>
            </a:pPr>
            <a:r>
              <a:rPr lang="en-US" altLang="en-US" sz="2200"/>
              <a:t>Trades and Apprenticeships</a:t>
            </a:r>
          </a:p>
        </p:txBody>
      </p:sp>
      <p:sp>
        <p:nvSpPr>
          <p:cNvPr id="148" name="Rectangle 147">
            <a:extLst>
              <a:ext uri="{FF2B5EF4-FFF2-40B4-BE49-F238E27FC236}">
                <a16:creationId xmlns:a16="http://schemas.microsoft.com/office/drawing/2014/main" id="{D3697D93-D148-4A98-A3A4-98AA7C2B6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p:cNvSpPr txBox="1"/>
          <p:nvPr/>
        </p:nvSpPr>
        <p:spPr>
          <a:xfrm>
            <a:off x="1088685" y="2015732"/>
            <a:ext cx="2644893" cy="3851668"/>
          </a:xfrm>
          <a:prstGeom prst="rect">
            <a:avLst/>
          </a:prstGeom>
        </p:spPr>
        <p:txBody>
          <a:bodyPr vert="horz" lIns="91440" tIns="45720" rIns="91440" bIns="45720" rtlCol="0" anchor="t">
            <a:normAutofit lnSpcReduction="10000"/>
          </a:bodyPr>
          <a:lstStyle/>
          <a:p>
            <a:pPr marL="274320" indent="-228600" defTabSz="914400" fontAlgn="auto">
              <a:lnSpc>
                <a:spcPct val="110000"/>
              </a:lnSpc>
              <a:spcAft>
                <a:spcPts val="600"/>
              </a:spcAft>
              <a:buClr>
                <a:schemeClr val="accent1"/>
              </a:buClr>
              <a:buSzPct val="100000"/>
              <a:buFont typeface="Arial" panose="020B0604020202020204" pitchFamily="34" charset="0"/>
              <a:buChar char="•"/>
              <a:defRPr/>
            </a:pPr>
            <a:r>
              <a:rPr lang="en-US" sz="1400"/>
              <a:t>Occupations such as skilled construction work are considered trades or crafts. </a:t>
            </a:r>
          </a:p>
          <a:p>
            <a:pPr marL="274320" indent="-228600" defTabSz="914400" fontAlgn="auto">
              <a:lnSpc>
                <a:spcPct val="110000"/>
              </a:lnSpc>
              <a:spcAft>
                <a:spcPts val="600"/>
              </a:spcAft>
              <a:buClr>
                <a:schemeClr val="accent1"/>
              </a:buClr>
              <a:buSzPct val="100000"/>
              <a:buFont typeface="Arial" panose="020B0604020202020204" pitchFamily="34" charset="0"/>
              <a:buChar char="•"/>
              <a:defRPr/>
            </a:pPr>
            <a:endParaRPr lang="en-US" sz="1400"/>
          </a:p>
          <a:p>
            <a:pPr marL="274320" indent="-228600" defTabSz="914400" fontAlgn="auto">
              <a:lnSpc>
                <a:spcPct val="110000"/>
              </a:lnSpc>
              <a:spcAft>
                <a:spcPts val="600"/>
              </a:spcAft>
              <a:buClr>
                <a:schemeClr val="accent1"/>
              </a:buClr>
              <a:buSzPct val="100000"/>
              <a:buFont typeface="Arial" panose="020B0604020202020204" pitchFamily="34" charset="0"/>
              <a:buChar char="•"/>
              <a:defRPr/>
            </a:pPr>
            <a:r>
              <a:rPr lang="en-US" sz="1400"/>
              <a:t>The completion of an apprenticeship is generally associated with skilled labor. Training lasts 1 - 5 years, and provide on-the-job training, often paid.  These kinds of programs can lead to secure and well-paying jobs. Additional education and training can provide high levels of advancement and increased salaries.</a:t>
            </a:r>
          </a:p>
        </p:txBody>
      </p:sp>
      <p:grpSp>
        <p:nvGrpSpPr>
          <p:cNvPr id="150" name="Group 149">
            <a:extLst>
              <a:ext uri="{FF2B5EF4-FFF2-40B4-BE49-F238E27FC236}">
                <a16:creationId xmlns:a16="http://schemas.microsoft.com/office/drawing/2014/main" id="{3F354BC6-2994-4F4D-AF23-2386109F20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151" name="Rectangle 150">
              <a:extLst>
                <a:ext uri="{FF2B5EF4-FFF2-40B4-BE49-F238E27FC236}">
                  <a16:creationId xmlns:a16="http://schemas.microsoft.com/office/drawing/2014/main" id="{948D8A8A-377B-4E5C-BEFB-15AD256EB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589EFFC-BCBD-45AD-9D67-24B6C7C56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8915" name="Picture 3" descr="C:\Documents and Settings\skm14282\Local Settings\Temporary Internet Files\Content.IE5\KCZE1X0C\MP90040928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11" b="3"/>
          <a:stretch/>
        </p:blipFill>
        <p:spPr bwMode="auto">
          <a:xfrm>
            <a:off x="4570808" y="1116346"/>
            <a:ext cx="1746502" cy="18502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6893" r="12375" b="5"/>
          <a:stretch/>
        </p:blipFill>
        <p:spPr>
          <a:xfrm>
            <a:off x="6440104" y="1124571"/>
            <a:ext cx="1746503" cy="1842033"/>
          </a:xfrm>
          <a:prstGeom prst="rect">
            <a:avLst/>
          </a:prstGeom>
        </p:spPr>
      </p:pic>
      <p:pic>
        <p:nvPicPr>
          <p:cNvPr id="8" name="Picture 2" descr="C:\Documents and Settings\skm14282\Local Settings\Temporary Internet Files\Content.IE5\7D7MSYSD\MP90018494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702" r="3700" b="-2"/>
          <a:stretch/>
        </p:blipFill>
        <p:spPr bwMode="auto">
          <a:xfrm>
            <a:off x="4568082" y="3131195"/>
            <a:ext cx="1749228" cy="1851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11476" r="25652" b="5"/>
          <a:stretch/>
        </p:blipFill>
        <p:spPr>
          <a:xfrm>
            <a:off x="6437380" y="3131196"/>
            <a:ext cx="1749227" cy="1851321"/>
          </a:xfrm>
          <a:prstGeom prst="rect">
            <a:avLst/>
          </a:prstGeom>
        </p:spPr>
      </p:pic>
      <p:pic>
        <p:nvPicPr>
          <p:cNvPr id="154" name="Picture 153">
            <a:extLst>
              <a:ext uri="{FF2B5EF4-FFF2-40B4-BE49-F238E27FC236}">
                <a16:creationId xmlns:a16="http://schemas.microsoft.com/office/drawing/2014/main" id="{F190D68A-CD84-4965-890D-4829B6C1ED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6" name="Straight Connector 155">
            <a:extLst>
              <a:ext uri="{FF2B5EF4-FFF2-40B4-BE49-F238E27FC236}">
                <a16:creationId xmlns:a16="http://schemas.microsoft.com/office/drawing/2014/main" id="{7588CF8F-1D58-4649-9E47-A418EB852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16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0A1409-667B-4911-BB53-54B08A3DB705}"/>
              </a:ext>
            </a:extLst>
          </p:cNvPr>
          <p:cNvPicPr>
            <a:picLocks noChangeAspect="1"/>
          </p:cNvPicPr>
          <p:nvPr/>
        </p:nvPicPr>
        <p:blipFill>
          <a:blip r:embed="rId2"/>
          <a:stretch>
            <a:fillRect/>
          </a:stretch>
        </p:blipFill>
        <p:spPr>
          <a:xfrm>
            <a:off x="2465649" y="1135797"/>
            <a:ext cx="4212701" cy="4731603"/>
          </a:xfrm>
          <a:prstGeom prst="rect">
            <a:avLst/>
          </a:prstGeom>
        </p:spPr>
      </p:pic>
      <p:sp>
        <p:nvSpPr>
          <p:cNvPr id="3" name="TextBox 2">
            <a:extLst>
              <a:ext uri="{FF2B5EF4-FFF2-40B4-BE49-F238E27FC236}">
                <a16:creationId xmlns:a16="http://schemas.microsoft.com/office/drawing/2014/main" id="{CCCFD731-266E-488D-BD2B-013941F6C586}"/>
              </a:ext>
            </a:extLst>
          </p:cNvPr>
          <p:cNvSpPr txBox="1"/>
          <p:nvPr/>
        </p:nvSpPr>
        <p:spPr>
          <a:xfrm>
            <a:off x="1904999" y="159603"/>
            <a:ext cx="5334000" cy="830997"/>
          </a:xfrm>
          <a:prstGeom prst="rect">
            <a:avLst/>
          </a:prstGeom>
          <a:noFill/>
        </p:spPr>
        <p:txBody>
          <a:bodyPr wrap="square" rtlCol="0">
            <a:spAutoFit/>
          </a:bodyPr>
          <a:lstStyle/>
          <a:p>
            <a:pPr algn="ctr"/>
            <a:r>
              <a:rPr lang="en-US" sz="4800" b="1"/>
              <a:t>Trade Examples</a:t>
            </a:r>
          </a:p>
        </p:txBody>
      </p:sp>
      <p:pic>
        <p:nvPicPr>
          <p:cNvPr id="4" name="Picture 3">
            <a:extLst>
              <a:ext uri="{FF2B5EF4-FFF2-40B4-BE49-F238E27FC236}">
                <a16:creationId xmlns:a16="http://schemas.microsoft.com/office/drawing/2014/main" id="{F4F536B0-75D6-4316-BED7-BE3620273FE8}"/>
              </a:ext>
            </a:extLst>
          </p:cNvPr>
          <p:cNvPicPr>
            <a:picLocks noChangeAspect="1"/>
          </p:cNvPicPr>
          <p:nvPr/>
        </p:nvPicPr>
        <p:blipFill>
          <a:blip r:embed="rId3"/>
          <a:stretch>
            <a:fillRect/>
          </a:stretch>
        </p:blipFill>
        <p:spPr>
          <a:xfrm>
            <a:off x="71628" y="1478697"/>
            <a:ext cx="2284610" cy="149320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8B7BB38-2B8B-4933-8789-338A9A1E42DB}"/>
              </a:ext>
            </a:extLst>
          </p:cNvPr>
          <p:cNvPicPr>
            <a:picLocks noChangeAspect="1"/>
          </p:cNvPicPr>
          <p:nvPr/>
        </p:nvPicPr>
        <p:blipFill>
          <a:blip r:embed="rId4"/>
          <a:stretch>
            <a:fillRect/>
          </a:stretch>
        </p:blipFill>
        <p:spPr>
          <a:xfrm>
            <a:off x="6763516" y="4000499"/>
            <a:ext cx="2240279" cy="1143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E8DEF9F-78B3-467D-B76F-0A4BB5392E38}"/>
              </a:ext>
            </a:extLst>
          </p:cNvPr>
          <p:cNvPicPr>
            <a:picLocks noChangeAspect="1"/>
          </p:cNvPicPr>
          <p:nvPr/>
        </p:nvPicPr>
        <p:blipFill>
          <a:blip r:embed="rId5"/>
          <a:stretch>
            <a:fillRect/>
          </a:stretch>
        </p:blipFill>
        <p:spPr>
          <a:xfrm>
            <a:off x="6876050" y="1478697"/>
            <a:ext cx="2026921" cy="1447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3DCD9FF-AAC2-4EE9-BA1C-CD14DD71B6C1}"/>
              </a:ext>
            </a:extLst>
          </p:cNvPr>
          <p:cNvPicPr>
            <a:picLocks noChangeAspect="1"/>
          </p:cNvPicPr>
          <p:nvPr/>
        </p:nvPicPr>
        <p:blipFill>
          <a:blip r:embed="rId6"/>
          <a:stretch>
            <a:fillRect/>
          </a:stretch>
        </p:blipFill>
        <p:spPr>
          <a:xfrm>
            <a:off x="160431" y="3886094"/>
            <a:ext cx="2079810" cy="1295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80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71C2-B1E7-486D-9399-13C7612AC61F}"/>
              </a:ext>
            </a:extLst>
          </p:cNvPr>
          <p:cNvSpPr>
            <a:spLocks noGrp="1"/>
          </p:cNvSpPr>
          <p:nvPr>
            <p:ph type="title"/>
          </p:nvPr>
        </p:nvSpPr>
        <p:spPr>
          <a:xfrm>
            <a:off x="1088684" y="804519"/>
            <a:ext cx="7202456" cy="1049235"/>
          </a:xfrm>
        </p:spPr>
        <p:txBody>
          <a:bodyPr>
            <a:normAutofit/>
          </a:bodyPr>
          <a:lstStyle/>
          <a:p>
            <a:r>
              <a:rPr lang="en-US"/>
              <a:t>Apprenticeships &amp; Workforce</a:t>
            </a:r>
          </a:p>
        </p:txBody>
      </p:sp>
      <p:pic>
        <p:nvPicPr>
          <p:cNvPr id="4" name="Picture Placeholder 11">
            <a:extLst>
              <a:ext uri="{FF2B5EF4-FFF2-40B4-BE49-F238E27FC236}">
                <a16:creationId xmlns:a16="http://schemas.microsoft.com/office/drawing/2014/main" id="{6C75862B-6920-41E1-909A-DB6C920C1222}"/>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195303" y="2015733"/>
            <a:ext cx="1579817" cy="1643010"/>
          </a:xfrm>
          <a:prstGeom prst="rect">
            <a:avLst/>
          </a:prstGeom>
        </p:spPr>
      </p:pic>
      <p:pic>
        <p:nvPicPr>
          <p:cNvPr id="6" name="Picture Placeholder 15">
            <a:extLst>
              <a:ext uri="{FF2B5EF4-FFF2-40B4-BE49-F238E27FC236}">
                <a16:creationId xmlns:a16="http://schemas.microsoft.com/office/drawing/2014/main" id="{F9556398-D6A9-4DEE-A229-954C8688CB50}"/>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3004986" y="2172404"/>
            <a:ext cx="1793506" cy="1329667"/>
          </a:xfrm>
          <a:prstGeom prst="rect">
            <a:avLst/>
          </a:prstGeom>
        </p:spPr>
      </p:pic>
      <p:pic>
        <p:nvPicPr>
          <p:cNvPr id="5" name="Picture Placeholder 13">
            <a:extLst>
              <a:ext uri="{FF2B5EF4-FFF2-40B4-BE49-F238E27FC236}">
                <a16:creationId xmlns:a16="http://schemas.microsoft.com/office/drawing/2014/main" id="{1C6CA59E-36B0-4A76-96C2-CEF97AA9DB7A}"/>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1163706" y="3823334"/>
            <a:ext cx="1643011" cy="1643011"/>
          </a:xfrm>
          <a:prstGeom prst="rect">
            <a:avLst/>
          </a:prstGeom>
        </p:spPr>
      </p:pic>
      <p:pic>
        <p:nvPicPr>
          <p:cNvPr id="7" name="Picture 6" descr="A picture containing font, logo, symbol, graphics&#10;&#10;Description automatically generated">
            <a:extLst>
              <a:ext uri="{FF2B5EF4-FFF2-40B4-BE49-F238E27FC236}">
                <a16:creationId xmlns:a16="http://schemas.microsoft.com/office/drawing/2014/main" id="{CBEDAD43-2724-491F-8E1D-B48300453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986" y="4066625"/>
            <a:ext cx="1793506" cy="1156430"/>
          </a:xfrm>
          <a:prstGeom prst="rect">
            <a:avLst/>
          </a:prstGeom>
        </p:spPr>
      </p:pic>
      <p:sp>
        <p:nvSpPr>
          <p:cNvPr id="3" name="Content Placeholder 2">
            <a:extLst>
              <a:ext uri="{FF2B5EF4-FFF2-40B4-BE49-F238E27FC236}">
                <a16:creationId xmlns:a16="http://schemas.microsoft.com/office/drawing/2014/main" id="{79E62305-3CC7-468F-B44F-98DCABFA7850}"/>
              </a:ext>
            </a:extLst>
          </p:cNvPr>
          <p:cNvSpPr>
            <a:spLocks noGrp="1"/>
          </p:cNvSpPr>
          <p:nvPr>
            <p:ph idx="1"/>
          </p:nvPr>
        </p:nvSpPr>
        <p:spPr>
          <a:xfrm>
            <a:off x="5161770" y="2015734"/>
            <a:ext cx="3372630" cy="3775466"/>
          </a:xfrm>
        </p:spPr>
        <p:txBody>
          <a:bodyPr>
            <a:normAutofit lnSpcReduction="10000"/>
          </a:bodyPr>
          <a:lstStyle/>
          <a:p>
            <a:pPr marL="285750" indent="-285750">
              <a:lnSpc>
                <a:spcPct val="110000"/>
              </a:lnSpc>
              <a:spcBef>
                <a:spcPts val="0"/>
              </a:spcBef>
            </a:pPr>
            <a:r>
              <a:rPr lang="en-US" sz="2400"/>
              <a:t>On-the-job training </a:t>
            </a:r>
          </a:p>
          <a:p>
            <a:pPr>
              <a:lnSpc>
                <a:spcPct val="110000"/>
              </a:lnSpc>
              <a:spcBef>
                <a:spcPts val="0"/>
              </a:spcBef>
            </a:pPr>
            <a:endParaRPr lang="en-US" sz="2400"/>
          </a:p>
          <a:p>
            <a:pPr marL="285750" indent="-285750">
              <a:lnSpc>
                <a:spcPct val="110000"/>
              </a:lnSpc>
              <a:spcBef>
                <a:spcPts val="0"/>
              </a:spcBef>
            </a:pPr>
            <a:r>
              <a:rPr lang="en-US" sz="2400"/>
              <a:t>Provided by employer</a:t>
            </a:r>
          </a:p>
          <a:p>
            <a:pPr>
              <a:lnSpc>
                <a:spcPct val="110000"/>
              </a:lnSpc>
              <a:spcBef>
                <a:spcPts val="0"/>
              </a:spcBef>
            </a:pPr>
            <a:endParaRPr lang="en-US" sz="2400"/>
          </a:p>
          <a:p>
            <a:pPr marL="285750" indent="-285750">
              <a:lnSpc>
                <a:spcPct val="110000"/>
              </a:lnSpc>
              <a:spcBef>
                <a:spcPts val="0"/>
              </a:spcBef>
            </a:pPr>
            <a:r>
              <a:rPr lang="en-US" sz="2400"/>
              <a:t>Related to skilled labor and training for actual jobs</a:t>
            </a:r>
          </a:p>
          <a:p>
            <a:pPr>
              <a:lnSpc>
                <a:spcPct val="110000"/>
              </a:lnSpc>
              <a:spcBef>
                <a:spcPts val="0"/>
              </a:spcBef>
            </a:pPr>
            <a:endParaRPr lang="en-US" sz="2400"/>
          </a:p>
          <a:p>
            <a:pPr marL="285750" indent="-285750">
              <a:lnSpc>
                <a:spcPct val="110000"/>
              </a:lnSpc>
              <a:spcBef>
                <a:spcPts val="0"/>
              </a:spcBef>
            </a:pPr>
            <a:r>
              <a:rPr lang="en-US" sz="2400"/>
              <a:t>Can lead to high-paying secure jobs.</a:t>
            </a:r>
            <a:endParaRPr lang="en-US" sz="1800"/>
          </a:p>
        </p:txBody>
      </p:sp>
    </p:spTree>
    <p:extLst>
      <p:ext uri="{BB962C8B-B14F-4D97-AF65-F5344CB8AC3E}">
        <p14:creationId xmlns:p14="http://schemas.microsoft.com/office/powerpoint/2010/main" val="396538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E650-C3E1-4165-BF69-281686F70BDE}"/>
              </a:ext>
            </a:extLst>
          </p:cNvPr>
          <p:cNvSpPr>
            <a:spLocks noGrp="1"/>
          </p:cNvSpPr>
          <p:nvPr>
            <p:ph type="title"/>
          </p:nvPr>
        </p:nvSpPr>
        <p:spPr>
          <a:xfrm>
            <a:off x="1524000" y="279902"/>
            <a:ext cx="6571343" cy="1049235"/>
          </a:xfrm>
        </p:spPr>
        <p:txBody>
          <a:bodyPr/>
          <a:lstStyle/>
          <a:p>
            <a:pPr algn="ctr"/>
            <a:r>
              <a:rPr lang="en-US"/>
              <a:t>State Workforce development initiatives</a:t>
            </a:r>
          </a:p>
        </p:txBody>
      </p:sp>
      <p:sp>
        <p:nvSpPr>
          <p:cNvPr id="3" name="Content Placeholder 2">
            <a:extLst>
              <a:ext uri="{FF2B5EF4-FFF2-40B4-BE49-F238E27FC236}">
                <a16:creationId xmlns:a16="http://schemas.microsoft.com/office/drawing/2014/main" id="{3BE58FD7-C13E-4A8F-A94E-117DE79E4B50}"/>
              </a:ext>
            </a:extLst>
          </p:cNvPr>
          <p:cNvSpPr>
            <a:spLocks noGrp="1"/>
          </p:cNvSpPr>
          <p:nvPr>
            <p:ph idx="1"/>
          </p:nvPr>
        </p:nvSpPr>
        <p:spPr>
          <a:xfrm>
            <a:off x="533400" y="2015733"/>
            <a:ext cx="8229599" cy="4037747"/>
          </a:xfrm>
        </p:spPr>
        <p:txBody>
          <a:bodyPr>
            <a:normAutofit fontScale="92500"/>
          </a:bodyPr>
          <a:lstStyle/>
          <a:p>
            <a:r>
              <a:rPr lang="en-US"/>
              <a:t>Visit the </a:t>
            </a:r>
            <a:r>
              <a:rPr lang="en-US" err="1"/>
              <a:t>linktree</a:t>
            </a:r>
            <a:r>
              <a:rPr lang="en-US"/>
              <a:t> listed above (or scan the QR code) to learn about several workforce development initiatives in Georgia.</a:t>
            </a:r>
          </a:p>
          <a:p>
            <a:r>
              <a:rPr lang="en-US"/>
              <a:t>HOPE Career Grant</a:t>
            </a:r>
          </a:p>
          <a:p>
            <a:pPr lvl="1"/>
            <a:r>
              <a:rPr lang="en-US"/>
              <a:t>The HOPE Career Grant can be the boost a student needs to get started on a rewarding career in a well-paying job, and without accumulating a lot of student debt. It also helps Georgia employers by creating a pipeline of skilled workers they can hire well into the future. </a:t>
            </a:r>
          </a:p>
          <a:p>
            <a:pPr lvl="1"/>
            <a:r>
              <a:rPr lang="en-US"/>
              <a:t>To be eligible for the HOPE Career Grant, students must first qualify for and be receiving the </a:t>
            </a:r>
            <a:r>
              <a:rPr lang="en-US">
                <a:hlinkClick r:id="rId3"/>
              </a:rPr>
              <a:t>HOPE Grant</a:t>
            </a:r>
            <a:r>
              <a:rPr lang="en-US"/>
              <a:t>. The two grants together </a:t>
            </a:r>
            <a:r>
              <a:rPr lang="en-US" u="sng"/>
              <a:t>will cover all tuition</a:t>
            </a:r>
            <a:r>
              <a:rPr lang="en-US"/>
              <a:t> in these 17 programs of study.</a:t>
            </a:r>
          </a:p>
          <a:p>
            <a:pPr lvl="1"/>
            <a:r>
              <a:rPr lang="en-US">
                <a:hlinkClick r:id="rId4"/>
              </a:rPr>
              <a:t>https://tcsg.edu/free-tuition/</a:t>
            </a:r>
            <a:r>
              <a:rPr lang="en-US"/>
              <a:t> </a:t>
            </a:r>
          </a:p>
          <a:p>
            <a:pPr lvl="1"/>
            <a:r>
              <a:rPr lang="en-US">
                <a:hlinkClick r:id="rId5"/>
              </a:rPr>
              <a:t>https://www.gafutures.org/hope-state-aid-programs/hope-zell-miller-grants/hope-career-grant/</a:t>
            </a:r>
            <a:r>
              <a:rPr lang="en-US"/>
              <a:t> </a:t>
            </a:r>
          </a:p>
        </p:txBody>
      </p:sp>
      <p:pic>
        <p:nvPicPr>
          <p:cNvPr id="5" name="Picture 4" descr="Qr code&#10;&#10;Description automatically generated">
            <a:extLst>
              <a:ext uri="{FF2B5EF4-FFF2-40B4-BE49-F238E27FC236}">
                <a16:creationId xmlns:a16="http://schemas.microsoft.com/office/drawing/2014/main" id="{E497DB9E-7673-40A1-9B4D-3B966ACCAE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156820"/>
            <a:ext cx="1295400" cy="1295400"/>
          </a:xfrm>
          <a:prstGeom prst="rect">
            <a:avLst/>
          </a:prstGeom>
        </p:spPr>
      </p:pic>
      <p:sp>
        <p:nvSpPr>
          <p:cNvPr id="7" name="TextBox 6">
            <a:extLst>
              <a:ext uri="{FF2B5EF4-FFF2-40B4-BE49-F238E27FC236}">
                <a16:creationId xmlns:a16="http://schemas.microsoft.com/office/drawing/2014/main" id="{5F9825C6-28DD-4E03-8230-D6972656E380}"/>
              </a:ext>
            </a:extLst>
          </p:cNvPr>
          <p:cNvSpPr txBox="1"/>
          <p:nvPr/>
        </p:nvSpPr>
        <p:spPr>
          <a:xfrm>
            <a:off x="2521013" y="1303103"/>
            <a:ext cx="4577316" cy="369332"/>
          </a:xfrm>
          <a:prstGeom prst="rect">
            <a:avLst/>
          </a:prstGeom>
          <a:noFill/>
        </p:spPr>
        <p:txBody>
          <a:bodyPr wrap="square">
            <a:spAutoFit/>
          </a:bodyPr>
          <a:lstStyle/>
          <a:p>
            <a:r>
              <a:rPr lang="en-US">
                <a:solidFill>
                  <a:srgbClr val="0070C0"/>
                </a:solidFill>
                <a:hlinkClick r:id="rId7"/>
              </a:rPr>
              <a:t>https://linktr.ee/GAWorkForceDevInitiatives</a:t>
            </a:r>
            <a:r>
              <a:rPr lang="en-US">
                <a:solidFill>
                  <a:srgbClr val="0070C0"/>
                </a:solidFill>
              </a:rPr>
              <a:t> </a:t>
            </a:r>
          </a:p>
        </p:txBody>
      </p:sp>
      <p:sp>
        <p:nvSpPr>
          <p:cNvPr id="4" name="Rectangle 3">
            <a:extLst>
              <a:ext uri="{FF2B5EF4-FFF2-40B4-BE49-F238E27FC236}">
                <a16:creationId xmlns:a16="http://schemas.microsoft.com/office/drawing/2014/main" id="{CA453EB6-F143-4692-96A1-2AA2949EBC87}"/>
              </a:ext>
            </a:extLst>
          </p:cNvPr>
          <p:cNvSpPr/>
          <p:nvPr/>
        </p:nvSpPr>
        <p:spPr>
          <a:xfrm>
            <a:off x="2438400" y="1303103"/>
            <a:ext cx="4419600" cy="44949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0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12467"/>
            <a:ext cx="8382000" cy="914400"/>
          </a:xfrm>
        </p:spPr>
        <p:txBody>
          <a:bodyPr>
            <a:normAutofit/>
          </a:bodyPr>
          <a:lstStyle/>
          <a:p>
            <a:pPr algn="ctr"/>
            <a:r>
              <a:rPr lang="en-US" sz="2800" b="1"/>
              <a:t>HOPE Grant + HOPE CAREER GRANT = </a:t>
            </a:r>
            <a:br>
              <a:rPr lang="en-US" sz="2800" b="1"/>
            </a:br>
            <a:r>
              <a:rPr lang="en-US" sz="2800" b="1" u="sng">
                <a:solidFill>
                  <a:srgbClr val="339966"/>
                </a:solidFill>
              </a:rPr>
              <a:t>FREE TUITION!</a:t>
            </a:r>
          </a:p>
        </p:txBody>
      </p:sp>
      <p:sp>
        <p:nvSpPr>
          <p:cNvPr id="3" name="Content Placeholder 2"/>
          <p:cNvSpPr>
            <a:spLocks noGrp="1"/>
          </p:cNvSpPr>
          <p:nvPr>
            <p:ph sz="half" idx="4294967295"/>
          </p:nvPr>
        </p:nvSpPr>
        <p:spPr>
          <a:xfrm>
            <a:off x="381000" y="1768475"/>
            <a:ext cx="4000500" cy="3794125"/>
          </a:xfrm>
        </p:spPr>
        <p:txBody>
          <a:bodyPr>
            <a:noAutofit/>
          </a:bodyPr>
          <a:lstStyle/>
          <a:p>
            <a:r>
              <a:rPr lang="en-US" sz="1600" b="1">
                <a:solidFill>
                  <a:schemeClr val="accent6"/>
                </a:solidFill>
              </a:rPr>
              <a:t>Automotive Technology</a:t>
            </a:r>
          </a:p>
          <a:p>
            <a:r>
              <a:rPr lang="en-US" sz="1600" b="1">
                <a:solidFill>
                  <a:schemeClr val="accent6"/>
                </a:solidFill>
              </a:rPr>
              <a:t>Aviation Technology</a:t>
            </a:r>
          </a:p>
          <a:p>
            <a:r>
              <a:rPr lang="en-US" sz="1600" b="1">
                <a:solidFill>
                  <a:schemeClr val="accent6"/>
                </a:solidFill>
              </a:rPr>
              <a:t>Certified Engineer Assistant</a:t>
            </a:r>
          </a:p>
          <a:p>
            <a:r>
              <a:rPr lang="en-US" sz="1600" b="1">
                <a:solidFill>
                  <a:schemeClr val="accent6"/>
                </a:solidFill>
              </a:rPr>
              <a:t>Commercial Truck Driving</a:t>
            </a:r>
          </a:p>
          <a:p>
            <a:r>
              <a:rPr lang="en-US" sz="1600" b="1">
                <a:solidFill>
                  <a:schemeClr val="accent6"/>
                </a:solidFill>
              </a:rPr>
              <a:t>Computer Programming</a:t>
            </a:r>
          </a:p>
          <a:p>
            <a:r>
              <a:rPr lang="en-US" sz="1600" b="1">
                <a:solidFill>
                  <a:schemeClr val="accent6"/>
                </a:solidFill>
              </a:rPr>
              <a:t>Computer Technology</a:t>
            </a:r>
          </a:p>
          <a:p>
            <a:r>
              <a:rPr lang="en-US" sz="1600" b="1">
                <a:solidFill>
                  <a:schemeClr val="accent6"/>
                </a:solidFill>
              </a:rPr>
              <a:t>Construction Technology</a:t>
            </a:r>
          </a:p>
          <a:p>
            <a:r>
              <a:rPr lang="en-US" sz="1600" b="1">
                <a:solidFill>
                  <a:schemeClr val="accent6"/>
                </a:solidFill>
              </a:rPr>
              <a:t>Diesel Equipment Technology</a:t>
            </a:r>
          </a:p>
          <a:p>
            <a:r>
              <a:rPr lang="en-US" sz="1600" b="1">
                <a:solidFill>
                  <a:schemeClr val="accent6"/>
                </a:solidFill>
              </a:rPr>
              <a:t>Early Childhood Care and Education</a:t>
            </a:r>
          </a:p>
        </p:txBody>
      </p:sp>
      <p:sp>
        <p:nvSpPr>
          <p:cNvPr id="4" name="Content Placeholder 3"/>
          <p:cNvSpPr>
            <a:spLocks noGrp="1"/>
          </p:cNvSpPr>
          <p:nvPr>
            <p:ph sz="half" idx="4294967295"/>
          </p:nvPr>
        </p:nvSpPr>
        <p:spPr>
          <a:xfrm>
            <a:off x="5105400" y="1752600"/>
            <a:ext cx="3657600" cy="3581400"/>
          </a:xfrm>
        </p:spPr>
        <p:txBody>
          <a:bodyPr>
            <a:noAutofit/>
          </a:bodyPr>
          <a:lstStyle/>
          <a:p>
            <a:r>
              <a:rPr lang="en-US" sz="1600" b="1">
                <a:solidFill>
                  <a:schemeClr val="accent6"/>
                </a:solidFill>
              </a:rPr>
              <a:t>Electrical Lineman Technology</a:t>
            </a:r>
          </a:p>
          <a:p>
            <a:r>
              <a:rPr lang="en-US" sz="1600" b="1">
                <a:solidFill>
                  <a:schemeClr val="accent6"/>
                </a:solidFill>
              </a:rPr>
              <a:t>Health Science</a:t>
            </a:r>
          </a:p>
          <a:p>
            <a:r>
              <a:rPr lang="en-US" sz="1600" b="1">
                <a:solidFill>
                  <a:schemeClr val="accent6"/>
                </a:solidFill>
              </a:rPr>
              <a:t>Industrial Maintenance</a:t>
            </a:r>
          </a:p>
          <a:p>
            <a:r>
              <a:rPr lang="en-US" sz="1600" b="1">
                <a:solidFill>
                  <a:schemeClr val="accent6"/>
                </a:solidFill>
              </a:rPr>
              <a:t>Logistics/Transportation Technology</a:t>
            </a:r>
          </a:p>
          <a:p>
            <a:r>
              <a:rPr lang="en-US" sz="1600" b="1">
                <a:solidFill>
                  <a:schemeClr val="accent6"/>
                </a:solidFill>
              </a:rPr>
              <a:t>Movie Production Set Design</a:t>
            </a:r>
          </a:p>
          <a:p>
            <a:r>
              <a:rPr lang="en-US" sz="1600" b="1">
                <a:solidFill>
                  <a:schemeClr val="accent6"/>
                </a:solidFill>
              </a:rPr>
              <a:t>Practical Nursing</a:t>
            </a:r>
          </a:p>
          <a:p>
            <a:r>
              <a:rPr lang="en-US" sz="1600" b="1">
                <a:solidFill>
                  <a:schemeClr val="accent6"/>
                </a:solidFill>
              </a:rPr>
              <a:t>Precision Manufacturing</a:t>
            </a:r>
          </a:p>
          <a:p>
            <a:r>
              <a:rPr lang="en-US" sz="1600" b="1">
                <a:solidFill>
                  <a:schemeClr val="accent6"/>
                </a:solidFill>
              </a:rPr>
              <a:t>Welding and Joining Technology</a:t>
            </a:r>
          </a:p>
        </p:txBody>
      </p:sp>
      <p:sp>
        <p:nvSpPr>
          <p:cNvPr id="5" name="TextBox 4"/>
          <p:cNvSpPr txBox="1"/>
          <p:nvPr/>
        </p:nvSpPr>
        <p:spPr>
          <a:xfrm>
            <a:off x="381000" y="1122402"/>
            <a:ext cx="8382000" cy="553998"/>
          </a:xfrm>
          <a:prstGeom prst="rect">
            <a:avLst/>
          </a:prstGeom>
          <a:noFill/>
        </p:spPr>
        <p:txBody>
          <a:bodyPr wrap="square" rtlCol="0">
            <a:spAutoFit/>
          </a:bodyPr>
          <a:lstStyle/>
          <a:p>
            <a:pPr algn="ctr"/>
            <a:r>
              <a:rPr lang="en-US" sz="1500">
                <a:solidFill>
                  <a:schemeClr val="accent1"/>
                </a:solidFill>
              </a:rPr>
              <a:t>These programs are in </a:t>
            </a:r>
            <a:r>
              <a:rPr lang="en-US" sz="1500" b="1" u="sng">
                <a:solidFill>
                  <a:schemeClr val="accent1"/>
                </a:solidFill>
              </a:rPr>
              <a:t>High Demand </a:t>
            </a:r>
            <a:r>
              <a:rPr lang="en-US" sz="1500">
                <a:solidFill>
                  <a:schemeClr val="accent1"/>
                </a:solidFill>
              </a:rPr>
              <a:t>and can be studied at a Technical College </a:t>
            </a:r>
            <a:r>
              <a:rPr lang="en-US" sz="1500" b="1" u="sng">
                <a:solidFill>
                  <a:schemeClr val="accent1"/>
                </a:solidFill>
              </a:rPr>
              <a:t>Tuition Free</a:t>
            </a:r>
            <a:r>
              <a:rPr lang="en-US" sz="1500">
                <a:solidFill>
                  <a:schemeClr val="accent1"/>
                </a:solidFill>
              </a:rPr>
              <a:t>. </a:t>
            </a:r>
          </a:p>
          <a:p>
            <a:pPr algn="ctr"/>
            <a:r>
              <a:rPr lang="en-US" sz="1500">
                <a:solidFill>
                  <a:schemeClr val="accent1"/>
                </a:solidFill>
              </a:rPr>
              <a:t>There is </a:t>
            </a:r>
            <a:r>
              <a:rPr lang="en-US" sz="1500" b="1" u="sng">
                <a:solidFill>
                  <a:schemeClr val="accent1"/>
                </a:solidFill>
              </a:rPr>
              <a:t>no GPA requirement </a:t>
            </a:r>
            <a:r>
              <a:rPr lang="en-US" sz="1500">
                <a:solidFill>
                  <a:schemeClr val="accent1"/>
                </a:solidFill>
              </a:rPr>
              <a:t>to earn the HOPE Grant and HOPE Career Grant out of high school!</a:t>
            </a:r>
          </a:p>
        </p:txBody>
      </p:sp>
      <p:sp>
        <p:nvSpPr>
          <p:cNvPr id="6" name="Rectangle 5"/>
          <p:cNvSpPr/>
          <p:nvPr/>
        </p:nvSpPr>
        <p:spPr>
          <a:xfrm>
            <a:off x="2104636" y="5638800"/>
            <a:ext cx="4785669" cy="369332"/>
          </a:xfrm>
          <a:prstGeom prst="rect">
            <a:avLst/>
          </a:prstGeom>
        </p:spPr>
        <p:txBody>
          <a:bodyPr wrap="none">
            <a:spAutoFit/>
          </a:bodyPr>
          <a:lstStyle/>
          <a:p>
            <a:r>
              <a:rPr lang="en-US" b="1">
                <a:solidFill>
                  <a:schemeClr val="accent1"/>
                </a:solidFill>
              </a:rPr>
              <a:t>Learn more at </a:t>
            </a:r>
            <a:r>
              <a:rPr lang="en-US" b="1">
                <a:solidFill>
                  <a:schemeClr val="accent1"/>
                </a:solidFill>
                <a:hlinkClick r:id="rId2"/>
              </a:rPr>
              <a:t>https://tcsg.edu/free-tuition</a:t>
            </a:r>
            <a:r>
              <a:rPr lang="en-US" b="1">
                <a:solidFill>
                  <a:schemeClr val="accent1"/>
                </a:solidFill>
              </a:rPr>
              <a:t> </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677" y="6008132"/>
            <a:ext cx="2064029" cy="551676"/>
          </a:xfrm>
          <a:prstGeom prst="rect">
            <a:avLst/>
          </a:prstGeom>
        </p:spPr>
      </p:pic>
    </p:spTree>
    <p:extLst>
      <p:ext uri="{BB962C8B-B14F-4D97-AF65-F5344CB8AC3E}">
        <p14:creationId xmlns:p14="http://schemas.microsoft.com/office/powerpoint/2010/main" val="298235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609601" y="228600"/>
            <a:ext cx="8534400" cy="533400"/>
          </a:xfrm>
        </p:spPr>
        <p:txBody>
          <a:bodyPr>
            <a:normAutofit/>
          </a:bodyPr>
          <a:lstStyle/>
          <a:p>
            <a:r>
              <a:rPr lang="en-US" altLang="en-US" b="1"/>
              <a:t>Military and Military Academies</a:t>
            </a:r>
          </a:p>
        </p:txBody>
      </p:sp>
      <p:sp>
        <p:nvSpPr>
          <p:cNvPr id="40963" name="Content Placeholder 2"/>
          <p:cNvSpPr>
            <a:spLocks noGrp="1"/>
          </p:cNvSpPr>
          <p:nvPr>
            <p:ph idx="4294967295"/>
          </p:nvPr>
        </p:nvSpPr>
        <p:spPr>
          <a:xfrm>
            <a:off x="190500" y="3903279"/>
            <a:ext cx="8763000" cy="2209800"/>
          </a:xfrm>
          <a:noFill/>
        </p:spPr>
        <p:txBody>
          <a:bodyPr>
            <a:normAutofit/>
          </a:bodyPr>
          <a:lstStyle/>
          <a:p>
            <a:r>
              <a:rPr lang="en-US" altLang="en-US" sz="1800"/>
              <a:t>Speak with a recruiter to learn about opportunities available in the military</a:t>
            </a:r>
          </a:p>
          <a:p>
            <a:r>
              <a:rPr lang="en-US" altLang="en-US" sz="1800"/>
              <a:t>Excellent scholarships are available for students who pursue ROTC in college</a:t>
            </a:r>
          </a:p>
          <a:p>
            <a:r>
              <a:rPr lang="en-US" altLang="en-US" sz="1800"/>
              <a:t>Take the ASVAB for career placement and branch eligibility</a:t>
            </a:r>
          </a:p>
          <a:p>
            <a:r>
              <a:rPr lang="en-US" altLang="en-US" sz="1800"/>
              <a:t>Military academy appointments are highly competitive and students accepted attend completely FREE</a:t>
            </a:r>
          </a:p>
        </p:txBody>
      </p:sp>
      <p:graphicFrame>
        <p:nvGraphicFramePr>
          <p:cNvPr id="3" name="Table 3">
            <a:extLst>
              <a:ext uri="{FF2B5EF4-FFF2-40B4-BE49-F238E27FC236}">
                <a16:creationId xmlns:a16="http://schemas.microsoft.com/office/drawing/2014/main" id="{6477E487-2459-4465-A804-6D1D72CAC739}"/>
              </a:ext>
            </a:extLst>
          </p:cNvPr>
          <p:cNvGraphicFramePr>
            <a:graphicFrameLocks noGrp="1"/>
          </p:cNvGraphicFramePr>
          <p:nvPr>
            <p:extLst>
              <p:ext uri="{D42A27DB-BD31-4B8C-83A1-F6EECF244321}">
                <p14:modId xmlns:p14="http://schemas.microsoft.com/office/powerpoint/2010/main" val="516997350"/>
              </p:ext>
            </p:extLst>
          </p:nvPr>
        </p:nvGraphicFramePr>
        <p:xfrm>
          <a:off x="304800" y="941639"/>
          <a:ext cx="8534400" cy="2961640"/>
        </p:xfrm>
        <a:graphic>
          <a:graphicData uri="http://schemas.openxmlformats.org/drawingml/2006/table">
            <a:tbl>
              <a:tblPr firstRow="1" bandRow="1">
                <a:tableStyleId>{5C22544A-7EE6-4342-B048-85BDC9FD1C3A}</a:tableStyleId>
              </a:tblPr>
              <a:tblGrid>
                <a:gridCol w="1932499">
                  <a:extLst>
                    <a:ext uri="{9D8B030D-6E8A-4147-A177-3AD203B41FA5}">
                      <a16:colId xmlns:a16="http://schemas.microsoft.com/office/drawing/2014/main" val="1620423570"/>
                    </a:ext>
                  </a:extLst>
                </a:gridCol>
                <a:gridCol w="3858701">
                  <a:extLst>
                    <a:ext uri="{9D8B030D-6E8A-4147-A177-3AD203B41FA5}">
                      <a16:colId xmlns:a16="http://schemas.microsoft.com/office/drawing/2014/main" val="2805594867"/>
                    </a:ext>
                  </a:extLst>
                </a:gridCol>
                <a:gridCol w="2743200">
                  <a:extLst>
                    <a:ext uri="{9D8B030D-6E8A-4147-A177-3AD203B41FA5}">
                      <a16:colId xmlns:a16="http://schemas.microsoft.com/office/drawing/2014/main" val="3419110421"/>
                    </a:ext>
                  </a:extLst>
                </a:gridCol>
              </a:tblGrid>
              <a:tr h="370840">
                <a:tc>
                  <a:txBody>
                    <a:bodyPr/>
                    <a:lstStyle/>
                    <a:p>
                      <a:pPr algn="ctr"/>
                      <a:r>
                        <a:rPr lang="en-US"/>
                        <a:t> Military Branch</a:t>
                      </a:r>
                    </a:p>
                  </a:txBody>
                  <a:tcPr/>
                </a:tc>
                <a:tc>
                  <a:txBody>
                    <a:bodyPr/>
                    <a:lstStyle/>
                    <a:p>
                      <a:pPr algn="ctr"/>
                      <a:r>
                        <a:rPr lang="en-US"/>
                        <a:t>Websites</a:t>
                      </a:r>
                    </a:p>
                  </a:txBody>
                  <a:tcPr/>
                </a:tc>
                <a:tc>
                  <a:txBody>
                    <a:bodyPr/>
                    <a:lstStyle/>
                    <a:p>
                      <a:pPr algn="ctr"/>
                      <a:r>
                        <a:rPr lang="en-US" sz="1400" b="1">
                          <a:effectLst>
                            <a:outerShdw blurRad="38100" dist="38100" dir="2700000" algn="tl">
                              <a:srgbClr val="000000">
                                <a:alpha val="43137"/>
                              </a:srgbClr>
                            </a:outerShdw>
                          </a:effectLst>
                        </a:rPr>
                        <a:t>Military Academy</a:t>
                      </a:r>
                    </a:p>
                  </a:txBody>
                  <a:tcPr/>
                </a:tc>
                <a:extLst>
                  <a:ext uri="{0D108BD9-81ED-4DB2-BD59-A6C34878D82A}">
                    <a16:rowId xmlns:a16="http://schemas.microsoft.com/office/drawing/2014/main" val="1917241796"/>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2000" b="1">
                          <a:solidFill>
                            <a:srgbClr val="FFFF00"/>
                          </a:solidFill>
                          <a:effectLst>
                            <a:outerShdw blurRad="38100" dist="38100" dir="2700000" algn="tl">
                              <a:srgbClr val="000000">
                                <a:alpha val="43137"/>
                              </a:srgbClr>
                            </a:outerShdw>
                          </a:effectLst>
                        </a:rPr>
                        <a:t>Army</a:t>
                      </a:r>
                      <a:endParaRPr lang="en-US" altLang="en-US" sz="2000" b="1">
                        <a:solidFill>
                          <a:schemeClr val="accent6"/>
                        </a:solidFill>
                        <a:effectLst>
                          <a:outerShdw blurRad="38100" dist="38100" dir="2700000" algn="tl">
                            <a:srgbClr val="000000">
                              <a:alpha val="43137"/>
                            </a:srgbClr>
                          </a:outerShdw>
                        </a:effectLst>
                      </a:endParaRPr>
                    </a:p>
                  </a:txBody>
                  <a:tcPr/>
                </a:tc>
                <a:tc>
                  <a:txBody>
                    <a:bodyPr/>
                    <a:lstStyle/>
                    <a:p>
                      <a:pPr algn="ctr"/>
                      <a:r>
                        <a:rPr lang="en-US" altLang="en-US" sz="1400" b="1">
                          <a:solidFill>
                            <a:schemeClr val="accent6"/>
                          </a:solidFill>
                          <a:effectLst>
                            <a:outerShdw blurRad="38100" dist="38100" dir="2700000" algn="tl">
                              <a:srgbClr val="000000">
                                <a:alpha val="43137"/>
                              </a:srgbClr>
                            </a:outerShdw>
                          </a:effectLst>
                          <a:hlinkClick r:id="rId3"/>
                        </a:rPr>
                        <a:t>www.army.mil</a:t>
                      </a:r>
                      <a:r>
                        <a:rPr lang="en-US" altLang="en-US" sz="1400" b="1">
                          <a:solidFill>
                            <a:schemeClr val="accent6"/>
                          </a:solidFill>
                          <a:effectLst>
                            <a:outerShdw blurRad="38100" dist="38100" dir="2700000" algn="tl">
                              <a:srgbClr val="000000">
                                <a:alpha val="43137"/>
                              </a:srgbClr>
                            </a:outerShdw>
                          </a:effectLst>
                        </a:rPr>
                        <a:t> </a:t>
                      </a:r>
                      <a:r>
                        <a:rPr lang="en-US" altLang="en-US" sz="1400" b="1">
                          <a:solidFill>
                            <a:schemeClr val="accent6"/>
                          </a:solidFill>
                        </a:rPr>
                        <a:t>and </a:t>
                      </a:r>
                      <a:r>
                        <a:rPr lang="en-US" altLang="en-US" sz="1400" b="1">
                          <a:solidFill>
                            <a:schemeClr val="accent6"/>
                          </a:solidFill>
                          <a:effectLst>
                            <a:outerShdw blurRad="38100" dist="38100" dir="2700000" algn="tl">
                              <a:srgbClr val="000000">
                                <a:alpha val="43137"/>
                              </a:srgbClr>
                            </a:outerShdw>
                          </a:effectLst>
                          <a:hlinkClick r:id="rId4"/>
                        </a:rPr>
                        <a:t>www.goarmy.com</a:t>
                      </a:r>
                      <a:r>
                        <a:rPr lang="en-US" altLang="en-US" sz="1400" b="1">
                          <a:solidFill>
                            <a:schemeClr val="accent6"/>
                          </a:solidFill>
                          <a:effectLst>
                            <a:outerShdw blurRad="38100" dist="38100" dir="2700000" algn="tl">
                              <a:srgbClr val="000000">
                                <a:alpha val="43137"/>
                              </a:srgbClr>
                            </a:outerShdw>
                          </a:effectLst>
                        </a:rPr>
                        <a:t> </a:t>
                      </a:r>
                      <a:endParaRPr lang="en-US" sz="1400"/>
                    </a:p>
                  </a:txBody>
                  <a:tcPr/>
                </a:tc>
                <a:tc>
                  <a:txBody>
                    <a:bodyPr/>
                    <a:lstStyle/>
                    <a:p>
                      <a:pPr algn="ctr"/>
                      <a:r>
                        <a:rPr lang="en-US" sz="1400" b="1">
                          <a:effectLst>
                            <a:outerShdw blurRad="38100" dist="38100" dir="2700000" algn="tl">
                              <a:srgbClr val="000000">
                                <a:alpha val="43137"/>
                              </a:srgbClr>
                            </a:outerShdw>
                          </a:effectLst>
                        </a:rPr>
                        <a:t>US Military Academy (West Point) </a:t>
                      </a:r>
                      <a:r>
                        <a:rPr lang="en-US" sz="1400" b="1">
                          <a:effectLst>
                            <a:outerShdw blurRad="38100" dist="38100" dir="2700000" algn="tl">
                              <a:srgbClr val="000000">
                                <a:alpha val="43137"/>
                              </a:srgbClr>
                            </a:outerShdw>
                          </a:effectLst>
                          <a:hlinkClick r:id="rId5"/>
                        </a:rPr>
                        <a:t>www.westpoint.edu</a:t>
                      </a:r>
                      <a:r>
                        <a:rPr lang="en-US" sz="1400" b="1">
                          <a:effectLst>
                            <a:outerShdw blurRad="38100" dist="38100" dir="2700000" algn="tl">
                              <a:srgbClr val="000000">
                                <a:alpha val="43137"/>
                              </a:srgbClr>
                            </a:outerShdw>
                          </a:effectLst>
                        </a:rPr>
                        <a:t> </a:t>
                      </a:r>
                    </a:p>
                  </a:txBody>
                  <a:tcPr/>
                </a:tc>
                <a:extLst>
                  <a:ext uri="{0D108BD9-81ED-4DB2-BD59-A6C34878D82A}">
                    <a16:rowId xmlns:a16="http://schemas.microsoft.com/office/drawing/2014/main" val="1555453757"/>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2000" b="1">
                          <a:solidFill>
                            <a:schemeClr val="accent4">
                              <a:lumMod val="75000"/>
                            </a:schemeClr>
                          </a:solidFill>
                        </a:rPr>
                        <a:t>Navy</a:t>
                      </a:r>
                      <a:endParaRPr lang="en-US" sz="180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400" b="1">
                          <a:solidFill>
                            <a:schemeClr val="accent6"/>
                          </a:solidFill>
                          <a:effectLst>
                            <a:outerShdw blurRad="38100" dist="38100" dir="2700000" algn="tl">
                              <a:srgbClr val="000000">
                                <a:alpha val="43137"/>
                              </a:srgbClr>
                            </a:outerShdw>
                          </a:effectLst>
                          <a:hlinkClick r:id="rId6"/>
                        </a:rPr>
                        <a:t>www.navy.mil</a:t>
                      </a:r>
                      <a:r>
                        <a:rPr lang="en-US" altLang="en-US" sz="1400" b="1">
                          <a:solidFill>
                            <a:schemeClr val="accent6"/>
                          </a:solidFill>
                          <a:effectLst>
                            <a:outerShdw blurRad="38100" dist="38100" dir="2700000" algn="tl">
                              <a:srgbClr val="000000">
                                <a:alpha val="43137"/>
                              </a:srgbClr>
                            </a:outerShdw>
                          </a:effectLst>
                        </a:rPr>
                        <a:t> </a:t>
                      </a:r>
                      <a:r>
                        <a:rPr lang="en-US" altLang="en-US" sz="1400" b="1">
                          <a:solidFill>
                            <a:schemeClr val="accent6"/>
                          </a:solidFill>
                        </a:rPr>
                        <a:t>and </a:t>
                      </a:r>
                      <a:r>
                        <a:rPr lang="en-US" altLang="en-US" sz="1400" b="1">
                          <a:solidFill>
                            <a:schemeClr val="accent6"/>
                          </a:solidFill>
                          <a:effectLst>
                            <a:outerShdw blurRad="38100" dist="38100" dir="2700000" algn="tl">
                              <a:srgbClr val="000000">
                                <a:alpha val="43137"/>
                              </a:srgbClr>
                            </a:outerShdw>
                          </a:effectLst>
                          <a:hlinkClick r:id="rId7"/>
                        </a:rPr>
                        <a:t>www.navy.com</a:t>
                      </a:r>
                      <a:r>
                        <a:rPr lang="en-US" altLang="en-US" sz="1400" b="1">
                          <a:solidFill>
                            <a:schemeClr val="accent6"/>
                          </a:solidFill>
                          <a:effectLst>
                            <a:outerShdw blurRad="38100" dist="38100" dir="2700000" algn="tl">
                              <a:srgbClr val="000000">
                                <a:alpha val="43137"/>
                              </a:srgbClr>
                            </a:outerShdw>
                          </a:effectLst>
                        </a:rPr>
                        <a:t> </a:t>
                      </a:r>
                    </a:p>
                  </a:txBody>
                  <a:tcPr/>
                </a:tc>
                <a:tc>
                  <a:txBody>
                    <a:bodyPr/>
                    <a:lstStyle/>
                    <a:p>
                      <a:pPr algn="ctr"/>
                      <a:r>
                        <a:rPr lang="en-US" sz="1400" b="1">
                          <a:effectLst>
                            <a:outerShdw blurRad="38100" dist="38100" dir="2700000" algn="tl">
                              <a:srgbClr val="000000">
                                <a:alpha val="43137"/>
                              </a:srgbClr>
                            </a:outerShdw>
                          </a:effectLst>
                        </a:rPr>
                        <a:t>US Naval Academy</a:t>
                      </a:r>
                    </a:p>
                    <a:p>
                      <a:pPr algn="ctr"/>
                      <a:r>
                        <a:rPr lang="en-US" sz="1400" b="1">
                          <a:effectLst>
                            <a:outerShdw blurRad="38100" dist="38100" dir="2700000" algn="tl">
                              <a:srgbClr val="000000">
                                <a:alpha val="43137"/>
                              </a:srgbClr>
                            </a:outerShdw>
                          </a:effectLst>
                          <a:hlinkClick r:id="rId8"/>
                        </a:rPr>
                        <a:t>www.usna.edu</a:t>
                      </a:r>
                      <a:r>
                        <a:rPr lang="en-US" sz="1400" b="1">
                          <a:effectLst>
                            <a:outerShdw blurRad="38100" dist="38100" dir="2700000" algn="tl">
                              <a:srgbClr val="000000">
                                <a:alpha val="43137"/>
                              </a:srgbClr>
                            </a:outerShdw>
                          </a:effectLst>
                        </a:rPr>
                        <a:t> </a:t>
                      </a:r>
                    </a:p>
                  </a:txBody>
                  <a:tcPr/>
                </a:tc>
                <a:extLst>
                  <a:ext uri="{0D108BD9-81ED-4DB2-BD59-A6C34878D82A}">
                    <a16:rowId xmlns:a16="http://schemas.microsoft.com/office/drawing/2014/main" val="2847894981"/>
                  </a:ext>
                </a:extLst>
              </a:tr>
              <a:tr h="370840">
                <a:tc>
                  <a:txBody>
                    <a:bodyPr/>
                    <a:lstStyle/>
                    <a:p>
                      <a:pPr algn="ctr"/>
                      <a:r>
                        <a:rPr lang="en-US" altLang="en-US" sz="2000" b="1">
                          <a:solidFill>
                            <a:schemeClr val="bg1">
                              <a:lumMod val="50000"/>
                            </a:schemeClr>
                          </a:solidFill>
                        </a:rPr>
                        <a:t>Air Force </a:t>
                      </a:r>
                      <a:endParaRPr lang="en-US" sz="180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400" b="1">
                          <a:solidFill>
                            <a:schemeClr val="accent6"/>
                          </a:solidFill>
                          <a:effectLst>
                            <a:outerShdw blurRad="38100" dist="38100" dir="2700000" algn="tl">
                              <a:srgbClr val="000000">
                                <a:alpha val="43137"/>
                              </a:srgbClr>
                            </a:outerShdw>
                          </a:effectLst>
                          <a:hlinkClick r:id="rId9"/>
                        </a:rPr>
                        <a:t>www.af.mil</a:t>
                      </a:r>
                      <a:r>
                        <a:rPr lang="en-US" altLang="en-US" sz="1400" b="1">
                          <a:solidFill>
                            <a:schemeClr val="accent6"/>
                          </a:solidFill>
                          <a:effectLst>
                            <a:outerShdw blurRad="38100" dist="38100" dir="2700000" algn="tl">
                              <a:srgbClr val="000000">
                                <a:alpha val="43137"/>
                              </a:srgbClr>
                            </a:outerShdw>
                          </a:effectLst>
                        </a:rPr>
                        <a:t> </a:t>
                      </a:r>
                      <a:r>
                        <a:rPr lang="en-US" altLang="en-US" sz="1400" b="1">
                          <a:solidFill>
                            <a:schemeClr val="accent6"/>
                          </a:solidFill>
                        </a:rPr>
                        <a:t>and </a:t>
                      </a:r>
                      <a:r>
                        <a:rPr lang="en-US" altLang="en-US" sz="1400" b="1">
                          <a:solidFill>
                            <a:schemeClr val="accent6"/>
                          </a:solidFill>
                          <a:effectLst>
                            <a:outerShdw blurRad="38100" dist="38100" dir="2700000" algn="tl">
                              <a:srgbClr val="000000">
                                <a:alpha val="43137"/>
                              </a:srgbClr>
                            </a:outerShdw>
                          </a:effectLst>
                          <a:hlinkClick r:id="rId10"/>
                        </a:rPr>
                        <a:t>www.airforce.com</a:t>
                      </a:r>
                      <a:r>
                        <a:rPr lang="en-US" altLang="en-US" sz="1400" b="1">
                          <a:solidFill>
                            <a:schemeClr val="accent6"/>
                          </a:solidFill>
                          <a:effectLst>
                            <a:outerShdw blurRad="38100" dist="38100" dir="2700000" algn="tl">
                              <a:srgbClr val="000000">
                                <a:alpha val="43137"/>
                              </a:srgbClr>
                            </a:outerShdw>
                          </a:effectLst>
                        </a:rPr>
                        <a:t> </a:t>
                      </a:r>
                      <a:endParaRPr lang="en-US" sz="1400"/>
                    </a:p>
                  </a:txBody>
                  <a:tcPr/>
                </a:tc>
                <a:tc>
                  <a:txBody>
                    <a:bodyPr/>
                    <a:lstStyle/>
                    <a:p>
                      <a:pPr algn="ctr"/>
                      <a:r>
                        <a:rPr lang="en-US" sz="1400" b="1">
                          <a:effectLst>
                            <a:outerShdw blurRad="38100" dist="38100" dir="2700000" algn="tl">
                              <a:srgbClr val="000000">
                                <a:alpha val="43137"/>
                              </a:srgbClr>
                            </a:outerShdw>
                          </a:effectLst>
                        </a:rPr>
                        <a:t>Air Force Academy</a:t>
                      </a:r>
                    </a:p>
                    <a:p>
                      <a:pPr algn="ctr"/>
                      <a:r>
                        <a:rPr lang="en-US" sz="1400" b="1">
                          <a:effectLst>
                            <a:outerShdw blurRad="38100" dist="38100" dir="2700000" algn="tl">
                              <a:srgbClr val="000000">
                                <a:alpha val="43137"/>
                              </a:srgbClr>
                            </a:outerShdw>
                          </a:effectLst>
                          <a:hlinkClick r:id="rId11"/>
                        </a:rPr>
                        <a:t>www.usafa.af.mil</a:t>
                      </a:r>
                      <a:r>
                        <a:rPr lang="en-US" sz="1400" b="1">
                          <a:effectLst>
                            <a:outerShdw blurRad="38100" dist="38100" dir="2700000" algn="tl">
                              <a:srgbClr val="000000">
                                <a:alpha val="43137"/>
                              </a:srgbClr>
                            </a:outerShdw>
                          </a:effectLst>
                        </a:rPr>
                        <a:t> </a:t>
                      </a:r>
                    </a:p>
                  </a:txBody>
                  <a:tcPr/>
                </a:tc>
                <a:extLst>
                  <a:ext uri="{0D108BD9-81ED-4DB2-BD59-A6C34878D82A}">
                    <a16:rowId xmlns:a16="http://schemas.microsoft.com/office/drawing/2014/main" val="1428529311"/>
                  </a:ext>
                </a:extLst>
              </a:tr>
              <a:tr h="370840">
                <a:tc>
                  <a:txBody>
                    <a:bodyPr/>
                    <a:lstStyle/>
                    <a:p>
                      <a:pPr algn="ctr"/>
                      <a:r>
                        <a:rPr lang="en-US" altLang="en-US" sz="2000" b="1">
                          <a:solidFill>
                            <a:schemeClr val="accent1"/>
                          </a:solidFill>
                        </a:rPr>
                        <a:t>Marines</a:t>
                      </a:r>
                      <a:endParaRPr lang="en-US" sz="1800"/>
                    </a:p>
                  </a:txBody>
                  <a:tcPr/>
                </a:tc>
                <a:tc>
                  <a:txBody>
                    <a:bodyPr/>
                    <a:lstStyle/>
                    <a:p>
                      <a:pPr algn="ctr"/>
                      <a:r>
                        <a:rPr lang="en-US" altLang="en-US" sz="1400" b="1">
                          <a:solidFill>
                            <a:schemeClr val="accent6"/>
                          </a:solidFill>
                          <a:effectLst>
                            <a:outerShdw blurRad="38100" dist="38100" dir="2700000" algn="tl">
                              <a:srgbClr val="000000">
                                <a:alpha val="43137"/>
                              </a:srgbClr>
                            </a:outerShdw>
                          </a:effectLst>
                          <a:hlinkClick r:id="rId12"/>
                        </a:rPr>
                        <a:t>www.marines.mil</a:t>
                      </a:r>
                      <a:r>
                        <a:rPr lang="en-US" altLang="en-US" sz="1400" b="1">
                          <a:solidFill>
                            <a:schemeClr val="accent6"/>
                          </a:solidFill>
                        </a:rPr>
                        <a:t> and </a:t>
                      </a:r>
                      <a:r>
                        <a:rPr lang="en-US" altLang="en-US" sz="1400" b="1">
                          <a:solidFill>
                            <a:schemeClr val="accent6"/>
                          </a:solidFill>
                          <a:effectLst>
                            <a:outerShdw blurRad="38100" dist="38100" dir="2700000" algn="tl">
                              <a:srgbClr val="000000">
                                <a:alpha val="43137"/>
                              </a:srgbClr>
                            </a:outerShdw>
                          </a:effectLst>
                          <a:hlinkClick r:id="rId13"/>
                        </a:rPr>
                        <a:t>www.marines.com</a:t>
                      </a:r>
                      <a:endParaRPr lang="en-US" sz="1400"/>
                    </a:p>
                  </a:txBody>
                  <a:tcPr/>
                </a:tc>
                <a:tc>
                  <a:txBody>
                    <a:bodyPr/>
                    <a:lstStyle/>
                    <a:p>
                      <a:pPr algn="ctr"/>
                      <a:r>
                        <a:rPr lang="en-US" sz="1400" b="1">
                          <a:effectLst>
                            <a:outerShdw blurRad="38100" dist="38100" dir="2700000" algn="tl">
                              <a:srgbClr val="000000">
                                <a:alpha val="43137"/>
                              </a:srgbClr>
                            </a:outerShdw>
                          </a:effectLst>
                        </a:rPr>
                        <a:t>Future Marines attend the US Naval Academy</a:t>
                      </a:r>
                    </a:p>
                  </a:txBody>
                  <a:tcPr/>
                </a:tc>
                <a:extLst>
                  <a:ext uri="{0D108BD9-81ED-4DB2-BD59-A6C34878D82A}">
                    <a16:rowId xmlns:a16="http://schemas.microsoft.com/office/drawing/2014/main" val="3209881604"/>
                  </a:ext>
                </a:extLst>
              </a:tr>
              <a:tr h="370840">
                <a:tc>
                  <a:txBody>
                    <a:bodyPr/>
                    <a:lstStyle/>
                    <a:p>
                      <a:pPr algn="ctr"/>
                      <a:r>
                        <a:rPr lang="en-US" altLang="en-US" sz="2000" b="1">
                          <a:solidFill>
                            <a:schemeClr val="accent6"/>
                          </a:solidFill>
                        </a:rPr>
                        <a:t>Coast Guard </a:t>
                      </a:r>
                      <a:endParaRPr lang="en-US" sz="180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1400" b="1">
                          <a:solidFill>
                            <a:schemeClr val="accent6"/>
                          </a:solidFill>
                          <a:effectLst>
                            <a:outerShdw blurRad="38100" dist="38100" dir="2700000" algn="tl">
                              <a:srgbClr val="000000">
                                <a:alpha val="43137"/>
                              </a:srgbClr>
                            </a:outerShdw>
                          </a:effectLst>
                          <a:hlinkClick r:id="rId14"/>
                        </a:rPr>
                        <a:t>www.uscg.mil</a:t>
                      </a:r>
                      <a:r>
                        <a:rPr lang="en-US" altLang="en-US" sz="1400" b="1">
                          <a:solidFill>
                            <a:schemeClr val="accent6"/>
                          </a:solidFill>
                          <a:effectLst>
                            <a:outerShdw blurRad="38100" dist="38100" dir="2700000" algn="tl">
                              <a:srgbClr val="000000">
                                <a:alpha val="43137"/>
                              </a:srgbClr>
                            </a:outerShdw>
                          </a:effectLst>
                        </a:rPr>
                        <a:t> </a:t>
                      </a:r>
                      <a:r>
                        <a:rPr lang="en-US" altLang="en-US" sz="1400" b="1">
                          <a:solidFill>
                            <a:schemeClr val="accent6"/>
                          </a:solidFill>
                        </a:rPr>
                        <a:t>and </a:t>
                      </a:r>
                      <a:r>
                        <a:rPr lang="en-US" altLang="en-US" sz="1400" b="1">
                          <a:solidFill>
                            <a:schemeClr val="accent6"/>
                          </a:solidFill>
                          <a:effectLst>
                            <a:outerShdw blurRad="38100" dist="38100" dir="2700000" algn="tl">
                              <a:srgbClr val="000000">
                                <a:alpha val="43137"/>
                              </a:srgbClr>
                            </a:outerShdw>
                          </a:effectLst>
                          <a:hlinkClick r:id="rId15"/>
                        </a:rPr>
                        <a:t>www.gocoastguard.com</a:t>
                      </a:r>
                      <a:r>
                        <a:rPr lang="en-US" altLang="en-US" sz="1400" b="1">
                          <a:solidFill>
                            <a:schemeClr val="accent6"/>
                          </a:solidFill>
                          <a:effectLst>
                            <a:outerShdw blurRad="38100" dist="38100" dir="2700000" algn="tl">
                              <a:srgbClr val="000000">
                                <a:alpha val="43137"/>
                              </a:srgbClr>
                            </a:outerShdw>
                          </a:effectLst>
                        </a:rPr>
                        <a:t> </a:t>
                      </a:r>
                    </a:p>
                    <a:p>
                      <a:pPr algn="ctr"/>
                      <a:endParaRPr lang="en-US" sz="1400"/>
                    </a:p>
                  </a:txBody>
                  <a:tcPr/>
                </a:tc>
                <a:tc>
                  <a:txBody>
                    <a:bodyPr/>
                    <a:lstStyle/>
                    <a:p>
                      <a:pPr algn="ctr"/>
                      <a:r>
                        <a:rPr lang="en-US" sz="1400" b="1">
                          <a:effectLst>
                            <a:outerShdw blurRad="38100" dist="38100" dir="2700000" algn="tl">
                              <a:srgbClr val="000000">
                                <a:alpha val="43137"/>
                              </a:srgbClr>
                            </a:outerShdw>
                          </a:effectLst>
                        </a:rPr>
                        <a:t>US Coast Guard Academy</a:t>
                      </a:r>
                    </a:p>
                    <a:p>
                      <a:pPr algn="ctr"/>
                      <a:r>
                        <a:rPr lang="en-US" sz="1400" b="1">
                          <a:effectLst>
                            <a:outerShdw blurRad="38100" dist="38100" dir="2700000" algn="tl">
                              <a:srgbClr val="000000">
                                <a:alpha val="43137"/>
                              </a:srgbClr>
                            </a:outerShdw>
                          </a:effectLst>
                          <a:hlinkClick r:id="rId16"/>
                        </a:rPr>
                        <a:t>www.uscga.edu</a:t>
                      </a:r>
                      <a:r>
                        <a:rPr lang="en-US" sz="1400" b="1">
                          <a:effectLst>
                            <a:outerShdw blurRad="38100" dist="38100" dir="2700000" algn="tl">
                              <a:srgbClr val="000000">
                                <a:alpha val="43137"/>
                              </a:srgbClr>
                            </a:outerShdw>
                          </a:effectLst>
                        </a:rPr>
                        <a:t> </a:t>
                      </a:r>
                    </a:p>
                  </a:txBody>
                  <a:tcPr/>
                </a:tc>
                <a:extLst>
                  <a:ext uri="{0D108BD9-81ED-4DB2-BD59-A6C34878D82A}">
                    <a16:rowId xmlns:a16="http://schemas.microsoft.com/office/drawing/2014/main" val="339163977"/>
                  </a:ext>
                </a:extLst>
              </a:tr>
            </a:tbl>
          </a:graphicData>
        </a:graphic>
      </p:graphicFrame>
    </p:spTree>
    <p:extLst>
      <p:ext uri="{BB962C8B-B14F-4D97-AF65-F5344CB8AC3E}">
        <p14:creationId xmlns:p14="http://schemas.microsoft.com/office/powerpoint/2010/main" val="426854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09DB-22A6-498E-9F4B-ED273CF2D603}"/>
              </a:ext>
            </a:extLst>
          </p:cNvPr>
          <p:cNvSpPr>
            <a:spLocks noGrp="1"/>
          </p:cNvSpPr>
          <p:nvPr>
            <p:ph type="title"/>
          </p:nvPr>
        </p:nvSpPr>
        <p:spPr/>
        <p:txBody>
          <a:bodyPr/>
          <a:lstStyle/>
          <a:p>
            <a:pPr algn="ctr"/>
            <a:r>
              <a:rPr lang="en-US"/>
              <a:t>Requirements:</a:t>
            </a:r>
            <a:br>
              <a:rPr lang="en-US"/>
            </a:br>
            <a:r>
              <a:rPr lang="en-US"/>
              <a:t>They aren’t the same…</a:t>
            </a:r>
          </a:p>
        </p:txBody>
      </p:sp>
      <p:sp>
        <p:nvSpPr>
          <p:cNvPr id="3" name="Text Placeholder 2">
            <a:extLst>
              <a:ext uri="{FF2B5EF4-FFF2-40B4-BE49-F238E27FC236}">
                <a16:creationId xmlns:a16="http://schemas.microsoft.com/office/drawing/2014/main" id="{1C42A313-A970-4B1B-B4CF-E3CD26AAC139}"/>
              </a:ext>
            </a:extLst>
          </p:cNvPr>
          <p:cNvSpPr>
            <a:spLocks noGrp="1"/>
          </p:cNvSpPr>
          <p:nvPr>
            <p:ph type="body" idx="1"/>
          </p:nvPr>
        </p:nvSpPr>
        <p:spPr>
          <a:xfrm>
            <a:off x="559709" y="1940015"/>
            <a:ext cx="3999911" cy="801943"/>
          </a:xfrm>
        </p:spPr>
        <p:txBody>
          <a:bodyPr/>
          <a:lstStyle/>
          <a:p>
            <a:pPr algn="ctr"/>
            <a:r>
              <a:rPr lang="en-US"/>
              <a:t>High School Graduation</a:t>
            </a:r>
          </a:p>
        </p:txBody>
      </p:sp>
      <p:sp>
        <p:nvSpPr>
          <p:cNvPr id="4" name="Content Placeholder 3">
            <a:extLst>
              <a:ext uri="{FF2B5EF4-FFF2-40B4-BE49-F238E27FC236}">
                <a16:creationId xmlns:a16="http://schemas.microsoft.com/office/drawing/2014/main" id="{ACAA1077-C387-4544-8E2C-E485F964020D}"/>
              </a:ext>
            </a:extLst>
          </p:cNvPr>
          <p:cNvSpPr>
            <a:spLocks noGrp="1"/>
          </p:cNvSpPr>
          <p:nvPr>
            <p:ph sz="half" idx="2"/>
          </p:nvPr>
        </p:nvSpPr>
        <p:spPr>
          <a:xfrm>
            <a:off x="609600" y="2824270"/>
            <a:ext cx="3807257" cy="3043130"/>
          </a:xfrm>
        </p:spPr>
        <p:txBody>
          <a:bodyPr>
            <a:normAutofit fontScale="85000" lnSpcReduction="20000"/>
          </a:bodyPr>
          <a:lstStyle/>
          <a:p>
            <a:r>
              <a:rPr lang="en-US"/>
              <a:t>Determined by GA Department of Ed (DOE)</a:t>
            </a:r>
          </a:p>
          <a:p>
            <a:r>
              <a:rPr lang="en-US" b="1"/>
              <a:t>Tracked by you</a:t>
            </a:r>
            <a:r>
              <a:rPr lang="en-US"/>
              <a:t>, your teachers, and your school counselor</a:t>
            </a:r>
          </a:p>
          <a:p>
            <a:r>
              <a:rPr lang="en-US"/>
              <a:t>Are needed before you earn a diploma – you graduate if you earn the minimum</a:t>
            </a:r>
          </a:p>
          <a:p>
            <a:r>
              <a:rPr lang="en-US"/>
              <a:t>Includes </a:t>
            </a:r>
            <a:r>
              <a:rPr lang="en-US" b="1"/>
              <a:t>23</a:t>
            </a:r>
            <a:r>
              <a:rPr lang="en-US"/>
              <a:t> required credits in specific areas</a:t>
            </a:r>
          </a:p>
        </p:txBody>
      </p:sp>
      <p:sp>
        <p:nvSpPr>
          <p:cNvPr id="5" name="Text Placeholder 4">
            <a:extLst>
              <a:ext uri="{FF2B5EF4-FFF2-40B4-BE49-F238E27FC236}">
                <a16:creationId xmlns:a16="http://schemas.microsoft.com/office/drawing/2014/main" id="{98EFC8A6-9D60-4B03-8CCC-67E755AA041A}"/>
              </a:ext>
            </a:extLst>
          </p:cNvPr>
          <p:cNvSpPr>
            <a:spLocks noGrp="1"/>
          </p:cNvSpPr>
          <p:nvPr>
            <p:ph type="body" sz="quarter" idx="3"/>
          </p:nvPr>
        </p:nvSpPr>
        <p:spPr>
          <a:xfrm>
            <a:off x="5105400" y="1953971"/>
            <a:ext cx="3125652" cy="802237"/>
          </a:xfrm>
        </p:spPr>
        <p:txBody>
          <a:bodyPr/>
          <a:lstStyle/>
          <a:p>
            <a:pPr algn="ctr"/>
            <a:r>
              <a:rPr lang="en-US"/>
              <a:t>College Admission</a:t>
            </a:r>
          </a:p>
        </p:txBody>
      </p:sp>
      <p:sp>
        <p:nvSpPr>
          <p:cNvPr id="6" name="Content Placeholder 5">
            <a:extLst>
              <a:ext uri="{FF2B5EF4-FFF2-40B4-BE49-F238E27FC236}">
                <a16:creationId xmlns:a16="http://schemas.microsoft.com/office/drawing/2014/main" id="{3685078F-69D0-4B62-B7CA-EF739324E876}"/>
              </a:ext>
            </a:extLst>
          </p:cNvPr>
          <p:cNvSpPr>
            <a:spLocks noGrp="1"/>
          </p:cNvSpPr>
          <p:nvPr>
            <p:ph sz="quarter" idx="4"/>
          </p:nvPr>
        </p:nvSpPr>
        <p:spPr>
          <a:xfrm>
            <a:off x="4889181" y="2821491"/>
            <a:ext cx="3807257" cy="2664909"/>
          </a:xfrm>
        </p:spPr>
        <p:txBody>
          <a:bodyPr>
            <a:normAutofit fontScale="85000" lnSpcReduction="20000"/>
          </a:bodyPr>
          <a:lstStyle/>
          <a:p>
            <a:r>
              <a:rPr lang="en-US"/>
              <a:t>Determined by the individual college</a:t>
            </a:r>
          </a:p>
          <a:p>
            <a:r>
              <a:rPr lang="en-US" b="1"/>
              <a:t>Tracked by you </a:t>
            </a:r>
            <a:r>
              <a:rPr lang="en-US"/>
              <a:t>– it is your responsibility to find out what the school wants</a:t>
            </a:r>
          </a:p>
          <a:p>
            <a:r>
              <a:rPr lang="en-US"/>
              <a:t>Are needed before you can be accepted – </a:t>
            </a:r>
            <a:r>
              <a:rPr lang="en-US" b="1"/>
              <a:t>you may not be accepted with just the minimum </a:t>
            </a:r>
          </a:p>
          <a:p>
            <a:r>
              <a:rPr lang="en-US"/>
              <a:t>Includes SAT, ACT, Accuplacer</a:t>
            </a:r>
            <a:endParaRPr lang="en-US">
              <a:solidFill>
                <a:srgbClr val="FF0000"/>
              </a:solidFill>
            </a:endParaRPr>
          </a:p>
        </p:txBody>
      </p:sp>
      <p:cxnSp>
        <p:nvCxnSpPr>
          <p:cNvPr id="8" name="Straight Connector 7">
            <a:extLst>
              <a:ext uri="{FF2B5EF4-FFF2-40B4-BE49-F238E27FC236}">
                <a16:creationId xmlns:a16="http://schemas.microsoft.com/office/drawing/2014/main" id="{D718EA03-D567-4700-9C79-DB7DFE8C92A1}"/>
              </a:ext>
            </a:extLst>
          </p:cNvPr>
          <p:cNvCxnSpPr>
            <a:cxnSpLocks/>
          </p:cNvCxnSpPr>
          <p:nvPr/>
        </p:nvCxnSpPr>
        <p:spPr>
          <a:xfrm>
            <a:off x="4724400" y="2209800"/>
            <a:ext cx="0" cy="3581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5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7FF5-0DC4-4BEB-B428-59C2DAF3CAF3}"/>
              </a:ext>
            </a:extLst>
          </p:cNvPr>
          <p:cNvSpPr>
            <a:spLocks noGrp="1"/>
          </p:cNvSpPr>
          <p:nvPr>
            <p:ph type="title"/>
          </p:nvPr>
        </p:nvSpPr>
        <p:spPr>
          <a:xfrm>
            <a:off x="457200" y="798973"/>
            <a:ext cx="3407792" cy="2247117"/>
          </a:xfrm>
        </p:spPr>
        <p:txBody>
          <a:bodyPr>
            <a:normAutofit/>
          </a:bodyPr>
          <a:lstStyle/>
          <a:p>
            <a:r>
              <a:rPr lang="en-US" sz="3200"/>
              <a:t>What does “</a:t>
            </a:r>
            <a:r>
              <a:rPr lang="en-US" sz="3200" i="1"/>
              <a:t>College</a:t>
            </a:r>
            <a:r>
              <a:rPr lang="en-US" sz="3200"/>
              <a:t>” mean?</a:t>
            </a:r>
          </a:p>
        </p:txBody>
      </p:sp>
      <p:sp>
        <p:nvSpPr>
          <p:cNvPr id="3" name="Content Placeholder 2">
            <a:extLst>
              <a:ext uri="{FF2B5EF4-FFF2-40B4-BE49-F238E27FC236}">
                <a16:creationId xmlns:a16="http://schemas.microsoft.com/office/drawing/2014/main" id="{DEF5AAE1-8EE5-4A34-A3F2-C9CF3739A2BB}"/>
              </a:ext>
            </a:extLst>
          </p:cNvPr>
          <p:cNvSpPr>
            <a:spLocks noGrp="1"/>
          </p:cNvSpPr>
          <p:nvPr>
            <p:ph idx="1"/>
          </p:nvPr>
        </p:nvSpPr>
        <p:spPr/>
        <p:txBody>
          <a:bodyPr/>
          <a:lstStyle/>
          <a:p>
            <a:pPr marL="509588" indent="-277813"/>
            <a:r>
              <a:rPr lang="en-US" b="1"/>
              <a:t>Specialty School </a:t>
            </a:r>
            <a:r>
              <a:rPr lang="en-US"/>
              <a:t>(certificate or diploma)</a:t>
            </a:r>
            <a:endParaRPr lang="en-US" b="1"/>
          </a:p>
          <a:p>
            <a:pPr marL="509588" indent="-277813"/>
            <a:r>
              <a:rPr lang="en-US" b="1"/>
              <a:t>2-year and/or Technical College </a:t>
            </a:r>
            <a:r>
              <a:rPr lang="en-US"/>
              <a:t>(certificate, diploma or Associate’s degree)</a:t>
            </a:r>
            <a:endParaRPr lang="en-US" b="1"/>
          </a:p>
          <a:p>
            <a:pPr marL="509588" indent="-277813"/>
            <a:r>
              <a:rPr lang="en-US" b="1"/>
              <a:t>4-year college/university </a:t>
            </a:r>
            <a:r>
              <a:rPr lang="en-US"/>
              <a:t>(Bachelor’s degree)</a:t>
            </a:r>
            <a:endParaRPr lang="en-US" b="1"/>
          </a:p>
        </p:txBody>
      </p:sp>
      <p:sp>
        <p:nvSpPr>
          <p:cNvPr id="4" name="Text Placeholder 3">
            <a:extLst>
              <a:ext uri="{FF2B5EF4-FFF2-40B4-BE49-F238E27FC236}">
                <a16:creationId xmlns:a16="http://schemas.microsoft.com/office/drawing/2014/main" id="{02562F3B-5D52-4BC9-9B37-DDD623BCA05E}"/>
              </a:ext>
            </a:extLst>
          </p:cNvPr>
          <p:cNvSpPr>
            <a:spLocks noGrp="1"/>
          </p:cNvSpPr>
          <p:nvPr>
            <p:ph type="body" sz="half" idx="2"/>
          </p:nvPr>
        </p:nvSpPr>
        <p:spPr>
          <a:xfrm>
            <a:off x="609600" y="3205492"/>
            <a:ext cx="3256811" cy="2248181"/>
          </a:xfrm>
        </p:spPr>
        <p:txBody>
          <a:bodyPr/>
          <a:lstStyle/>
          <a:p>
            <a:r>
              <a:rPr lang="en-US"/>
              <a:t>There are several types of schools someone with a high school diploma can attend to earn an undergraduate degree or certificate.</a:t>
            </a:r>
          </a:p>
        </p:txBody>
      </p:sp>
    </p:spTree>
    <p:extLst>
      <p:ext uri="{BB962C8B-B14F-4D97-AF65-F5344CB8AC3E}">
        <p14:creationId xmlns:p14="http://schemas.microsoft.com/office/powerpoint/2010/main" val="6943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B9FA-471A-425A-B25F-06550ADE39A5}"/>
              </a:ext>
            </a:extLst>
          </p:cNvPr>
          <p:cNvSpPr>
            <a:spLocks noGrp="1"/>
          </p:cNvSpPr>
          <p:nvPr>
            <p:ph type="title"/>
          </p:nvPr>
        </p:nvSpPr>
        <p:spPr/>
        <p:txBody>
          <a:bodyPr/>
          <a:lstStyle/>
          <a:p>
            <a:pPr algn="ctr"/>
            <a:r>
              <a:rPr lang="en-US"/>
              <a:t>How do I get to college?</a:t>
            </a:r>
          </a:p>
        </p:txBody>
      </p:sp>
      <p:sp>
        <p:nvSpPr>
          <p:cNvPr id="3" name="Content Placeholder 2">
            <a:extLst>
              <a:ext uri="{FF2B5EF4-FFF2-40B4-BE49-F238E27FC236}">
                <a16:creationId xmlns:a16="http://schemas.microsoft.com/office/drawing/2014/main" id="{A76220B7-A4E1-4364-8BFA-16CF4A8A124A}"/>
              </a:ext>
            </a:extLst>
          </p:cNvPr>
          <p:cNvSpPr>
            <a:spLocks noGrp="1"/>
          </p:cNvSpPr>
          <p:nvPr>
            <p:ph idx="1"/>
          </p:nvPr>
        </p:nvSpPr>
        <p:spPr>
          <a:xfrm>
            <a:off x="152401" y="1981200"/>
            <a:ext cx="2362199" cy="3886200"/>
          </a:xfrm>
        </p:spPr>
        <p:txBody>
          <a:bodyPr>
            <a:normAutofit fontScale="85000" lnSpcReduction="20000"/>
          </a:bodyPr>
          <a:lstStyle/>
          <a:p>
            <a:r>
              <a:rPr lang="en-US"/>
              <a:t>Research colleges online</a:t>
            </a:r>
          </a:p>
          <a:p>
            <a:r>
              <a:rPr lang="en-US"/>
              <a:t>Attend college fairs and info sessions</a:t>
            </a:r>
          </a:p>
          <a:p>
            <a:r>
              <a:rPr lang="en-US"/>
              <a:t>Make a list of potential schools</a:t>
            </a:r>
          </a:p>
          <a:p>
            <a:r>
              <a:rPr lang="en-US"/>
              <a:t>Compare your profile to the school’s freshman profile/index</a:t>
            </a:r>
          </a:p>
          <a:p>
            <a:r>
              <a:rPr lang="en-US"/>
              <a:t>Visit potential schools when possible</a:t>
            </a:r>
          </a:p>
        </p:txBody>
      </p:sp>
      <p:graphicFrame>
        <p:nvGraphicFramePr>
          <p:cNvPr id="4" name="TextBox 8">
            <a:extLst>
              <a:ext uri="{FF2B5EF4-FFF2-40B4-BE49-F238E27FC236}">
                <a16:creationId xmlns:a16="http://schemas.microsoft.com/office/drawing/2014/main" id="{F2103E85-5C77-4693-9EA9-40DDF220C8AC}"/>
              </a:ext>
            </a:extLst>
          </p:cNvPr>
          <p:cNvGraphicFramePr/>
          <p:nvPr>
            <p:extLst>
              <p:ext uri="{D42A27DB-BD31-4B8C-83A1-F6EECF244321}">
                <p14:modId xmlns:p14="http://schemas.microsoft.com/office/powerpoint/2010/main" val="2554000964"/>
              </p:ext>
            </p:extLst>
          </p:nvPr>
        </p:nvGraphicFramePr>
        <p:xfrm>
          <a:off x="914400" y="1707349"/>
          <a:ext cx="7924800" cy="4236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98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197129"/>
            <a:ext cx="6571343" cy="1049235"/>
          </a:xfrm>
        </p:spPr>
        <p:txBody>
          <a:bodyPr/>
          <a:lstStyle/>
          <a:p>
            <a:r>
              <a:rPr lang="en-US" b="1"/>
              <a:t>Who is your </a:t>
            </a:r>
            <a:br>
              <a:rPr lang="en-US" b="1"/>
            </a:br>
            <a:r>
              <a:rPr lang="en-US" b="1"/>
              <a:t>school counselor?</a:t>
            </a:r>
          </a:p>
        </p:txBody>
      </p:sp>
      <p:pic>
        <p:nvPicPr>
          <p:cNvPr id="4" name="Content Placeholder 4" descr="A poster of a group of people&#10;&#10;Description automatically generated">
            <a:extLst>
              <a:ext uri="{FF2B5EF4-FFF2-40B4-BE49-F238E27FC236}">
                <a16:creationId xmlns:a16="http://schemas.microsoft.com/office/drawing/2014/main" id="{67D0113B-31C8-4856-A904-4C192C7703C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6130" y="1198908"/>
            <a:ext cx="5312066" cy="560311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6704-4607-4A41-9778-5F19F627B204}"/>
              </a:ext>
            </a:extLst>
          </p:cNvPr>
          <p:cNvSpPr>
            <a:spLocks noGrp="1"/>
          </p:cNvSpPr>
          <p:nvPr>
            <p:ph type="title"/>
          </p:nvPr>
        </p:nvSpPr>
        <p:spPr/>
        <p:txBody>
          <a:bodyPr/>
          <a:lstStyle/>
          <a:p>
            <a:pPr algn="ctr"/>
            <a:r>
              <a:rPr lang="en-US"/>
              <a:t>Application Process:</a:t>
            </a:r>
            <a:br>
              <a:rPr lang="en-US"/>
            </a:br>
            <a:r>
              <a:rPr lang="en-US"/>
              <a:t>what you need to know</a:t>
            </a:r>
          </a:p>
        </p:txBody>
      </p:sp>
      <p:sp>
        <p:nvSpPr>
          <p:cNvPr id="3" name="Content Placeholder 2">
            <a:extLst>
              <a:ext uri="{FF2B5EF4-FFF2-40B4-BE49-F238E27FC236}">
                <a16:creationId xmlns:a16="http://schemas.microsoft.com/office/drawing/2014/main" id="{1F103A33-432E-44BB-8FB4-4E06ABE803AD}"/>
              </a:ext>
            </a:extLst>
          </p:cNvPr>
          <p:cNvSpPr>
            <a:spLocks noGrp="1"/>
          </p:cNvSpPr>
          <p:nvPr>
            <p:ph idx="1"/>
          </p:nvPr>
        </p:nvSpPr>
        <p:spPr>
          <a:xfrm>
            <a:off x="1443491" y="2015733"/>
            <a:ext cx="6633709" cy="3775467"/>
          </a:xfrm>
        </p:spPr>
        <p:txBody>
          <a:bodyPr>
            <a:normAutofit fontScale="85000" lnSpcReduction="20000"/>
          </a:bodyPr>
          <a:lstStyle/>
          <a:p>
            <a:r>
              <a:rPr lang="en-US" sz="2400"/>
              <a:t>Apply your senior year</a:t>
            </a:r>
          </a:p>
          <a:p>
            <a:r>
              <a:rPr lang="en-US" sz="2400"/>
              <a:t>Review each school’s application:</a:t>
            </a:r>
          </a:p>
          <a:p>
            <a:pPr lvl="1">
              <a:lnSpc>
                <a:spcPct val="100000"/>
              </a:lnSpc>
            </a:pPr>
            <a:r>
              <a:rPr lang="en-US" sz="2400"/>
              <a:t>Online application (preferred)</a:t>
            </a:r>
          </a:p>
          <a:p>
            <a:pPr lvl="1">
              <a:lnSpc>
                <a:spcPct val="100000"/>
              </a:lnSpc>
            </a:pPr>
            <a:r>
              <a:rPr lang="en-US" sz="2400"/>
              <a:t>Transcript</a:t>
            </a:r>
          </a:p>
          <a:p>
            <a:pPr lvl="1">
              <a:lnSpc>
                <a:spcPct val="100000"/>
              </a:lnSpc>
            </a:pPr>
            <a:r>
              <a:rPr lang="en-US" sz="2400"/>
              <a:t>Test scores (send directly from ACT or College Board)</a:t>
            </a:r>
          </a:p>
          <a:p>
            <a:pPr lvl="1">
              <a:lnSpc>
                <a:spcPct val="100000"/>
              </a:lnSpc>
            </a:pPr>
            <a:r>
              <a:rPr lang="en-US" sz="2400"/>
              <a:t>Application fee (fee waiver for free/reduced lunch students)</a:t>
            </a:r>
          </a:p>
          <a:p>
            <a:pPr lvl="1">
              <a:lnSpc>
                <a:spcPct val="100000"/>
              </a:lnSpc>
            </a:pPr>
            <a:r>
              <a:rPr lang="en-US" sz="2400"/>
              <a:t>Recommendations (only if required by the college)</a:t>
            </a:r>
          </a:p>
          <a:p>
            <a:pPr lvl="2"/>
            <a:r>
              <a:rPr lang="en-US"/>
              <a:t>Counselor Recommendation (or school evaluation) </a:t>
            </a:r>
          </a:p>
          <a:p>
            <a:pPr lvl="2"/>
            <a:r>
              <a:rPr lang="en-US"/>
              <a:t>Teacher Recommendation (letter or form, typically a core teacher)</a:t>
            </a:r>
          </a:p>
          <a:p>
            <a:r>
              <a:rPr lang="en-US" sz="2400"/>
              <a:t>Know the deadlines!  They are firm</a:t>
            </a:r>
          </a:p>
        </p:txBody>
      </p:sp>
      <p:pic>
        <p:nvPicPr>
          <p:cNvPr id="5" name="Graphic 4" descr="Document with solid fill">
            <a:extLst>
              <a:ext uri="{FF2B5EF4-FFF2-40B4-BE49-F238E27FC236}">
                <a16:creationId xmlns:a16="http://schemas.microsoft.com/office/drawing/2014/main" id="{27179809-7E46-4F9A-9798-1836CA2C17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152400"/>
            <a:ext cx="1524000" cy="1524000"/>
          </a:xfrm>
          <a:prstGeom prst="rect">
            <a:avLst/>
          </a:prstGeom>
        </p:spPr>
      </p:pic>
    </p:spTree>
    <p:extLst>
      <p:ext uri="{BB962C8B-B14F-4D97-AF65-F5344CB8AC3E}">
        <p14:creationId xmlns:p14="http://schemas.microsoft.com/office/powerpoint/2010/main" val="1290202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40F7-1396-414B-9185-39742A0F0487}"/>
              </a:ext>
            </a:extLst>
          </p:cNvPr>
          <p:cNvSpPr>
            <a:spLocks noGrp="1"/>
          </p:cNvSpPr>
          <p:nvPr>
            <p:ph type="title"/>
          </p:nvPr>
        </p:nvSpPr>
        <p:spPr/>
        <p:txBody>
          <a:bodyPr/>
          <a:lstStyle/>
          <a:p>
            <a:pPr algn="ctr"/>
            <a:r>
              <a:rPr lang="en-US"/>
              <a:t>College entrance tests:</a:t>
            </a:r>
            <a:br>
              <a:rPr lang="en-US"/>
            </a:br>
            <a:r>
              <a:rPr lang="en-US"/>
              <a:t>Act vs. sat</a:t>
            </a:r>
          </a:p>
        </p:txBody>
      </p:sp>
      <p:sp>
        <p:nvSpPr>
          <p:cNvPr id="3" name="Text Placeholder 2">
            <a:extLst>
              <a:ext uri="{FF2B5EF4-FFF2-40B4-BE49-F238E27FC236}">
                <a16:creationId xmlns:a16="http://schemas.microsoft.com/office/drawing/2014/main" id="{1506616E-4144-4330-AA1D-6A4500D29FDB}"/>
              </a:ext>
            </a:extLst>
          </p:cNvPr>
          <p:cNvSpPr>
            <a:spLocks noGrp="1"/>
          </p:cNvSpPr>
          <p:nvPr>
            <p:ph type="body" idx="1"/>
          </p:nvPr>
        </p:nvSpPr>
        <p:spPr>
          <a:xfrm>
            <a:off x="675856" y="1688730"/>
            <a:ext cx="3822382" cy="801943"/>
          </a:xfrm>
        </p:spPr>
        <p:txBody>
          <a:bodyPr/>
          <a:lstStyle/>
          <a:p>
            <a:pPr algn="ctr"/>
            <a:r>
              <a:rPr lang="en-US">
                <a:hlinkClick r:id="rId3"/>
              </a:rPr>
              <a:t>www.actstudent.org</a:t>
            </a:r>
            <a:r>
              <a:rPr lang="en-US"/>
              <a:t> </a:t>
            </a:r>
          </a:p>
        </p:txBody>
      </p:sp>
      <p:sp>
        <p:nvSpPr>
          <p:cNvPr id="4" name="Content Placeholder 3">
            <a:extLst>
              <a:ext uri="{FF2B5EF4-FFF2-40B4-BE49-F238E27FC236}">
                <a16:creationId xmlns:a16="http://schemas.microsoft.com/office/drawing/2014/main" id="{06BAF6D6-063E-4126-AF17-C9916311453C}"/>
              </a:ext>
            </a:extLst>
          </p:cNvPr>
          <p:cNvSpPr>
            <a:spLocks noGrp="1"/>
          </p:cNvSpPr>
          <p:nvPr>
            <p:ph sz="half" idx="2"/>
          </p:nvPr>
        </p:nvSpPr>
        <p:spPr>
          <a:xfrm>
            <a:off x="604837" y="2490673"/>
            <a:ext cx="3964420" cy="2644457"/>
          </a:xfrm>
        </p:spPr>
        <p:txBody>
          <a:bodyPr>
            <a:normAutofit/>
          </a:bodyPr>
          <a:lstStyle/>
          <a:p>
            <a:pPr>
              <a:spcBef>
                <a:spcPts val="0"/>
              </a:spcBef>
            </a:pPr>
            <a:r>
              <a:rPr lang="en-US"/>
              <a:t>4 sections (Math, English, Science, Reading </a:t>
            </a:r>
            <a:r>
              <a:rPr lang="en-US" b="1" u="sng"/>
              <a:t>and</a:t>
            </a:r>
            <a:r>
              <a:rPr lang="en-US"/>
              <a:t> optional Writing)</a:t>
            </a:r>
          </a:p>
          <a:p>
            <a:pPr>
              <a:spcBef>
                <a:spcPts val="0"/>
              </a:spcBef>
            </a:pPr>
            <a:r>
              <a:rPr lang="en-US"/>
              <a:t>No penalty for guessing</a:t>
            </a:r>
          </a:p>
          <a:p>
            <a:pPr>
              <a:spcBef>
                <a:spcPts val="0"/>
              </a:spcBef>
            </a:pPr>
            <a:r>
              <a:rPr lang="en-US"/>
              <a:t>36 maximum score</a:t>
            </a:r>
          </a:p>
          <a:p>
            <a:pPr>
              <a:spcBef>
                <a:spcPts val="0"/>
              </a:spcBef>
            </a:pPr>
            <a:r>
              <a:rPr lang="en-US"/>
              <a:t>Free online practice:  ACT Academy</a:t>
            </a:r>
          </a:p>
        </p:txBody>
      </p:sp>
      <p:sp>
        <p:nvSpPr>
          <p:cNvPr id="5" name="Text Placeholder 4">
            <a:extLst>
              <a:ext uri="{FF2B5EF4-FFF2-40B4-BE49-F238E27FC236}">
                <a16:creationId xmlns:a16="http://schemas.microsoft.com/office/drawing/2014/main" id="{07D28106-4F38-4167-8B2A-4DEFEA0E9C50}"/>
              </a:ext>
            </a:extLst>
          </p:cNvPr>
          <p:cNvSpPr>
            <a:spLocks noGrp="1"/>
          </p:cNvSpPr>
          <p:nvPr>
            <p:ph type="body" sz="quarter" idx="3"/>
          </p:nvPr>
        </p:nvSpPr>
        <p:spPr>
          <a:xfrm>
            <a:off x="4889182" y="1676106"/>
            <a:ext cx="3125652" cy="802237"/>
          </a:xfrm>
        </p:spPr>
        <p:txBody>
          <a:bodyPr/>
          <a:lstStyle/>
          <a:p>
            <a:pPr algn="ctr"/>
            <a:r>
              <a:rPr lang="en-US">
                <a:hlinkClick r:id="rId4"/>
              </a:rPr>
              <a:t>www.sat.org</a:t>
            </a:r>
            <a:r>
              <a:rPr lang="en-US"/>
              <a:t> </a:t>
            </a:r>
          </a:p>
        </p:txBody>
      </p:sp>
      <p:sp>
        <p:nvSpPr>
          <p:cNvPr id="6" name="Content Placeholder 5">
            <a:extLst>
              <a:ext uri="{FF2B5EF4-FFF2-40B4-BE49-F238E27FC236}">
                <a16:creationId xmlns:a16="http://schemas.microsoft.com/office/drawing/2014/main" id="{08415215-5F8D-48FE-8658-AFE796D2DC36}"/>
              </a:ext>
            </a:extLst>
          </p:cNvPr>
          <p:cNvSpPr>
            <a:spLocks noGrp="1"/>
          </p:cNvSpPr>
          <p:nvPr>
            <p:ph sz="quarter" idx="4"/>
          </p:nvPr>
        </p:nvSpPr>
        <p:spPr>
          <a:xfrm>
            <a:off x="4953845" y="2478343"/>
            <a:ext cx="3585318" cy="2637371"/>
          </a:xfrm>
        </p:spPr>
        <p:txBody>
          <a:bodyPr>
            <a:normAutofit/>
          </a:bodyPr>
          <a:lstStyle/>
          <a:p>
            <a:pPr>
              <a:spcBef>
                <a:spcPts val="0"/>
              </a:spcBef>
            </a:pPr>
            <a:r>
              <a:rPr lang="en-US"/>
              <a:t>2 sections (Math and Reading)</a:t>
            </a:r>
          </a:p>
          <a:p>
            <a:pPr>
              <a:spcBef>
                <a:spcPts val="0"/>
              </a:spcBef>
            </a:pPr>
            <a:r>
              <a:rPr lang="en-US"/>
              <a:t>No penalty for guessing</a:t>
            </a:r>
          </a:p>
          <a:p>
            <a:pPr>
              <a:spcBef>
                <a:spcPts val="0"/>
              </a:spcBef>
            </a:pPr>
            <a:r>
              <a:rPr lang="en-US"/>
              <a:t>1600 maximum score</a:t>
            </a:r>
          </a:p>
          <a:p>
            <a:pPr>
              <a:spcBef>
                <a:spcPts val="0"/>
              </a:spcBef>
            </a:pPr>
            <a:r>
              <a:rPr lang="en-US"/>
              <a:t>Free online practice: Khan Academy</a:t>
            </a:r>
          </a:p>
        </p:txBody>
      </p:sp>
      <p:sp>
        <p:nvSpPr>
          <p:cNvPr id="8" name="Horizontal Scroll 4">
            <a:extLst>
              <a:ext uri="{FF2B5EF4-FFF2-40B4-BE49-F238E27FC236}">
                <a16:creationId xmlns:a16="http://schemas.microsoft.com/office/drawing/2014/main" id="{B48E9986-9D9E-4EF5-B8AC-9664BD220F35}"/>
              </a:ext>
            </a:extLst>
          </p:cNvPr>
          <p:cNvSpPr/>
          <p:nvPr/>
        </p:nvSpPr>
        <p:spPr>
          <a:xfrm>
            <a:off x="919163" y="4997518"/>
            <a:ext cx="76200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Most colleges will accept either test.  Writing requirement varies by college.  These tests are sometimes required for admissions to 4-year colleges.  Students can take BOTH.</a:t>
            </a:r>
          </a:p>
          <a:p>
            <a:pPr algn="ctr"/>
            <a:r>
              <a:rPr lang="en-US" b="1">
                <a:solidFill>
                  <a:srgbClr val="FFFF00"/>
                </a:solidFill>
              </a:rPr>
              <a:t>Students who receive Free and/or Reduced Lunch qualify for fee waivers.  </a:t>
            </a:r>
            <a:r>
              <a:rPr lang="en-US" b="1"/>
              <a:t>Please contact your school counselor!</a:t>
            </a:r>
          </a:p>
        </p:txBody>
      </p:sp>
    </p:spTree>
    <p:extLst>
      <p:ext uri="{BB962C8B-B14F-4D97-AF65-F5344CB8AC3E}">
        <p14:creationId xmlns:p14="http://schemas.microsoft.com/office/powerpoint/2010/main" val="332061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4E9F-2CC6-4A79-BD83-171866FF20E6}"/>
              </a:ext>
            </a:extLst>
          </p:cNvPr>
          <p:cNvSpPr>
            <a:spLocks noGrp="1"/>
          </p:cNvSpPr>
          <p:nvPr>
            <p:ph type="title"/>
          </p:nvPr>
        </p:nvSpPr>
        <p:spPr/>
        <p:txBody>
          <a:bodyPr/>
          <a:lstStyle/>
          <a:p>
            <a:pPr algn="ctr"/>
            <a:r>
              <a:rPr lang="en-US"/>
              <a:t>Other tests I may need</a:t>
            </a:r>
          </a:p>
        </p:txBody>
      </p:sp>
      <p:sp>
        <p:nvSpPr>
          <p:cNvPr id="3" name="Content Placeholder 2">
            <a:extLst>
              <a:ext uri="{FF2B5EF4-FFF2-40B4-BE49-F238E27FC236}">
                <a16:creationId xmlns:a16="http://schemas.microsoft.com/office/drawing/2014/main" id="{B8EADE22-5D66-47AB-87BC-27C02D93C1CC}"/>
              </a:ext>
            </a:extLst>
          </p:cNvPr>
          <p:cNvSpPr>
            <a:spLocks noGrp="1"/>
          </p:cNvSpPr>
          <p:nvPr>
            <p:ph idx="1"/>
          </p:nvPr>
        </p:nvSpPr>
        <p:spPr/>
        <p:txBody>
          <a:bodyPr>
            <a:normAutofit lnSpcReduction="10000"/>
          </a:bodyPr>
          <a:lstStyle/>
          <a:p>
            <a:r>
              <a:rPr lang="en-US" b="1"/>
              <a:t>ACCUPLACER</a:t>
            </a:r>
            <a:r>
              <a:rPr lang="en-US"/>
              <a:t> – Placement exam for two year and technical colleges. (Schedule to take this test at chosen college)</a:t>
            </a:r>
          </a:p>
          <a:p>
            <a:r>
              <a:rPr lang="en-US" b="1"/>
              <a:t>ASVAB</a:t>
            </a:r>
            <a:r>
              <a:rPr lang="en-US"/>
              <a:t> – Aptitude/career exam required for entrance into the military that determines your eligibility for military jobs</a:t>
            </a:r>
          </a:p>
          <a:p>
            <a:r>
              <a:rPr lang="en-US" sz="2400" b="1" i="1">
                <a:solidFill>
                  <a:srgbClr val="FF0000"/>
                </a:solidFill>
              </a:rPr>
              <a:t>It is the student’s responsibility to check with the individual colleges for all admission requirements.</a:t>
            </a:r>
          </a:p>
          <a:p>
            <a:endParaRPr lang="en-US"/>
          </a:p>
        </p:txBody>
      </p:sp>
    </p:spTree>
    <p:extLst>
      <p:ext uri="{BB962C8B-B14F-4D97-AF65-F5344CB8AC3E}">
        <p14:creationId xmlns:p14="http://schemas.microsoft.com/office/powerpoint/2010/main" val="129206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52400" y="152400"/>
            <a:ext cx="8839200" cy="57150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HOPE PROGRAMS &amp; </a:t>
            </a:r>
          </a:p>
          <a:p>
            <a:pPr algn="ctr"/>
            <a:r>
              <a:rPr lang="en-US" sz="4000" b="1"/>
              <a:t>FINANCIAL AID</a:t>
            </a:r>
            <a:endParaRPr lang="en-US" sz="4000"/>
          </a:p>
        </p:txBody>
      </p:sp>
    </p:spTree>
    <p:extLst>
      <p:ext uri="{BB962C8B-B14F-4D97-AF65-F5344CB8AC3E}">
        <p14:creationId xmlns:p14="http://schemas.microsoft.com/office/powerpoint/2010/main" val="3563374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787-14B0-4F0B-9AC1-9AF5CE00164C}"/>
              </a:ext>
            </a:extLst>
          </p:cNvPr>
          <p:cNvSpPr>
            <a:spLocks noGrp="1"/>
          </p:cNvSpPr>
          <p:nvPr>
            <p:ph type="title"/>
          </p:nvPr>
        </p:nvSpPr>
        <p:spPr/>
        <p:txBody>
          <a:bodyPr/>
          <a:lstStyle/>
          <a:p>
            <a:pPr algn="ctr"/>
            <a:r>
              <a:rPr lang="en-US"/>
              <a:t>HOPE Information</a:t>
            </a:r>
          </a:p>
        </p:txBody>
      </p:sp>
      <p:sp>
        <p:nvSpPr>
          <p:cNvPr id="3" name="Text Placeholder 2">
            <a:extLst>
              <a:ext uri="{FF2B5EF4-FFF2-40B4-BE49-F238E27FC236}">
                <a16:creationId xmlns:a16="http://schemas.microsoft.com/office/drawing/2014/main" id="{8446AC56-3139-44C7-A6DB-0194A2475365}"/>
              </a:ext>
            </a:extLst>
          </p:cNvPr>
          <p:cNvSpPr>
            <a:spLocks noGrp="1"/>
          </p:cNvSpPr>
          <p:nvPr>
            <p:ph type="body" idx="1"/>
          </p:nvPr>
        </p:nvSpPr>
        <p:spPr>
          <a:xfrm>
            <a:off x="990600" y="2025075"/>
            <a:ext cx="3125766" cy="459293"/>
          </a:xfrm>
        </p:spPr>
        <p:txBody>
          <a:bodyPr/>
          <a:lstStyle/>
          <a:p>
            <a:pPr algn="ctr"/>
            <a:r>
              <a:rPr lang="en-US"/>
              <a:t>Hope Scholarship</a:t>
            </a:r>
          </a:p>
        </p:txBody>
      </p:sp>
      <p:sp>
        <p:nvSpPr>
          <p:cNvPr id="4" name="Content Placeholder 3">
            <a:extLst>
              <a:ext uri="{FF2B5EF4-FFF2-40B4-BE49-F238E27FC236}">
                <a16:creationId xmlns:a16="http://schemas.microsoft.com/office/drawing/2014/main" id="{E25FE579-D25A-4932-9A9A-FCCD006B57A4}"/>
              </a:ext>
            </a:extLst>
          </p:cNvPr>
          <p:cNvSpPr>
            <a:spLocks noGrp="1"/>
          </p:cNvSpPr>
          <p:nvPr>
            <p:ph sz="half" idx="2"/>
          </p:nvPr>
        </p:nvSpPr>
        <p:spPr>
          <a:xfrm>
            <a:off x="533400" y="2590800"/>
            <a:ext cx="4267200" cy="2791861"/>
          </a:xfrm>
        </p:spPr>
        <p:txBody>
          <a:bodyPr>
            <a:normAutofit fontScale="62500" lnSpcReduction="20000"/>
          </a:bodyPr>
          <a:lstStyle/>
          <a:p>
            <a:pPr marL="173038" indent="-173038"/>
            <a:r>
              <a:rPr lang="en-US"/>
              <a:t>3.0 core GPA as calculated by GSFC (</a:t>
            </a:r>
            <a:r>
              <a:rPr lang="en-US">
                <a:hlinkClick r:id="rId3"/>
              </a:rPr>
              <a:t>www.gafutures.org</a:t>
            </a:r>
            <a:r>
              <a:rPr lang="en-US"/>
              <a:t>) </a:t>
            </a:r>
          </a:p>
          <a:p>
            <a:pPr marL="630238" lvl="1" indent="-173038"/>
            <a:r>
              <a:rPr lang="en-US"/>
              <a:t>Can be earned in college</a:t>
            </a:r>
          </a:p>
          <a:p>
            <a:pPr marL="173038" indent="-173038"/>
            <a:r>
              <a:rPr lang="en-US">
                <a:solidFill>
                  <a:srgbClr val="FF0000"/>
                </a:solidFill>
              </a:rPr>
              <a:t>Must earn a minimum of 4 credits from the academic rigor course list prior to graduating from high school. (</a:t>
            </a:r>
            <a:r>
              <a:rPr lang="en-US" b="1">
                <a:solidFill>
                  <a:srgbClr val="FF0000"/>
                </a:solidFill>
              </a:rPr>
              <a:t>Review </a:t>
            </a:r>
            <a:r>
              <a:rPr lang="en-US" b="1" i="1">
                <a:solidFill>
                  <a:srgbClr val="FF0000"/>
                </a:solidFill>
              </a:rPr>
              <a:t>your </a:t>
            </a:r>
            <a:r>
              <a:rPr lang="en-US" b="1">
                <a:solidFill>
                  <a:srgbClr val="FF0000"/>
                </a:solidFill>
              </a:rPr>
              <a:t>HOPE transcript on GAfutures.org)</a:t>
            </a:r>
          </a:p>
          <a:p>
            <a:pPr marL="173038" indent="-173038"/>
            <a:r>
              <a:rPr lang="en-US"/>
              <a:t>Two year or four year degree</a:t>
            </a:r>
          </a:p>
          <a:p>
            <a:pPr marL="173038" indent="-173038"/>
            <a:r>
              <a:rPr lang="en-US"/>
              <a:t>Must graduate from a GA high school</a:t>
            </a:r>
          </a:p>
          <a:p>
            <a:pPr marL="173038" indent="-173038"/>
            <a:r>
              <a:rPr lang="en-US"/>
              <a:t>Must be a GA resident for at least one year (Green Card or citizenship)</a:t>
            </a:r>
          </a:p>
        </p:txBody>
      </p:sp>
      <p:sp>
        <p:nvSpPr>
          <p:cNvPr id="5" name="Text Placeholder 4">
            <a:extLst>
              <a:ext uri="{FF2B5EF4-FFF2-40B4-BE49-F238E27FC236}">
                <a16:creationId xmlns:a16="http://schemas.microsoft.com/office/drawing/2014/main" id="{5E0F1D03-CB5A-4CFD-A93A-47EF6C29625F}"/>
              </a:ext>
            </a:extLst>
          </p:cNvPr>
          <p:cNvSpPr>
            <a:spLocks noGrp="1"/>
          </p:cNvSpPr>
          <p:nvPr>
            <p:ph type="body" sz="quarter" idx="3"/>
          </p:nvPr>
        </p:nvSpPr>
        <p:spPr>
          <a:xfrm>
            <a:off x="5181600" y="2043334"/>
            <a:ext cx="3125652" cy="459293"/>
          </a:xfrm>
        </p:spPr>
        <p:txBody>
          <a:bodyPr/>
          <a:lstStyle/>
          <a:p>
            <a:pPr algn="ctr"/>
            <a:r>
              <a:rPr lang="en-US"/>
              <a:t>Hope Grant</a:t>
            </a:r>
          </a:p>
        </p:txBody>
      </p:sp>
      <p:sp>
        <p:nvSpPr>
          <p:cNvPr id="6" name="Content Placeholder 5">
            <a:extLst>
              <a:ext uri="{FF2B5EF4-FFF2-40B4-BE49-F238E27FC236}">
                <a16:creationId xmlns:a16="http://schemas.microsoft.com/office/drawing/2014/main" id="{688D6C1E-CE68-40BE-A649-96B0FE43551D}"/>
              </a:ext>
            </a:extLst>
          </p:cNvPr>
          <p:cNvSpPr>
            <a:spLocks noGrp="1"/>
          </p:cNvSpPr>
          <p:nvPr>
            <p:ph sz="quarter" idx="4"/>
          </p:nvPr>
        </p:nvSpPr>
        <p:spPr>
          <a:xfrm>
            <a:off x="5334000" y="2519117"/>
            <a:ext cx="3125652" cy="2791862"/>
          </a:xfrm>
        </p:spPr>
        <p:txBody>
          <a:bodyPr>
            <a:noAutofit/>
          </a:bodyPr>
          <a:lstStyle/>
          <a:p>
            <a:pPr marL="173038" indent="-173038"/>
            <a:r>
              <a:rPr lang="en-US" sz="1400"/>
              <a:t>No initial GPA requirement</a:t>
            </a:r>
          </a:p>
          <a:p>
            <a:pPr marL="630238" lvl="1" indent="-173038"/>
            <a:r>
              <a:rPr lang="en-US" sz="1400"/>
              <a:t>2.0 required after the first 30 hours</a:t>
            </a:r>
          </a:p>
          <a:p>
            <a:pPr marL="173038" indent="-173038"/>
            <a:r>
              <a:rPr lang="en-US" sz="1400"/>
              <a:t>Technical certificate or diploma</a:t>
            </a:r>
          </a:p>
          <a:p>
            <a:pPr marL="173038" indent="-173038"/>
            <a:r>
              <a:rPr lang="en-US" sz="1400"/>
              <a:t>Must have a high school diploma or GED</a:t>
            </a:r>
          </a:p>
          <a:p>
            <a:pPr marL="173038" indent="-173038"/>
            <a:r>
              <a:rPr lang="en-US" sz="1400"/>
              <a:t>Must be a GA resident for at least one year (Green Card or citizenship)</a:t>
            </a:r>
          </a:p>
        </p:txBody>
      </p:sp>
      <p:sp>
        <p:nvSpPr>
          <p:cNvPr id="7" name="Flowchart: Process 6">
            <a:extLst>
              <a:ext uri="{FF2B5EF4-FFF2-40B4-BE49-F238E27FC236}">
                <a16:creationId xmlns:a16="http://schemas.microsoft.com/office/drawing/2014/main" id="{E8EA0F62-54EA-4CA6-9620-33426BC6F5DE}"/>
              </a:ext>
            </a:extLst>
          </p:cNvPr>
          <p:cNvSpPr/>
          <p:nvPr/>
        </p:nvSpPr>
        <p:spPr>
          <a:xfrm>
            <a:off x="304800" y="5440357"/>
            <a:ext cx="8686800" cy="61347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Apply for HOPE  by completing the FAFSA</a:t>
            </a:r>
          </a:p>
        </p:txBody>
      </p:sp>
      <p:cxnSp>
        <p:nvCxnSpPr>
          <p:cNvPr id="9" name="Straight Connector 8">
            <a:extLst>
              <a:ext uri="{FF2B5EF4-FFF2-40B4-BE49-F238E27FC236}">
                <a16:creationId xmlns:a16="http://schemas.microsoft.com/office/drawing/2014/main" id="{133E3F98-9442-4538-B306-210F3F7A8DBD}"/>
              </a:ext>
            </a:extLst>
          </p:cNvPr>
          <p:cNvCxnSpPr/>
          <p:nvPr/>
        </p:nvCxnSpPr>
        <p:spPr>
          <a:xfrm>
            <a:off x="4953000" y="2133600"/>
            <a:ext cx="0" cy="304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24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1916-6C49-4F09-A861-B5BC0D5B8371}"/>
              </a:ext>
            </a:extLst>
          </p:cNvPr>
          <p:cNvSpPr>
            <a:spLocks noGrp="1"/>
          </p:cNvSpPr>
          <p:nvPr>
            <p:ph type="title"/>
          </p:nvPr>
        </p:nvSpPr>
        <p:spPr/>
        <p:txBody>
          <a:bodyPr/>
          <a:lstStyle/>
          <a:p>
            <a:pPr algn="ctr"/>
            <a:r>
              <a:rPr lang="en-US"/>
              <a:t>Which classes count toward hope?</a:t>
            </a:r>
          </a:p>
        </p:txBody>
      </p:sp>
      <p:sp>
        <p:nvSpPr>
          <p:cNvPr id="3" name="Content Placeholder 2">
            <a:extLst>
              <a:ext uri="{FF2B5EF4-FFF2-40B4-BE49-F238E27FC236}">
                <a16:creationId xmlns:a16="http://schemas.microsoft.com/office/drawing/2014/main" id="{29AE51AB-9176-4DD2-95FC-FF473DB2A850}"/>
              </a:ext>
            </a:extLst>
          </p:cNvPr>
          <p:cNvSpPr>
            <a:spLocks noGrp="1"/>
          </p:cNvSpPr>
          <p:nvPr>
            <p:ph idx="1"/>
          </p:nvPr>
        </p:nvSpPr>
        <p:spPr>
          <a:xfrm>
            <a:off x="553357" y="2057400"/>
            <a:ext cx="6571343" cy="3450613"/>
          </a:xfrm>
        </p:spPr>
        <p:txBody>
          <a:bodyPr/>
          <a:lstStyle/>
          <a:p>
            <a:pPr lvl="1"/>
            <a:r>
              <a:rPr lang="en-US"/>
              <a:t>All classes that begin with the following numbers…</a:t>
            </a:r>
          </a:p>
          <a:p>
            <a:pPr lvl="2"/>
            <a:r>
              <a:rPr lang="en-US"/>
              <a:t>23. x:  English  </a:t>
            </a:r>
          </a:p>
          <a:p>
            <a:pPr lvl="2"/>
            <a:r>
              <a:rPr lang="en-US"/>
              <a:t>27. x:  Mathematics  </a:t>
            </a:r>
          </a:p>
          <a:p>
            <a:pPr lvl="2"/>
            <a:r>
              <a:rPr lang="en-US"/>
              <a:t>26.x:  Science</a:t>
            </a:r>
          </a:p>
          <a:p>
            <a:pPr lvl="2"/>
            <a:r>
              <a:rPr lang="en-US"/>
              <a:t>40.x:  Science</a:t>
            </a:r>
          </a:p>
          <a:p>
            <a:pPr lvl="2"/>
            <a:r>
              <a:rPr lang="en-US"/>
              <a:t>45.x:  Social Studies</a:t>
            </a:r>
          </a:p>
          <a:p>
            <a:pPr lvl="2"/>
            <a:r>
              <a:rPr lang="en-US"/>
              <a:t>60.x-64.x:  World Languages</a:t>
            </a:r>
          </a:p>
          <a:p>
            <a:pPr lvl="2"/>
            <a:r>
              <a:rPr lang="en-US"/>
              <a:t>??.x:  Additional courses approved for fourth year of science (such as computer science) </a:t>
            </a:r>
          </a:p>
          <a:p>
            <a:endParaRPr lang="en-US"/>
          </a:p>
        </p:txBody>
      </p:sp>
      <p:sp>
        <p:nvSpPr>
          <p:cNvPr id="4" name="Rounded Rectangle 3">
            <a:extLst>
              <a:ext uri="{FF2B5EF4-FFF2-40B4-BE49-F238E27FC236}">
                <a16:creationId xmlns:a16="http://schemas.microsoft.com/office/drawing/2014/main" id="{E922BB16-6FC8-4493-A2DC-D45E55605B6C}"/>
              </a:ext>
            </a:extLst>
          </p:cNvPr>
          <p:cNvSpPr/>
          <p:nvPr/>
        </p:nvSpPr>
        <p:spPr>
          <a:xfrm>
            <a:off x="5562600" y="2438400"/>
            <a:ext cx="31242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HOPE counts all courses that begin with the listed numbers…. </a:t>
            </a:r>
            <a:r>
              <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BOTH</a:t>
            </a:r>
            <a:r>
              <a:rPr lang="en-US"/>
              <a:t> required and elective courses.  Review course list at www.gafutures.org</a:t>
            </a:r>
          </a:p>
        </p:txBody>
      </p:sp>
      <p:sp>
        <p:nvSpPr>
          <p:cNvPr id="5" name="Wave 4">
            <a:extLst>
              <a:ext uri="{FF2B5EF4-FFF2-40B4-BE49-F238E27FC236}">
                <a16:creationId xmlns:a16="http://schemas.microsoft.com/office/drawing/2014/main" id="{9223AB02-A066-4C57-BD2F-4EFCDA78A58E}"/>
              </a:ext>
            </a:extLst>
          </p:cNvPr>
          <p:cNvSpPr/>
          <p:nvPr/>
        </p:nvSpPr>
        <p:spPr>
          <a:xfrm>
            <a:off x="533400" y="5334000"/>
            <a:ext cx="8305800" cy="136759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Review HOPE </a:t>
            </a:r>
            <a:r>
              <a:rPr lang="en-US" sz="2800" b="1" i="1"/>
              <a:t>rigor</a:t>
            </a:r>
            <a:r>
              <a:rPr lang="en-US" sz="2800"/>
              <a:t> requirements at www.gafutures.org</a:t>
            </a:r>
          </a:p>
        </p:txBody>
      </p:sp>
    </p:spTree>
    <p:extLst>
      <p:ext uri="{BB962C8B-B14F-4D97-AF65-F5344CB8AC3E}">
        <p14:creationId xmlns:p14="http://schemas.microsoft.com/office/powerpoint/2010/main" val="165577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Which Courses are Weighted for HOPE?</a:t>
            </a:r>
          </a:p>
        </p:txBody>
      </p:sp>
      <p:sp>
        <p:nvSpPr>
          <p:cNvPr id="3" name="Content Placeholder 2"/>
          <p:cNvSpPr>
            <a:spLocks noGrp="1"/>
          </p:cNvSpPr>
          <p:nvPr>
            <p:ph idx="1"/>
          </p:nvPr>
        </p:nvSpPr>
        <p:spPr>
          <a:xfrm>
            <a:off x="1443491" y="1905001"/>
            <a:ext cx="6571344" cy="2286000"/>
          </a:xfrm>
        </p:spPr>
        <p:txBody>
          <a:bodyPr/>
          <a:lstStyle/>
          <a:p>
            <a:r>
              <a:rPr lang="en-US"/>
              <a:t>Honors courses do not earn additional quality points toward the HOPE GPA</a:t>
            </a:r>
          </a:p>
          <a:p>
            <a:r>
              <a:rPr lang="en-US"/>
              <a:t>AP, IB, and Dual Enrollment core courses earn .5 additional quality points, up to a 4.0</a:t>
            </a:r>
          </a:p>
          <a:p>
            <a:endParaRPr lang="en-US"/>
          </a:p>
          <a:p>
            <a:pPr marL="0" indent="0">
              <a:buNone/>
            </a:pPr>
            <a:endParaRPr lang="en-US"/>
          </a:p>
          <a:p>
            <a:pPr marL="0" indent="0">
              <a:buNone/>
            </a:pPr>
            <a:endParaRPr lang="en-US"/>
          </a:p>
          <a:p>
            <a:pPr marL="457200" lvl="1" indent="0">
              <a:buNone/>
            </a:pPr>
            <a:endParaRPr lang="en-US"/>
          </a:p>
        </p:txBody>
      </p:sp>
    </p:spTree>
    <p:extLst>
      <p:ext uri="{BB962C8B-B14F-4D97-AF65-F5344CB8AC3E}">
        <p14:creationId xmlns:p14="http://schemas.microsoft.com/office/powerpoint/2010/main" val="3709236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a:off x="914400" y="-12478"/>
            <a:ext cx="7543800" cy="6477000"/>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900"/>
            <a:endParaRPr lang="en-US" sz="1350">
              <a:solidFill>
                <a:prstClr val="white"/>
              </a:solidFill>
              <a:latin typeface="Gill Sans MT" panose="020B0502020104020203"/>
            </a:endParaRPr>
          </a:p>
        </p:txBody>
      </p:sp>
      <p:sp>
        <p:nvSpPr>
          <p:cNvPr id="7" name="TextBox 6"/>
          <p:cNvSpPr txBox="1"/>
          <p:nvPr/>
        </p:nvSpPr>
        <p:spPr>
          <a:xfrm>
            <a:off x="2721768" y="1828800"/>
            <a:ext cx="3929063" cy="2554545"/>
          </a:xfrm>
          <a:prstGeom prst="rect">
            <a:avLst/>
          </a:prstGeom>
          <a:noFill/>
        </p:spPr>
        <p:txBody>
          <a:bodyPr wrap="square" rtlCol="0">
            <a:spAutoFit/>
          </a:bodyPr>
          <a:lstStyle/>
          <a:p>
            <a:pPr algn="ctr" defTabSz="342900"/>
            <a:r>
              <a:rPr lang="en-US" sz="4000" b="1" u="sng">
                <a:solidFill>
                  <a:srgbClr val="B71E42"/>
                </a:solidFill>
                <a:effectLst>
                  <a:outerShdw blurRad="38100" dist="38100" dir="2700000" algn="tl">
                    <a:srgbClr val="000000">
                      <a:alpha val="43137"/>
                    </a:srgbClr>
                  </a:outerShdw>
                </a:effectLst>
                <a:latin typeface="Gill Sans MT" panose="020B0502020104020203"/>
              </a:rPr>
              <a:t>The HOPE GPA is NOT on your transcript!!!!!!!</a:t>
            </a:r>
          </a:p>
        </p:txBody>
      </p:sp>
      <p:sp>
        <p:nvSpPr>
          <p:cNvPr id="2" name="TextBox 1">
            <a:extLst>
              <a:ext uri="{FF2B5EF4-FFF2-40B4-BE49-F238E27FC236}">
                <a16:creationId xmlns:a16="http://schemas.microsoft.com/office/drawing/2014/main" id="{8753DCC7-C99F-4EA3-85AD-C7603F420719}"/>
              </a:ext>
            </a:extLst>
          </p:cNvPr>
          <p:cNvSpPr txBox="1"/>
          <p:nvPr/>
        </p:nvSpPr>
        <p:spPr>
          <a:xfrm>
            <a:off x="2362200" y="5943599"/>
            <a:ext cx="4419600" cy="769441"/>
          </a:xfrm>
          <a:prstGeom prst="rect">
            <a:avLst/>
          </a:prstGeom>
          <a:noFill/>
        </p:spPr>
        <p:txBody>
          <a:bodyPr wrap="square" rtlCol="0">
            <a:spAutoFit/>
          </a:bodyPr>
          <a:lstStyle/>
          <a:p>
            <a:r>
              <a:rPr lang="en-US" sz="4400">
                <a:solidFill>
                  <a:srgbClr val="FFFF00"/>
                </a:solidFill>
              </a:rPr>
              <a:t>www.gafutures.org</a:t>
            </a:r>
          </a:p>
        </p:txBody>
      </p:sp>
    </p:spTree>
    <p:extLst>
      <p:ext uri="{BB962C8B-B14F-4D97-AF65-F5344CB8AC3E}">
        <p14:creationId xmlns:p14="http://schemas.microsoft.com/office/powerpoint/2010/main" val="41754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indefinite" fill="hold" nodeType="clickEffect">
                                  <p:stCondLst>
                                    <p:cond delay="0"/>
                                  </p:stCondLst>
                                  <p:childTnLst>
                                    <p:animEffect transition="out" filter="fade">
                                      <p:cBhvr>
                                        <p:cTn id="14" dur="500" tmFilter="0, 0; .2, .5; .8, .5; 1, 0"/>
                                        <p:tgtEl>
                                          <p:spTgt spid="7">
                                            <p:txEl>
                                              <p:pRg st="0" end="0"/>
                                            </p:txEl>
                                          </p:spTgt>
                                        </p:tgtEl>
                                      </p:cBhvr>
                                    </p:animEffect>
                                    <p:animScale>
                                      <p:cBhvr>
                                        <p:cTn id="15"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3181-50F8-4BB4-A10E-F7010F9BDED5}"/>
              </a:ext>
            </a:extLst>
          </p:cNvPr>
          <p:cNvSpPr>
            <a:spLocks noGrp="1"/>
          </p:cNvSpPr>
          <p:nvPr>
            <p:ph type="title"/>
          </p:nvPr>
        </p:nvSpPr>
        <p:spPr/>
        <p:txBody>
          <a:bodyPr/>
          <a:lstStyle/>
          <a:p>
            <a:pPr algn="ctr"/>
            <a:r>
              <a:rPr lang="en-US"/>
              <a:t>Ways to pay for college</a:t>
            </a:r>
          </a:p>
        </p:txBody>
      </p:sp>
      <p:graphicFrame>
        <p:nvGraphicFramePr>
          <p:cNvPr id="7" name="Content Placeholder 6">
            <a:extLst>
              <a:ext uri="{FF2B5EF4-FFF2-40B4-BE49-F238E27FC236}">
                <a16:creationId xmlns:a16="http://schemas.microsoft.com/office/drawing/2014/main" id="{CB502815-1CB9-43AC-BDE6-097081A170FD}"/>
              </a:ext>
            </a:extLst>
          </p:cNvPr>
          <p:cNvGraphicFramePr>
            <a:graphicFrameLocks noGrp="1"/>
          </p:cNvGraphicFramePr>
          <p:nvPr>
            <p:ph idx="1"/>
            <p:extLst>
              <p:ext uri="{D42A27DB-BD31-4B8C-83A1-F6EECF244321}">
                <p14:modId xmlns:p14="http://schemas.microsoft.com/office/powerpoint/2010/main" val="2616626368"/>
              </p:ext>
            </p:extLst>
          </p:nvPr>
        </p:nvGraphicFramePr>
        <p:xfrm>
          <a:off x="1443038" y="2016125"/>
          <a:ext cx="6572250" cy="3357880"/>
        </p:xfrm>
        <a:graphic>
          <a:graphicData uri="http://schemas.openxmlformats.org/drawingml/2006/table">
            <a:tbl>
              <a:tblPr firstRow="1" bandRow="1">
                <a:tableStyleId>{5C22544A-7EE6-4342-B048-85BDC9FD1C3A}</a:tableStyleId>
              </a:tblPr>
              <a:tblGrid>
                <a:gridCol w="3286125">
                  <a:extLst>
                    <a:ext uri="{9D8B030D-6E8A-4147-A177-3AD203B41FA5}">
                      <a16:colId xmlns:a16="http://schemas.microsoft.com/office/drawing/2014/main" val="197328729"/>
                    </a:ext>
                  </a:extLst>
                </a:gridCol>
                <a:gridCol w="3286125">
                  <a:extLst>
                    <a:ext uri="{9D8B030D-6E8A-4147-A177-3AD203B41FA5}">
                      <a16:colId xmlns:a16="http://schemas.microsoft.com/office/drawing/2014/main" val="4065501614"/>
                    </a:ext>
                  </a:extLst>
                </a:gridCol>
              </a:tblGrid>
              <a:tr h="370840">
                <a:tc>
                  <a:txBody>
                    <a:bodyPr/>
                    <a:lstStyle/>
                    <a:p>
                      <a:r>
                        <a:rPr lang="en-US"/>
                        <a:t>Source</a:t>
                      </a:r>
                    </a:p>
                  </a:txBody>
                  <a:tcPr/>
                </a:tc>
                <a:tc>
                  <a:txBody>
                    <a:bodyPr/>
                    <a:lstStyle/>
                    <a:p>
                      <a:r>
                        <a:rPr lang="en-US"/>
                        <a:t>Additional Info.</a:t>
                      </a:r>
                    </a:p>
                  </a:txBody>
                  <a:tcPr/>
                </a:tc>
                <a:extLst>
                  <a:ext uri="{0D108BD9-81ED-4DB2-BD59-A6C34878D82A}">
                    <a16:rowId xmlns:a16="http://schemas.microsoft.com/office/drawing/2014/main" val="1344972318"/>
                  </a:ext>
                </a:extLst>
              </a:tr>
              <a:tr h="370840">
                <a:tc>
                  <a:txBody>
                    <a:bodyPr/>
                    <a:lstStyle/>
                    <a:p>
                      <a:r>
                        <a:rPr lang="en-US"/>
                        <a:t>Family’s Savings</a:t>
                      </a:r>
                    </a:p>
                  </a:txBody>
                  <a:tcPr/>
                </a:tc>
                <a:tc>
                  <a:txBody>
                    <a:bodyPr/>
                    <a:lstStyle/>
                    <a:p>
                      <a:endParaRPr lang="en-US"/>
                    </a:p>
                  </a:txBody>
                  <a:tcPr/>
                </a:tc>
                <a:extLst>
                  <a:ext uri="{0D108BD9-81ED-4DB2-BD59-A6C34878D82A}">
                    <a16:rowId xmlns:a16="http://schemas.microsoft.com/office/drawing/2014/main" val="3657980133"/>
                  </a:ext>
                </a:extLst>
              </a:tr>
              <a:tr h="370840">
                <a:tc>
                  <a:txBody>
                    <a:bodyPr/>
                    <a:lstStyle/>
                    <a:p>
                      <a:r>
                        <a:rPr lang="en-US"/>
                        <a:t>Grants &amp; Scholarships</a:t>
                      </a:r>
                    </a:p>
                  </a:txBody>
                  <a:tcPr/>
                </a:tc>
                <a:tc>
                  <a:txBody>
                    <a:bodyPr/>
                    <a:lstStyle/>
                    <a:p>
                      <a:pPr marL="285750" indent="-285750">
                        <a:buFontTx/>
                        <a:buChar char="-"/>
                      </a:pPr>
                      <a:r>
                        <a:rPr lang="en-US"/>
                        <a:t>Based on specific requirements</a:t>
                      </a:r>
                    </a:p>
                    <a:p>
                      <a:pPr marL="285750" indent="-285750">
                        <a:buFontTx/>
                        <a:buChar char="-"/>
                      </a:pPr>
                      <a:r>
                        <a:rPr lang="en-US"/>
                        <a:t>Do NOT have to be repaid</a:t>
                      </a:r>
                    </a:p>
                  </a:txBody>
                  <a:tcPr/>
                </a:tc>
                <a:extLst>
                  <a:ext uri="{0D108BD9-81ED-4DB2-BD59-A6C34878D82A}">
                    <a16:rowId xmlns:a16="http://schemas.microsoft.com/office/drawing/2014/main" val="567454838"/>
                  </a:ext>
                </a:extLst>
              </a:tr>
              <a:tr h="370840">
                <a:tc>
                  <a:txBody>
                    <a:bodyPr/>
                    <a:lstStyle/>
                    <a:p>
                      <a:r>
                        <a:rPr lang="en-US"/>
                        <a:t>Loans</a:t>
                      </a:r>
                    </a:p>
                  </a:txBody>
                  <a:tcPr/>
                </a:tc>
                <a:tc>
                  <a:txBody>
                    <a:bodyPr/>
                    <a:lstStyle/>
                    <a:p>
                      <a:pPr marL="285750" indent="-285750">
                        <a:buFontTx/>
                        <a:buChar char="-"/>
                      </a:pPr>
                      <a:r>
                        <a:rPr lang="en-US"/>
                        <a:t>Need to be repaid after college </a:t>
                      </a:r>
                    </a:p>
                  </a:txBody>
                  <a:tcPr/>
                </a:tc>
                <a:extLst>
                  <a:ext uri="{0D108BD9-81ED-4DB2-BD59-A6C34878D82A}">
                    <a16:rowId xmlns:a16="http://schemas.microsoft.com/office/drawing/2014/main" val="3814082252"/>
                  </a:ext>
                </a:extLst>
              </a:tr>
              <a:tr h="370840">
                <a:tc>
                  <a:txBody>
                    <a:bodyPr/>
                    <a:lstStyle/>
                    <a:p>
                      <a:r>
                        <a:rPr lang="en-US"/>
                        <a:t>Work-Study Programs</a:t>
                      </a:r>
                    </a:p>
                  </a:txBody>
                  <a:tcPr/>
                </a:tc>
                <a:tc>
                  <a:txBody>
                    <a:bodyPr/>
                    <a:lstStyle/>
                    <a:p>
                      <a:pPr marL="285750" indent="-285750">
                        <a:buFontTx/>
                        <a:buChar char="-"/>
                      </a:pPr>
                      <a:r>
                        <a:rPr lang="en-US"/>
                        <a:t>Student has a job on campus</a:t>
                      </a:r>
                    </a:p>
                  </a:txBody>
                  <a:tcPr/>
                </a:tc>
                <a:extLst>
                  <a:ext uri="{0D108BD9-81ED-4DB2-BD59-A6C34878D82A}">
                    <a16:rowId xmlns:a16="http://schemas.microsoft.com/office/drawing/2014/main" val="110747745"/>
                  </a:ext>
                </a:extLst>
              </a:tr>
              <a:tr h="370840">
                <a:tc>
                  <a:txBody>
                    <a:bodyPr/>
                    <a:lstStyle/>
                    <a:p>
                      <a:endParaRPr lang="en-US"/>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US" sz="1400" b="0">
                          <a:solidFill>
                            <a:schemeClr val="tx1"/>
                          </a:solidFill>
                        </a:rPr>
                        <a:t>Financial Aid requirements are different for undocumented students. </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US" sz="1400" b="0">
                          <a:solidFill>
                            <a:schemeClr val="tx1"/>
                          </a:solidFill>
                        </a:rPr>
                        <a:t>There may be additional options as provided by the specific college. </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US" sz="1400" b="0">
                          <a:solidFill>
                            <a:schemeClr val="tx1"/>
                          </a:solidFill>
                        </a:rPr>
                        <a:t>It is the student’s responsibility to contact the college directly.</a:t>
                      </a:r>
                    </a:p>
                  </a:txBody>
                  <a:tcPr/>
                </a:tc>
                <a:extLst>
                  <a:ext uri="{0D108BD9-81ED-4DB2-BD59-A6C34878D82A}">
                    <a16:rowId xmlns:a16="http://schemas.microsoft.com/office/drawing/2014/main" val="1452483154"/>
                  </a:ext>
                </a:extLst>
              </a:tr>
            </a:tbl>
          </a:graphicData>
        </a:graphic>
      </p:graphicFrame>
    </p:spTree>
    <p:extLst>
      <p:ext uri="{BB962C8B-B14F-4D97-AF65-F5344CB8AC3E}">
        <p14:creationId xmlns:p14="http://schemas.microsoft.com/office/powerpoint/2010/main" val="1670333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E19-33E8-401E-AA21-46E9200F15EA}"/>
              </a:ext>
            </a:extLst>
          </p:cNvPr>
          <p:cNvSpPr>
            <a:spLocks noGrp="1"/>
          </p:cNvSpPr>
          <p:nvPr>
            <p:ph type="title"/>
          </p:nvPr>
        </p:nvSpPr>
        <p:spPr/>
        <p:txBody>
          <a:bodyPr/>
          <a:lstStyle/>
          <a:p>
            <a:pPr algn="ctr"/>
            <a:r>
              <a:rPr lang="en-US"/>
              <a:t>Nuts and bolts </a:t>
            </a:r>
            <a:br>
              <a:rPr lang="en-US"/>
            </a:br>
            <a:r>
              <a:rPr lang="en-US"/>
              <a:t>of finding free money</a:t>
            </a:r>
          </a:p>
        </p:txBody>
      </p:sp>
      <p:sp>
        <p:nvSpPr>
          <p:cNvPr id="3" name="Text Placeholder 2">
            <a:extLst>
              <a:ext uri="{FF2B5EF4-FFF2-40B4-BE49-F238E27FC236}">
                <a16:creationId xmlns:a16="http://schemas.microsoft.com/office/drawing/2014/main" id="{8227241A-C856-4D91-9761-E2987E74099C}"/>
              </a:ext>
            </a:extLst>
          </p:cNvPr>
          <p:cNvSpPr>
            <a:spLocks noGrp="1"/>
          </p:cNvSpPr>
          <p:nvPr>
            <p:ph type="body" idx="1"/>
          </p:nvPr>
        </p:nvSpPr>
        <p:spPr/>
        <p:txBody>
          <a:bodyPr/>
          <a:lstStyle/>
          <a:p>
            <a:r>
              <a:rPr lang="en-US"/>
              <a:t>Where do I find resources?</a:t>
            </a:r>
          </a:p>
        </p:txBody>
      </p:sp>
      <p:sp>
        <p:nvSpPr>
          <p:cNvPr id="4" name="Content Placeholder 3">
            <a:extLst>
              <a:ext uri="{FF2B5EF4-FFF2-40B4-BE49-F238E27FC236}">
                <a16:creationId xmlns:a16="http://schemas.microsoft.com/office/drawing/2014/main" id="{10E61888-538E-4A1E-B48D-DF2CA2509D7A}"/>
              </a:ext>
            </a:extLst>
          </p:cNvPr>
          <p:cNvSpPr>
            <a:spLocks noGrp="1"/>
          </p:cNvSpPr>
          <p:nvPr>
            <p:ph sz="half" idx="2"/>
          </p:nvPr>
        </p:nvSpPr>
        <p:spPr>
          <a:xfrm>
            <a:off x="838200" y="2824270"/>
            <a:ext cx="3731057" cy="2644457"/>
          </a:xfrm>
        </p:spPr>
        <p:txBody>
          <a:bodyPr>
            <a:normAutofit fontScale="70000" lnSpcReduction="20000"/>
          </a:bodyPr>
          <a:lstStyle/>
          <a:p>
            <a:r>
              <a:rPr lang="en-US"/>
              <a:t>School Counseling Office and/or Career Center</a:t>
            </a:r>
            <a:endParaRPr lang="en-US" i="1"/>
          </a:p>
          <a:p>
            <a:r>
              <a:rPr lang="en-US"/>
              <a:t>College websites</a:t>
            </a:r>
          </a:p>
          <a:p>
            <a:r>
              <a:rPr lang="en-US"/>
              <a:t>Various online resources – </a:t>
            </a:r>
            <a:r>
              <a:rPr lang="en-US" err="1"/>
              <a:t>GAfutures</a:t>
            </a:r>
            <a:r>
              <a:rPr lang="en-US"/>
              <a:t>, Naviance, </a:t>
            </a:r>
            <a:r>
              <a:rPr lang="en-US" err="1"/>
              <a:t>BigFuture</a:t>
            </a:r>
            <a:r>
              <a:rPr lang="en-US"/>
              <a:t> (College Board), etc.</a:t>
            </a:r>
          </a:p>
          <a:p>
            <a:r>
              <a:rPr lang="en-US"/>
              <a:t>Current employer or parent’s employer</a:t>
            </a:r>
          </a:p>
          <a:p>
            <a:r>
              <a:rPr lang="en-US"/>
              <a:t>Community</a:t>
            </a:r>
          </a:p>
          <a:p>
            <a:r>
              <a:rPr lang="en-US"/>
              <a:t>Organizations you’re involved with</a:t>
            </a:r>
          </a:p>
        </p:txBody>
      </p:sp>
      <p:sp>
        <p:nvSpPr>
          <p:cNvPr id="5" name="Text Placeholder 4">
            <a:extLst>
              <a:ext uri="{FF2B5EF4-FFF2-40B4-BE49-F238E27FC236}">
                <a16:creationId xmlns:a16="http://schemas.microsoft.com/office/drawing/2014/main" id="{418DB806-56A8-4DD1-A958-D0B9CEA79B42}"/>
              </a:ext>
            </a:extLst>
          </p:cNvPr>
          <p:cNvSpPr>
            <a:spLocks noGrp="1"/>
          </p:cNvSpPr>
          <p:nvPr>
            <p:ph type="body" sz="quarter" idx="3"/>
          </p:nvPr>
        </p:nvSpPr>
        <p:spPr/>
        <p:txBody>
          <a:bodyPr/>
          <a:lstStyle/>
          <a:p>
            <a:r>
              <a:rPr lang="en-US"/>
              <a:t>How do I get the money?</a:t>
            </a:r>
          </a:p>
        </p:txBody>
      </p:sp>
      <p:sp>
        <p:nvSpPr>
          <p:cNvPr id="6" name="Content Placeholder 5">
            <a:extLst>
              <a:ext uri="{FF2B5EF4-FFF2-40B4-BE49-F238E27FC236}">
                <a16:creationId xmlns:a16="http://schemas.microsoft.com/office/drawing/2014/main" id="{571FE51F-89DE-4E86-912B-9406CF13F926}"/>
              </a:ext>
            </a:extLst>
          </p:cNvPr>
          <p:cNvSpPr>
            <a:spLocks noGrp="1"/>
          </p:cNvSpPr>
          <p:nvPr>
            <p:ph sz="quarter" idx="4"/>
          </p:nvPr>
        </p:nvSpPr>
        <p:spPr>
          <a:xfrm>
            <a:off x="4902320" y="2987762"/>
            <a:ext cx="3569018" cy="2637371"/>
          </a:xfrm>
        </p:spPr>
        <p:txBody>
          <a:bodyPr>
            <a:normAutofit fontScale="70000" lnSpcReduction="20000"/>
          </a:bodyPr>
          <a:lstStyle/>
          <a:p>
            <a:r>
              <a:rPr lang="en-US"/>
              <a:t>Create a resume and prepare a personal statement so you will be ready to apply</a:t>
            </a:r>
          </a:p>
          <a:p>
            <a:r>
              <a:rPr lang="en-US"/>
              <a:t>SEARCH for scholarships everywhere (see column to the left) and follow the instructions to apply</a:t>
            </a:r>
          </a:p>
          <a:p>
            <a:r>
              <a:rPr lang="en-US"/>
              <a:t>Apply early and often – remember, scholarships have deadlines too!</a:t>
            </a:r>
          </a:p>
          <a:p>
            <a:r>
              <a:rPr lang="en-US"/>
              <a:t>Complete the FAFSA as soon as possible</a:t>
            </a:r>
          </a:p>
        </p:txBody>
      </p:sp>
    </p:spTree>
    <p:extLst>
      <p:ext uri="{BB962C8B-B14F-4D97-AF65-F5344CB8AC3E}">
        <p14:creationId xmlns:p14="http://schemas.microsoft.com/office/powerpoint/2010/main" val="98954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site&#10;&#10;Description automatically generated">
            <a:extLst>
              <a:ext uri="{FF2B5EF4-FFF2-40B4-BE49-F238E27FC236}">
                <a16:creationId xmlns:a16="http://schemas.microsoft.com/office/drawing/2014/main" id="{B4C31E2F-4958-ED41-C0F0-EE298AE33115}"/>
              </a:ext>
            </a:extLst>
          </p:cNvPr>
          <p:cNvPicPr>
            <a:picLocks noChangeAspect="1"/>
          </p:cNvPicPr>
          <p:nvPr/>
        </p:nvPicPr>
        <p:blipFill>
          <a:blip r:embed="rId2"/>
          <a:stretch>
            <a:fillRect/>
          </a:stretch>
        </p:blipFill>
        <p:spPr>
          <a:xfrm>
            <a:off x="-2208" y="-623"/>
            <a:ext cx="9148416" cy="7020023"/>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83D6EE89-DA7D-734B-E573-34148C7BDB36}"/>
              </a:ext>
            </a:extLst>
          </p:cNvPr>
          <p:cNvPicPr>
            <a:picLocks noChangeAspect="1"/>
          </p:cNvPicPr>
          <p:nvPr/>
        </p:nvPicPr>
        <p:blipFill>
          <a:blip r:embed="rId3"/>
          <a:stretch>
            <a:fillRect/>
          </a:stretch>
        </p:blipFill>
        <p:spPr>
          <a:xfrm>
            <a:off x="7407964" y="3614530"/>
            <a:ext cx="1627810" cy="1528419"/>
          </a:xfrm>
          <a:prstGeom prst="rect">
            <a:avLst/>
          </a:prstGeom>
        </p:spPr>
      </p:pic>
      <p:sp>
        <p:nvSpPr>
          <p:cNvPr id="6" name="Arrow: Down 5">
            <a:extLst>
              <a:ext uri="{FF2B5EF4-FFF2-40B4-BE49-F238E27FC236}">
                <a16:creationId xmlns:a16="http://schemas.microsoft.com/office/drawing/2014/main" id="{43DE5A4E-CCCD-B6BA-A29D-92C72A416CA6}"/>
              </a:ext>
            </a:extLst>
          </p:cNvPr>
          <p:cNvSpPr/>
          <p:nvPr/>
        </p:nvSpPr>
        <p:spPr>
          <a:xfrm>
            <a:off x="4329043" y="4505739"/>
            <a:ext cx="331304" cy="8945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220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52400" y="152400"/>
            <a:ext cx="8839200" cy="57150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DUAL ENROLLMENT</a:t>
            </a:r>
            <a:endParaRPr lang="en-US" sz="4000"/>
          </a:p>
        </p:txBody>
      </p:sp>
    </p:spTree>
    <p:extLst>
      <p:ext uri="{BB962C8B-B14F-4D97-AF65-F5344CB8AC3E}">
        <p14:creationId xmlns:p14="http://schemas.microsoft.com/office/powerpoint/2010/main" val="3545640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57E6-CE3D-462D-B6DE-EF1657619688}"/>
              </a:ext>
            </a:extLst>
          </p:cNvPr>
          <p:cNvSpPr>
            <a:spLocks noGrp="1"/>
          </p:cNvSpPr>
          <p:nvPr>
            <p:ph type="title"/>
          </p:nvPr>
        </p:nvSpPr>
        <p:spPr/>
        <p:txBody>
          <a:bodyPr/>
          <a:lstStyle/>
          <a:p>
            <a:pPr algn="ctr"/>
            <a:r>
              <a:rPr lang="en-US"/>
              <a:t>Dual Enrollment (DE)</a:t>
            </a:r>
          </a:p>
        </p:txBody>
      </p:sp>
      <p:sp>
        <p:nvSpPr>
          <p:cNvPr id="3" name="Content Placeholder 2">
            <a:extLst>
              <a:ext uri="{FF2B5EF4-FFF2-40B4-BE49-F238E27FC236}">
                <a16:creationId xmlns:a16="http://schemas.microsoft.com/office/drawing/2014/main" id="{8B17F688-0558-4AB5-8DE7-4C41323B8774}"/>
              </a:ext>
            </a:extLst>
          </p:cNvPr>
          <p:cNvSpPr>
            <a:spLocks noGrp="1"/>
          </p:cNvSpPr>
          <p:nvPr>
            <p:ph sz="half" idx="1"/>
          </p:nvPr>
        </p:nvSpPr>
        <p:spPr>
          <a:xfrm>
            <a:off x="293914" y="1981200"/>
            <a:ext cx="4107497" cy="3962400"/>
          </a:xfrm>
        </p:spPr>
        <p:txBody>
          <a:bodyPr>
            <a:normAutofit fontScale="62500" lnSpcReduction="20000"/>
          </a:bodyPr>
          <a:lstStyle/>
          <a:p>
            <a:pPr>
              <a:buFont typeface="Wingdings" panose="05000000000000000000" pitchFamily="2" charset="2"/>
              <a:buChar char="v"/>
            </a:pPr>
            <a:r>
              <a:rPr lang="en-US" sz="2600"/>
              <a:t> Dual Enrollment is a program that allows 11</a:t>
            </a:r>
            <a:r>
              <a:rPr lang="en-US" sz="2600" baseline="30000"/>
              <a:t>th</a:t>
            </a:r>
            <a:r>
              <a:rPr lang="en-US" sz="2600"/>
              <a:t> and 12</a:t>
            </a:r>
            <a:r>
              <a:rPr lang="en-US" sz="2600" baseline="30000"/>
              <a:t>th</a:t>
            </a:r>
            <a:r>
              <a:rPr lang="en-US" sz="2600"/>
              <a:t> graders to take college classes while completing their high school diploma.</a:t>
            </a:r>
          </a:p>
          <a:p>
            <a:pPr>
              <a:buFont typeface="Wingdings" panose="05000000000000000000" pitchFamily="2" charset="2"/>
              <a:buChar char="v"/>
            </a:pPr>
            <a:r>
              <a:rPr lang="en-US" sz="2600"/>
              <a:t>DE also provides limited options for 10</a:t>
            </a:r>
            <a:r>
              <a:rPr lang="en-US" sz="2600" baseline="30000"/>
              <a:t>th</a:t>
            </a:r>
            <a:r>
              <a:rPr lang="en-US" sz="2600"/>
              <a:t> graders:</a:t>
            </a:r>
          </a:p>
          <a:p>
            <a:pPr lvl="1">
              <a:buFont typeface="Wingdings" panose="05000000000000000000" pitchFamily="2" charset="2"/>
              <a:buChar char="v"/>
            </a:pPr>
            <a:r>
              <a:rPr lang="en-US" sz="2000"/>
              <a:t>Any 10</a:t>
            </a:r>
            <a:r>
              <a:rPr lang="en-US" sz="2000" baseline="30000"/>
              <a:t>th</a:t>
            </a:r>
            <a:r>
              <a:rPr lang="en-US" sz="2000"/>
              <a:t> grader can take CTAE classes at a Technical College</a:t>
            </a:r>
          </a:p>
          <a:p>
            <a:pPr lvl="1">
              <a:buFont typeface="Wingdings" panose="05000000000000000000" pitchFamily="2" charset="2"/>
              <a:buChar char="v"/>
            </a:pPr>
            <a:r>
              <a:rPr lang="en-US" sz="2000"/>
              <a:t>10</a:t>
            </a:r>
            <a:r>
              <a:rPr lang="en-US" sz="2000" baseline="30000"/>
              <a:t>th</a:t>
            </a:r>
            <a:r>
              <a:rPr lang="en-US" sz="2000"/>
              <a:t> graders who have earned a 1200 SAT or 26 ACT (in one sitting) are eligible to apply to any DE program and take any approved courses</a:t>
            </a:r>
          </a:p>
          <a:p>
            <a:pPr>
              <a:buFont typeface="Wingdings" panose="05000000000000000000" pitchFamily="2" charset="2"/>
              <a:buChar char="v"/>
            </a:pPr>
            <a:r>
              <a:rPr lang="en-US" sz="2600"/>
              <a:t>DE pays for 100% tuition, mandatory fees, and required textbooks up to a maximum cap of 30 hours </a:t>
            </a:r>
            <a:r>
              <a:rPr lang="en-US" sz="2600" i="1"/>
              <a:t>(this equates to roughly one year of full-time college enrollment or around 10 courses)</a:t>
            </a:r>
          </a:p>
        </p:txBody>
      </p:sp>
      <p:sp>
        <p:nvSpPr>
          <p:cNvPr id="4" name="Content Placeholder 3">
            <a:extLst>
              <a:ext uri="{FF2B5EF4-FFF2-40B4-BE49-F238E27FC236}">
                <a16:creationId xmlns:a16="http://schemas.microsoft.com/office/drawing/2014/main" id="{B31AE1B9-CBC8-4C42-87EE-8FE1B94CB1DE}"/>
              </a:ext>
            </a:extLst>
          </p:cNvPr>
          <p:cNvSpPr>
            <a:spLocks noGrp="1"/>
          </p:cNvSpPr>
          <p:nvPr>
            <p:ph sz="half" idx="2"/>
          </p:nvPr>
        </p:nvSpPr>
        <p:spPr>
          <a:xfrm>
            <a:off x="4572000" y="2007577"/>
            <a:ext cx="4107496" cy="3962400"/>
          </a:xfrm>
        </p:spPr>
        <p:txBody>
          <a:bodyPr>
            <a:normAutofit fontScale="62500" lnSpcReduction="20000"/>
          </a:bodyPr>
          <a:lstStyle/>
          <a:p>
            <a:pPr>
              <a:buFont typeface="Wingdings" panose="05000000000000000000" pitchFamily="2" charset="2"/>
              <a:buChar char="v"/>
            </a:pPr>
            <a:r>
              <a:rPr lang="en-US" sz="2600"/>
              <a:t>DE students can take approved courses in:</a:t>
            </a:r>
          </a:p>
          <a:p>
            <a:pPr marL="342900" lvl="1" indent="0" algn="ctr">
              <a:buNone/>
            </a:pPr>
            <a:r>
              <a:rPr lang="en-US" sz="2200"/>
              <a:t>English, math, science, social studies, or world/foreign languages</a:t>
            </a:r>
          </a:p>
          <a:p>
            <a:pPr marL="342900" lvl="1" indent="0" algn="ctr">
              <a:buNone/>
            </a:pPr>
            <a:r>
              <a:rPr lang="en-US" sz="2200"/>
              <a:t>AND/OR</a:t>
            </a:r>
          </a:p>
          <a:p>
            <a:pPr marL="342900" lvl="1" indent="0" algn="ctr">
              <a:buNone/>
            </a:pPr>
            <a:r>
              <a:rPr lang="en-US" sz="2200"/>
              <a:t>Career Tech (CTAE) classes</a:t>
            </a:r>
          </a:p>
          <a:p>
            <a:pPr>
              <a:buFont typeface="Wingdings" panose="05000000000000000000" pitchFamily="2" charset="2"/>
              <a:buChar char="v"/>
            </a:pPr>
            <a:r>
              <a:rPr lang="en-US" sz="2600"/>
              <a:t>The goal of Dual Enrollment is to increase college access and completion and prepare students to enter the workforce with the skills they need to succeed. </a:t>
            </a:r>
          </a:p>
          <a:p>
            <a:pPr>
              <a:buFont typeface="Wingdings" panose="05000000000000000000" pitchFamily="2" charset="2"/>
              <a:buChar char="v"/>
            </a:pPr>
            <a:r>
              <a:rPr lang="en-US" sz="2600"/>
              <a:t> If you’re interested in Dual Enrollment, please visit </a:t>
            </a:r>
            <a:r>
              <a:rPr lang="en-US" sz="2600" b="1">
                <a:solidFill>
                  <a:srgbClr val="FF0000"/>
                </a:solidFill>
              </a:rPr>
              <a:t>proudphscounselors.com</a:t>
            </a:r>
          </a:p>
        </p:txBody>
      </p:sp>
    </p:spTree>
    <p:extLst>
      <p:ext uri="{BB962C8B-B14F-4D97-AF65-F5344CB8AC3E}">
        <p14:creationId xmlns:p14="http://schemas.microsoft.com/office/powerpoint/2010/main" val="3591014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432" y="205740"/>
            <a:ext cx="2971800" cy="3223260"/>
          </a:xfrm>
        </p:spPr>
        <p:txBody>
          <a:bodyPr vert="horz" lIns="68580" tIns="34290" rIns="68580" bIns="34290" rtlCol="0" anchor="ctr">
            <a:normAutofit/>
          </a:bodyPr>
          <a:lstStyle/>
          <a:p>
            <a:pPr algn="r"/>
            <a:r>
              <a:rPr lang="en-US" b="0" i="0" kern="1200" cap="all">
                <a:solidFill>
                  <a:schemeClr val="tx1"/>
                </a:solidFill>
                <a:effectLst/>
                <a:latin typeface="+mj-lt"/>
                <a:ea typeface="+mj-ea"/>
                <a:cs typeface="+mj-cs"/>
              </a:rPr>
              <a:t>Interested </a:t>
            </a:r>
            <a:br>
              <a:rPr lang="en-US" b="0" i="0" kern="1200" cap="all">
                <a:solidFill>
                  <a:schemeClr val="tx1"/>
                </a:solidFill>
                <a:effectLst/>
                <a:latin typeface="+mj-lt"/>
                <a:ea typeface="+mj-ea"/>
                <a:cs typeface="+mj-cs"/>
              </a:rPr>
            </a:br>
            <a:r>
              <a:rPr lang="en-US" b="0" i="0" kern="1200" cap="all">
                <a:solidFill>
                  <a:schemeClr val="tx1"/>
                </a:solidFill>
                <a:effectLst/>
                <a:latin typeface="+mj-lt"/>
                <a:ea typeface="+mj-ea"/>
                <a:cs typeface="+mj-cs"/>
              </a:rPr>
              <a:t>in </a:t>
            </a:r>
            <a:br>
              <a:rPr lang="en-US" b="0" i="0" kern="1200" cap="all">
                <a:solidFill>
                  <a:schemeClr val="tx1"/>
                </a:solidFill>
                <a:effectLst/>
                <a:latin typeface="+mj-lt"/>
                <a:ea typeface="+mj-ea"/>
                <a:cs typeface="+mj-cs"/>
              </a:rPr>
            </a:br>
            <a:r>
              <a:rPr lang="en-US" b="0" i="0" kern="1200" cap="all">
                <a:solidFill>
                  <a:schemeClr val="tx1"/>
                </a:solidFill>
                <a:effectLst/>
                <a:latin typeface="+mj-lt"/>
                <a:ea typeface="+mj-ea"/>
                <a:cs typeface="+mj-cs"/>
              </a:rPr>
              <a:t>Dual Enrollment?</a:t>
            </a:r>
          </a:p>
        </p:txBody>
      </p:sp>
      <p:sp>
        <p:nvSpPr>
          <p:cNvPr id="3" name="Content Placeholder 2"/>
          <p:cNvSpPr>
            <a:spLocks noGrp="1"/>
          </p:cNvSpPr>
          <p:nvPr>
            <p:ph idx="4294967295"/>
          </p:nvPr>
        </p:nvSpPr>
        <p:spPr>
          <a:xfrm>
            <a:off x="3287807" y="76200"/>
            <a:ext cx="5802543" cy="5868566"/>
          </a:xfrm>
        </p:spPr>
        <p:txBody>
          <a:bodyPr vert="horz" lIns="68580" tIns="34290" rIns="68580" bIns="34290" rtlCol="0" anchor="ctr">
            <a:normAutofit fontScale="92500" lnSpcReduction="10000"/>
          </a:bodyPr>
          <a:lstStyle/>
          <a:p>
            <a:pPr>
              <a:lnSpc>
                <a:spcPct val="110000"/>
              </a:lnSpc>
            </a:pPr>
            <a:r>
              <a:rPr lang="en-US" sz="1700"/>
              <a:t>Review your high school’s official procedures and requirements</a:t>
            </a:r>
          </a:p>
          <a:p>
            <a:pPr>
              <a:lnSpc>
                <a:spcPct val="110000"/>
              </a:lnSpc>
            </a:pPr>
            <a:r>
              <a:rPr lang="en-US" sz="1700"/>
              <a:t>Research your DE college’s admissions requirements and deadlines</a:t>
            </a:r>
          </a:p>
          <a:p>
            <a:pPr>
              <a:lnSpc>
                <a:spcPct val="110000"/>
              </a:lnSpc>
            </a:pPr>
            <a:r>
              <a:rPr lang="en-US" sz="1700"/>
              <a:t>Apply to the college:</a:t>
            </a:r>
          </a:p>
          <a:p>
            <a:pPr lvl="1">
              <a:lnSpc>
                <a:spcPct val="110000"/>
              </a:lnSpc>
            </a:pPr>
            <a:r>
              <a:rPr lang="en-US" sz="1700"/>
              <a:t>Submit SAT/ACT/Accuplacer scores (take these ASAP!)</a:t>
            </a:r>
          </a:p>
          <a:p>
            <a:pPr lvl="1">
              <a:lnSpc>
                <a:spcPct val="110000"/>
              </a:lnSpc>
            </a:pPr>
            <a:r>
              <a:rPr lang="en-US" sz="1700"/>
              <a:t>Request official transcript from counseling office</a:t>
            </a:r>
          </a:p>
          <a:p>
            <a:pPr>
              <a:lnSpc>
                <a:spcPct val="110000"/>
              </a:lnSpc>
            </a:pPr>
            <a:r>
              <a:rPr lang="en-US" sz="1700" b="1">
                <a:solidFill>
                  <a:srgbClr val="FF0000"/>
                </a:solidFill>
              </a:rPr>
              <a:t>Please visit proudphscounselors.com to schedule a Dual Enrollment information session</a:t>
            </a:r>
          </a:p>
          <a:p>
            <a:pPr marL="0" indent="0" algn="ctr">
              <a:lnSpc>
                <a:spcPct val="110000"/>
              </a:lnSpc>
              <a:buNone/>
            </a:pPr>
            <a:endParaRPr lang="en-US" sz="1200" b="1" u="sng">
              <a:solidFill>
                <a:schemeClr val="accent1"/>
              </a:solidFill>
            </a:endParaRPr>
          </a:p>
          <a:p>
            <a:pPr marL="0" indent="0" algn="ctr">
              <a:lnSpc>
                <a:spcPct val="110000"/>
              </a:lnSpc>
              <a:buNone/>
            </a:pPr>
            <a:r>
              <a:rPr lang="en-US" sz="1900" b="1" u="sng">
                <a:solidFill>
                  <a:schemeClr val="accent1"/>
                </a:solidFill>
              </a:rPr>
              <a:t>Just a few things to consider:</a:t>
            </a:r>
          </a:p>
          <a:p>
            <a:pPr marL="171450" lvl="1" indent="0" algn="ctr">
              <a:lnSpc>
                <a:spcPct val="110000"/>
              </a:lnSpc>
              <a:buNone/>
            </a:pPr>
            <a:r>
              <a:rPr lang="en-US"/>
              <a:t>Full-time or part-time participation</a:t>
            </a:r>
          </a:p>
          <a:p>
            <a:pPr marL="171450" lvl="1" indent="0" algn="ctr">
              <a:lnSpc>
                <a:spcPct val="110000"/>
              </a:lnSpc>
              <a:buNone/>
            </a:pPr>
            <a:r>
              <a:rPr lang="en-US"/>
              <a:t>Whether your future college will accept transfer credits </a:t>
            </a:r>
          </a:p>
          <a:p>
            <a:pPr marL="171450" lvl="1" indent="0" algn="ctr">
              <a:lnSpc>
                <a:spcPct val="110000"/>
              </a:lnSpc>
              <a:buNone/>
            </a:pPr>
            <a:r>
              <a:rPr lang="en-US"/>
              <a:t>How your future college might compare DE vs.  AP</a:t>
            </a:r>
          </a:p>
          <a:p>
            <a:pPr marL="171450" lvl="1" indent="0" algn="ctr">
              <a:lnSpc>
                <a:spcPct val="110000"/>
              </a:lnSpc>
              <a:buNone/>
            </a:pPr>
            <a:r>
              <a:rPr lang="en-US"/>
              <a:t>Are you ready for college level classes?</a:t>
            </a:r>
          </a:p>
          <a:p>
            <a:pPr marL="171450" lvl="1" indent="0" algn="ctr">
              <a:lnSpc>
                <a:spcPct val="110000"/>
              </a:lnSpc>
              <a:buNone/>
            </a:pPr>
            <a:r>
              <a:rPr lang="en-US"/>
              <a:t>Transportation and parking</a:t>
            </a:r>
          </a:p>
          <a:p>
            <a:pPr marL="171450" lvl="1" indent="0" algn="ctr">
              <a:lnSpc>
                <a:spcPct val="110000"/>
              </a:lnSpc>
              <a:buNone/>
            </a:pPr>
            <a:r>
              <a:rPr lang="en-US"/>
              <a:t>Potential schedule complications, both in-school and extracurricular (especially for part-time participation)</a:t>
            </a:r>
          </a:p>
          <a:p>
            <a:pPr marL="171450" lvl="1" indent="0" algn="ctr">
              <a:lnSpc>
                <a:spcPct val="110000"/>
              </a:lnSpc>
              <a:buNone/>
            </a:pPr>
            <a:r>
              <a:rPr lang="en-US"/>
              <a:t>Cobb County and college calendars are different — exam dates, spring/fall/winter breaks will be different</a:t>
            </a:r>
            <a:endParaRPr lang="en-US" sz="825"/>
          </a:p>
        </p:txBody>
      </p:sp>
      <p:pic>
        <p:nvPicPr>
          <p:cNvPr id="5" name="Graphic 4" descr="Thought with solid fill">
            <a:extLst>
              <a:ext uri="{FF2B5EF4-FFF2-40B4-BE49-F238E27FC236}">
                <a16:creationId xmlns:a16="http://schemas.microsoft.com/office/drawing/2014/main" id="{8C404F80-69CE-48E4-A8AD-81599186F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0" y="3276600"/>
            <a:ext cx="1524000" cy="1524000"/>
          </a:xfrm>
          <a:prstGeom prst="rect">
            <a:avLst/>
          </a:prstGeom>
        </p:spPr>
      </p:pic>
    </p:spTree>
    <p:extLst>
      <p:ext uri="{BB962C8B-B14F-4D97-AF65-F5344CB8AC3E}">
        <p14:creationId xmlns:p14="http://schemas.microsoft.com/office/powerpoint/2010/main" val="47351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52400" y="152400"/>
            <a:ext cx="8839200" cy="57150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NAVIANCE</a:t>
            </a:r>
            <a:endParaRPr lang="en-US" sz="4000"/>
          </a:p>
        </p:txBody>
      </p:sp>
    </p:spTree>
    <p:extLst>
      <p:ext uri="{BB962C8B-B14F-4D97-AF65-F5344CB8AC3E}">
        <p14:creationId xmlns:p14="http://schemas.microsoft.com/office/powerpoint/2010/main" val="3844164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A459-EE0B-4B52-A87C-A09CA925DF0C}"/>
              </a:ext>
            </a:extLst>
          </p:cNvPr>
          <p:cNvSpPr>
            <a:spLocks noGrp="1"/>
          </p:cNvSpPr>
          <p:nvPr>
            <p:ph type="ctrTitle"/>
          </p:nvPr>
        </p:nvSpPr>
        <p:spPr>
          <a:xfrm>
            <a:off x="1524000" y="1811863"/>
            <a:ext cx="6096000" cy="1515533"/>
          </a:xfrm>
        </p:spPr>
        <p:txBody>
          <a:bodyPr/>
          <a:lstStyle/>
          <a:p>
            <a:pPr algn="ctr"/>
            <a:r>
              <a:rPr lang="en-US"/>
              <a:t>        Naviance</a:t>
            </a:r>
          </a:p>
        </p:txBody>
      </p:sp>
      <p:sp>
        <p:nvSpPr>
          <p:cNvPr id="3" name="Subtitle 2">
            <a:extLst>
              <a:ext uri="{FF2B5EF4-FFF2-40B4-BE49-F238E27FC236}">
                <a16:creationId xmlns:a16="http://schemas.microsoft.com/office/drawing/2014/main" id="{F5B80FAB-F974-465C-A96A-78C64945BA2B}"/>
              </a:ext>
            </a:extLst>
          </p:cNvPr>
          <p:cNvSpPr>
            <a:spLocks noGrp="1"/>
          </p:cNvSpPr>
          <p:nvPr>
            <p:ph type="subTitle" idx="1"/>
          </p:nvPr>
        </p:nvSpPr>
        <p:spPr/>
        <p:txBody>
          <a:bodyPr>
            <a:normAutofit fontScale="47500" lnSpcReduction="20000"/>
          </a:bodyPr>
          <a:lstStyle/>
          <a:p>
            <a:pPr>
              <a:defRPr/>
            </a:pPr>
            <a:r>
              <a:rPr lang="en-US" sz="3200"/>
              <a:t>Naviance is a </a:t>
            </a:r>
            <a:r>
              <a:rPr lang="en-US" sz="3200" b="1"/>
              <a:t>delivery system </a:t>
            </a:r>
            <a:r>
              <a:rPr lang="en-US" sz="3200"/>
              <a:t>and college/career search engine, but it also how we communicate with YOU and your parents, throughout the year.  </a:t>
            </a:r>
          </a:p>
        </p:txBody>
      </p:sp>
    </p:spTree>
    <p:extLst>
      <p:ext uri="{BB962C8B-B14F-4D97-AF65-F5344CB8AC3E}">
        <p14:creationId xmlns:p14="http://schemas.microsoft.com/office/powerpoint/2010/main" val="2216659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BBEC-565E-4937-8B53-ED2D87CD8D5E}"/>
              </a:ext>
            </a:extLst>
          </p:cNvPr>
          <p:cNvSpPr>
            <a:spLocks noGrp="1"/>
          </p:cNvSpPr>
          <p:nvPr>
            <p:ph type="title"/>
          </p:nvPr>
        </p:nvSpPr>
        <p:spPr/>
        <p:txBody>
          <a:bodyPr/>
          <a:lstStyle/>
          <a:p>
            <a:pPr algn="ctr"/>
            <a:r>
              <a:rPr lang="en-US"/>
              <a:t>Logging into Naviance</a:t>
            </a:r>
          </a:p>
        </p:txBody>
      </p:sp>
      <p:sp>
        <p:nvSpPr>
          <p:cNvPr id="3" name="Content Placeholder 2">
            <a:extLst>
              <a:ext uri="{FF2B5EF4-FFF2-40B4-BE49-F238E27FC236}">
                <a16:creationId xmlns:a16="http://schemas.microsoft.com/office/drawing/2014/main" id="{6B9BBF5E-49D1-4408-AC9F-51F465F2E1C1}"/>
              </a:ext>
            </a:extLst>
          </p:cNvPr>
          <p:cNvSpPr>
            <a:spLocks noGrp="1"/>
          </p:cNvSpPr>
          <p:nvPr>
            <p:ph idx="1"/>
          </p:nvPr>
        </p:nvSpPr>
        <p:spPr/>
        <p:txBody>
          <a:bodyPr/>
          <a:lstStyle/>
          <a:p>
            <a:pPr>
              <a:buFont typeface="Courier New" panose="02070309020205020404" pitchFamily="49" charset="0"/>
              <a:buChar char="o"/>
            </a:pPr>
            <a:r>
              <a:rPr lang="en-US"/>
              <a:t> If you’re on a CCSD computer, then you will be automatically logged into Naviance.</a:t>
            </a:r>
          </a:p>
          <a:p>
            <a:pPr>
              <a:buFont typeface="Courier New" panose="02070309020205020404" pitchFamily="49" charset="0"/>
              <a:buChar char="o"/>
            </a:pPr>
            <a:r>
              <a:rPr lang="en-US">
                <a:solidFill>
                  <a:schemeClr val="tx1"/>
                </a:solidFill>
                <a:latin typeface="+mj-lt"/>
                <a:cs typeface="Calibri" panose="020F0502020204030204" pitchFamily="34" charset="0"/>
              </a:rPr>
              <a:t>You can access Naviance from the CCSD homepage, your school’s website, as well as your school counseling department’s website.</a:t>
            </a:r>
            <a:endParaRPr lang="en-US">
              <a:solidFill>
                <a:schemeClr val="tx1"/>
              </a:solidFill>
              <a:latin typeface="+mj-lt"/>
            </a:endParaRPr>
          </a:p>
          <a:p>
            <a:pPr>
              <a:buFont typeface="Courier New" panose="02070309020205020404" pitchFamily="49" charset="0"/>
              <a:buChar char="o"/>
            </a:pPr>
            <a:r>
              <a:rPr lang="en-US"/>
              <a:t> To log into Naviance from home, you will use the following:</a:t>
            </a:r>
          </a:p>
          <a:p>
            <a:pPr marL="128016" lvl="1" indent="0">
              <a:buNone/>
            </a:pPr>
            <a:endParaRPr lang="en-US"/>
          </a:p>
        </p:txBody>
      </p:sp>
      <p:graphicFrame>
        <p:nvGraphicFramePr>
          <p:cNvPr id="4" name="Table 3">
            <a:extLst>
              <a:ext uri="{FF2B5EF4-FFF2-40B4-BE49-F238E27FC236}">
                <a16:creationId xmlns:a16="http://schemas.microsoft.com/office/drawing/2014/main" id="{0A247BA7-3621-4B1A-B6CD-F2F336FA043F}"/>
              </a:ext>
            </a:extLst>
          </p:cNvPr>
          <p:cNvGraphicFramePr>
            <a:graphicFrameLocks noGrp="1"/>
          </p:cNvGraphicFramePr>
          <p:nvPr>
            <p:extLst>
              <p:ext uri="{D42A27DB-BD31-4B8C-83A1-F6EECF244321}">
                <p14:modId xmlns:p14="http://schemas.microsoft.com/office/powerpoint/2010/main" val="2661222978"/>
              </p:ext>
            </p:extLst>
          </p:nvPr>
        </p:nvGraphicFramePr>
        <p:xfrm>
          <a:off x="1797050" y="4572000"/>
          <a:ext cx="5549900" cy="1280160"/>
        </p:xfrm>
        <a:graphic>
          <a:graphicData uri="http://schemas.openxmlformats.org/drawingml/2006/table">
            <a:tbl>
              <a:tblPr firstRow="1" bandRow="1">
                <a:tableStyleId>{5C22544A-7EE6-4342-B048-85BDC9FD1C3A}</a:tableStyleId>
              </a:tblPr>
              <a:tblGrid>
                <a:gridCol w="2774950">
                  <a:extLst>
                    <a:ext uri="{9D8B030D-6E8A-4147-A177-3AD203B41FA5}">
                      <a16:colId xmlns:a16="http://schemas.microsoft.com/office/drawing/2014/main" val="2088027295"/>
                    </a:ext>
                  </a:extLst>
                </a:gridCol>
                <a:gridCol w="2774950">
                  <a:extLst>
                    <a:ext uri="{9D8B030D-6E8A-4147-A177-3AD203B41FA5}">
                      <a16:colId xmlns:a16="http://schemas.microsoft.com/office/drawing/2014/main" val="169090863"/>
                    </a:ext>
                  </a:extLst>
                </a:gridCol>
              </a:tblGrid>
              <a:tr h="393094">
                <a:tc>
                  <a:txBody>
                    <a:bodyPr/>
                    <a:lstStyle/>
                    <a:p>
                      <a:pPr algn="ctr"/>
                      <a:r>
                        <a:rPr lang="en-US" sz="2400"/>
                        <a:t>User Name: </a:t>
                      </a:r>
                    </a:p>
                  </a:txBody>
                  <a:tcPr/>
                </a:tc>
                <a:tc>
                  <a:txBody>
                    <a:bodyPr/>
                    <a:lstStyle/>
                    <a:p>
                      <a:pPr algn="ctr"/>
                      <a:r>
                        <a:rPr lang="en-US" sz="2400"/>
                        <a:t>Password:</a:t>
                      </a:r>
                    </a:p>
                  </a:txBody>
                  <a:tcPr/>
                </a:tc>
                <a:extLst>
                  <a:ext uri="{0D108BD9-81ED-4DB2-BD59-A6C34878D82A}">
                    <a16:rowId xmlns:a16="http://schemas.microsoft.com/office/drawing/2014/main" val="1483122131"/>
                  </a:ext>
                </a:extLst>
              </a:tr>
              <a:tr h="707570">
                <a:tc>
                  <a:txBody>
                    <a:bodyPr/>
                    <a:lstStyle/>
                    <a:p>
                      <a:pPr algn="ctr"/>
                      <a:r>
                        <a:rPr lang="en-US" sz="2400"/>
                        <a:t>Microsoft 365</a:t>
                      </a:r>
                    </a:p>
                    <a:p>
                      <a:pPr algn="ctr"/>
                      <a:r>
                        <a:rPr lang="en-US" sz="2400"/>
                        <a:t>User Name</a:t>
                      </a:r>
                    </a:p>
                  </a:txBody>
                  <a:tcPr/>
                </a:tc>
                <a:tc>
                  <a:txBody>
                    <a:bodyPr/>
                    <a:lstStyle/>
                    <a:p>
                      <a:pPr algn="ctr"/>
                      <a:r>
                        <a:rPr lang="en-US" sz="2400"/>
                        <a:t>Microsoft 365</a:t>
                      </a:r>
                    </a:p>
                    <a:p>
                      <a:pPr algn="ctr"/>
                      <a:r>
                        <a:rPr lang="en-US" sz="2400"/>
                        <a:t>Password</a:t>
                      </a:r>
                    </a:p>
                  </a:txBody>
                  <a:tcPr/>
                </a:tc>
                <a:extLst>
                  <a:ext uri="{0D108BD9-81ED-4DB2-BD59-A6C34878D82A}">
                    <a16:rowId xmlns:a16="http://schemas.microsoft.com/office/drawing/2014/main" val="2338911355"/>
                  </a:ext>
                </a:extLst>
              </a:tr>
            </a:tbl>
          </a:graphicData>
        </a:graphic>
      </p:graphicFrame>
    </p:spTree>
    <p:extLst>
      <p:ext uri="{BB962C8B-B14F-4D97-AF65-F5344CB8AC3E}">
        <p14:creationId xmlns:p14="http://schemas.microsoft.com/office/powerpoint/2010/main" val="1812732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10">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12">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4">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F3D8B9C-3263-4EB2-8CD0-E17FF1455E61}"/>
              </a:ext>
            </a:extLst>
          </p:cNvPr>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a:t>Naviance Student homepage</a:t>
            </a:r>
          </a:p>
        </p:txBody>
      </p:sp>
      <p:pic>
        <p:nvPicPr>
          <p:cNvPr id="4" name="Picture 3" descr="A screenshot of a web page&#10;&#10;Description automatically generated with medium confidence">
            <a:extLst>
              <a:ext uri="{FF2B5EF4-FFF2-40B4-BE49-F238E27FC236}">
                <a16:creationId xmlns:a16="http://schemas.microsoft.com/office/drawing/2014/main" id="{4122286A-DF09-4D37-8661-B4168DF8E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84" y="2093477"/>
            <a:ext cx="8706716" cy="3983322"/>
          </a:xfrm>
          <a:prstGeom prst="rect">
            <a:avLst/>
          </a:prstGeom>
        </p:spPr>
      </p:pic>
      <p:grpSp>
        <p:nvGrpSpPr>
          <p:cNvPr id="25" name="Google Shape;3555;p27">
            <a:extLst>
              <a:ext uri="{FF2B5EF4-FFF2-40B4-BE49-F238E27FC236}">
                <a16:creationId xmlns:a16="http://schemas.microsoft.com/office/drawing/2014/main" id="{1FCF1424-C224-45FE-86D9-BB66FB1725C7}"/>
              </a:ext>
            </a:extLst>
          </p:cNvPr>
          <p:cNvGrpSpPr/>
          <p:nvPr/>
        </p:nvGrpSpPr>
        <p:grpSpPr>
          <a:xfrm rot="1279740">
            <a:off x="4434246" y="2831805"/>
            <a:ext cx="684454" cy="1047423"/>
            <a:chOff x="7076952" y="1578518"/>
            <a:chExt cx="481402" cy="876200"/>
          </a:xfrm>
        </p:grpSpPr>
        <p:sp>
          <p:nvSpPr>
            <p:cNvPr id="26" name="Google Shape;3556;p27">
              <a:extLst>
                <a:ext uri="{FF2B5EF4-FFF2-40B4-BE49-F238E27FC236}">
                  <a16:creationId xmlns:a16="http://schemas.microsoft.com/office/drawing/2014/main" id="{2F4182B5-357A-4132-B749-4D4C525945BA}"/>
                </a:ext>
              </a:extLst>
            </p:cNvPr>
            <p:cNvSpPr/>
            <p:nvPr/>
          </p:nvSpPr>
          <p:spPr>
            <a:xfrm>
              <a:off x="7076952" y="1578518"/>
              <a:ext cx="481402" cy="876200"/>
            </a:xfrm>
            <a:custGeom>
              <a:avLst/>
              <a:gdLst/>
              <a:ahLst/>
              <a:cxnLst/>
              <a:rect l="l" t="t" r="r" b="b"/>
              <a:pathLst>
                <a:path w="481402" h="876200" extrusionOk="0">
                  <a:moveTo>
                    <a:pt x="481135" y="272189"/>
                  </a:moveTo>
                  <a:cubicBezTo>
                    <a:pt x="483992" y="339817"/>
                    <a:pt x="463990" y="419827"/>
                    <a:pt x="420175" y="492217"/>
                  </a:cubicBezTo>
                  <a:cubicBezTo>
                    <a:pt x="352547" y="606517"/>
                    <a:pt x="301112" y="729389"/>
                    <a:pt x="258250" y="854167"/>
                  </a:cubicBezTo>
                  <a:cubicBezTo>
                    <a:pt x="249678" y="877979"/>
                    <a:pt x="230628" y="875121"/>
                    <a:pt x="214435" y="876074"/>
                  </a:cubicBezTo>
                  <a:cubicBezTo>
                    <a:pt x="192528" y="877979"/>
                    <a:pt x="200147" y="857977"/>
                    <a:pt x="199195" y="846546"/>
                  </a:cubicBezTo>
                  <a:cubicBezTo>
                    <a:pt x="194433" y="773204"/>
                    <a:pt x="161095" y="709386"/>
                    <a:pt x="125853" y="648427"/>
                  </a:cubicBezTo>
                  <a:cubicBezTo>
                    <a:pt x="69655" y="550319"/>
                    <a:pt x="24887" y="447449"/>
                    <a:pt x="5837" y="335054"/>
                  </a:cubicBezTo>
                  <a:cubicBezTo>
                    <a:pt x="-14165" y="217896"/>
                    <a:pt x="16315" y="116931"/>
                    <a:pt x="111565" y="41684"/>
                  </a:cubicBezTo>
                  <a:cubicBezTo>
                    <a:pt x="183003" y="-15466"/>
                    <a:pt x="312542" y="-12609"/>
                    <a:pt x="385885" y="42636"/>
                  </a:cubicBezTo>
                  <a:cubicBezTo>
                    <a:pt x="459228" y="99786"/>
                    <a:pt x="483040" y="151221"/>
                    <a:pt x="481135" y="272189"/>
                  </a:cubicBezTo>
                  <a:close/>
                  <a:moveTo>
                    <a:pt x="230628" y="798921"/>
                  </a:moveTo>
                  <a:cubicBezTo>
                    <a:pt x="236342" y="792254"/>
                    <a:pt x="243010" y="785586"/>
                    <a:pt x="245867" y="777967"/>
                  </a:cubicBezTo>
                  <a:cubicBezTo>
                    <a:pt x="291587" y="679859"/>
                    <a:pt x="337308" y="581752"/>
                    <a:pt x="381122" y="482692"/>
                  </a:cubicBezTo>
                  <a:cubicBezTo>
                    <a:pt x="402078" y="435067"/>
                    <a:pt x="425890" y="386489"/>
                    <a:pt x="437320" y="336006"/>
                  </a:cubicBezTo>
                  <a:cubicBezTo>
                    <a:pt x="446845" y="296001"/>
                    <a:pt x="442083" y="252186"/>
                    <a:pt x="442083" y="209324"/>
                  </a:cubicBezTo>
                  <a:cubicBezTo>
                    <a:pt x="443035" y="95024"/>
                    <a:pt x="327783" y="-17371"/>
                    <a:pt x="194433" y="30254"/>
                  </a:cubicBezTo>
                  <a:cubicBezTo>
                    <a:pt x="183955" y="34064"/>
                    <a:pt x="174430" y="37874"/>
                    <a:pt x="163953" y="41684"/>
                  </a:cubicBezTo>
                  <a:cubicBezTo>
                    <a:pt x="156332" y="46446"/>
                    <a:pt x="148712" y="52161"/>
                    <a:pt x="141092" y="56924"/>
                  </a:cubicBezTo>
                  <a:cubicBezTo>
                    <a:pt x="137282" y="60734"/>
                    <a:pt x="133472" y="64544"/>
                    <a:pt x="129662" y="68354"/>
                  </a:cubicBezTo>
                  <a:cubicBezTo>
                    <a:pt x="129662" y="68354"/>
                    <a:pt x="129662" y="69306"/>
                    <a:pt x="129662" y="69306"/>
                  </a:cubicBezTo>
                  <a:cubicBezTo>
                    <a:pt x="119185" y="78831"/>
                    <a:pt x="106803" y="87404"/>
                    <a:pt x="98230" y="97881"/>
                  </a:cubicBezTo>
                  <a:cubicBezTo>
                    <a:pt x="22982" y="190274"/>
                    <a:pt x="28697" y="294096"/>
                    <a:pt x="55367" y="400777"/>
                  </a:cubicBezTo>
                  <a:cubicBezTo>
                    <a:pt x="87753" y="530317"/>
                    <a:pt x="163953" y="640807"/>
                    <a:pt x="218245" y="759869"/>
                  </a:cubicBezTo>
                  <a:cubicBezTo>
                    <a:pt x="220150" y="765584"/>
                    <a:pt x="222055" y="771299"/>
                    <a:pt x="223960" y="777014"/>
                  </a:cubicBezTo>
                  <a:cubicBezTo>
                    <a:pt x="225865" y="784634"/>
                    <a:pt x="228722" y="792254"/>
                    <a:pt x="230628" y="798921"/>
                  </a:cubicBezTo>
                  <a:close/>
                </a:path>
              </a:pathLst>
            </a:custGeom>
            <a:solidFill>
              <a:srgbClr val="1810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3557;p27">
              <a:extLst>
                <a:ext uri="{FF2B5EF4-FFF2-40B4-BE49-F238E27FC236}">
                  <a16:creationId xmlns:a16="http://schemas.microsoft.com/office/drawing/2014/main" id="{81133DEB-4C72-4EF8-8BA0-FBD56DCFB588}"/>
                </a:ext>
              </a:extLst>
            </p:cNvPr>
            <p:cNvSpPr/>
            <p:nvPr/>
          </p:nvSpPr>
          <p:spPr>
            <a:xfrm>
              <a:off x="7180281" y="1620202"/>
              <a:ext cx="292419" cy="673417"/>
            </a:xfrm>
            <a:custGeom>
              <a:avLst/>
              <a:gdLst/>
              <a:ahLst/>
              <a:cxnLst/>
              <a:rect l="l" t="t" r="r" b="b"/>
              <a:pathLst>
                <a:path w="292419" h="673417" extrusionOk="0">
                  <a:moveTo>
                    <a:pt x="37763" y="15240"/>
                  </a:moveTo>
                  <a:cubicBezTo>
                    <a:pt x="45384" y="10478"/>
                    <a:pt x="53003" y="4763"/>
                    <a:pt x="60624" y="0"/>
                  </a:cubicBezTo>
                  <a:cubicBezTo>
                    <a:pt x="67291" y="8572"/>
                    <a:pt x="73959" y="17145"/>
                    <a:pt x="78721" y="22860"/>
                  </a:cubicBezTo>
                  <a:cubicBezTo>
                    <a:pt x="101581" y="22860"/>
                    <a:pt x="122536" y="22860"/>
                    <a:pt x="143491" y="22860"/>
                  </a:cubicBezTo>
                  <a:cubicBezTo>
                    <a:pt x="151111" y="22860"/>
                    <a:pt x="158731" y="23813"/>
                    <a:pt x="166351" y="23813"/>
                  </a:cubicBezTo>
                  <a:cubicBezTo>
                    <a:pt x="170161" y="27622"/>
                    <a:pt x="173971" y="31433"/>
                    <a:pt x="177781" y="34290"/>
                  </a:cubicBezTo>
                  <a:cubicBezTo>
                    <a:pt x="181591" y="34290"/>
                    <a:pt x="185401" y="34290"/>
                    <a:pt x="189211" y="35242"/>
                  </a:cubicBezTo>
                  <a:cubicBezTo>
                    <a:pt x="196831" y="39053"/>
                    <a:pt x="204451" y="42862"/>
                    <a:pt x="212071" y="46672"/>
                  </a:cubicBezTo>
                  <a:cubicBezTo>
                    <a:pt x="212071" y="46672"/>
                    <a:pt x="213024" y="46672"/>
                    <a:pt x="213024" y="46672"/>
                  </a:cubicBezTo>
                  <a:cubicBezTo>
                    <a:pt x="214929" y="50483"/>
                    <a:pt x="216833" y="56197"/>
                    <a:pt x="219691" y="59055"/>
                  </a:cubicBezTo>
                  <a:cubicBezTo>
                    <a:pt x="256838" y="92392"/>
                    <a:pt x="277793" y="133350"/>
                    <a:pt x="285413" y="181928"/>
                  </a:cubicBezTo>
                  <a:cubicBezTo>
                    <a:pt x="287318" y="191453"/>
                    <a:pt x="293986" y="201930"/>
                    <a:pt x="292081" y="211455"/>
                  </a:cubicBezTo>
                  <a:cubicBezTo>
                    <a:pt x="286366" y="245745"/>
                    <a:pt x="277793" y="279083"/>
                    <a:pt x="271126" y="313373"/>
                  </a:cubicBezTo>
                  <a:cubicBezTo>
                    <a:pt x="266363" y="338137"/>
                    <a:pt x="263506" y="362902"/>
                    <a:pt x="259696" y="388620"/>
                  </a:cubicBezTo>
                  <a:cubicBezTo>
                    <a:pt x="259696" y="390525"/>
                    <a:pt x="259696" y="392430"/>
                    <a:pt x="259696" y="395287"/>
                  </a:cubicBezTo>
                  <a:cubicBezTo>
                    <a:pt x="255886" y="402908"/>
                    <a:pt x="252076" y="410527"/>
                    <a:pt x="248266" y="418148"/>
                  </a:cubicBezTo>
                  <a:cubicBezTo>
                    <a:pt x="226358" y="458152"/>
                    <a:pt x="202546" y="498158"/>
                    <a:pt x="182543" y="539115"/>
                  </a:cubicBezTo>
                  <a:cubicBezTo>
                    <a:pt x="167304" y="571500"/>
                    <a:pt x="156826" y="606743"/>
                    <a:pt x="143491" y="640080"/>
                  </a:cubicBezTo>
                  <a:cubicBezTo>
                    <a:pt x="138729" y="652463"/>
                    <a:pt x="129204" y="661988"/>
                    <a:pt x="122536" y="673418"/>
                  </a:cubicBezTo>
                  <a:cubicBezTo>
                    <a:pt x="119679" y="656273"/>
                    <a:pt x="116821" y="639127"/>
                    <a:pt x="114916" y="621983"/>
                  </a:cubicBezTo>
                  <a:cubicBezTo>
                    <a:pt x="111106" y="562927"/>
                    <a:pt x="95866" y="508635"/>
                    <a:pt x="65386" y="457200"/>
                  </a:cubicBezTo>
                  <a:cubicBezTo>
                    <a:pt x="41574" y="418148"/>
                    <a:pt x="23476" y="377190"/>
                    <a:pt x="12999" y="329565"/>
                  </a:cubicBezTo>
                  <a:cubicBezTo>
                    <a:pt x="-5099" y="247650"/>
                    <a:pt x="-4147" y="168592"/>
                    <a:pt x="14903" y="88583"/>
                  </a:cubicBezTo>
                  <a:cubicBezTo>
                    <a:pt x="19666" y="68580"/>
                    <a:pt x="22524" y="48578"/>
                    <a:pt x="26334" y="28575"/>
                  </a:cubicBezTo>
                  <a:cubicBezTo>
                    <a:pt x="26334" y="28575"/>
                    <a:pt x="26334" y="27622"/>
                    <a:pt x="26334" y="27622"/>
                  </a:cubicBezTo>
                  <a:cubicBezTo>
                    <a:pt x="30143" y="23813"/>
                    <a:pt x="33953" y="19050"/>
                    <a:pt x="37763" y="15240"/>
                  </a:cubicBezTo>
                  <a:close/>
                  <a:moveTo>
                    <a:pt x="250171" y="230505"/>
                  </a:moveTo>
                  <a:cubicBezTo>
                    <a:pt x="248266" y="169545"/>
                    <a:pt x="213976" y="137160"/>
                    <a:pt x="153968" y="138112"/>
                  </a:cubicBezTo>
                  <a:cubicBezTo>
                    <a:pt x="90151" y="140017"/>
                    <a:pt x="52051" y="180975"/>
                    <a:pt x="53956" y="245745"/>
                  </a:cubicBezTo>
                  <a:cubicBezTo>
                    <a:pt x="55861" y="297180"/>
                    <a:pt x="104438" y="337185"/>
                    <a:pt x="163493" y="336233"/>
                  </a:cubicBezTo>
                  <a:cubicBezTo>
                    <a:pt x="217786" y="336233"/>
                    <a:pt x="252076" y="293370"/>
                    <a:pt x="250171" y="230505"/>
                  </a:cubicBezTo>
                  <a:close/>
                </a:path>
              </a:pathLst>
            </a:custGeom>
            <a:solidFill>
              <a:srgbClr val="EE3F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3558;p27">
              <a:extLst>
                <a:ext uri="{FF2B5EF4-FFF2-40B4-BE49-F238E27FC236}">
                  <a16:creationId xmlns:a16="http://schemas.microsoft.com/office/drawing/2014/main" id="{4C08C9D2-5069-44C9-B9EE-3631733D36D4}"/>
                </a:ext>
              </a:extLst>
            </p:cNvPr>
            <p:cNvSpPr/>
            <p:nvPr/>
          </p:nvSpPr>
          <p:spPr>
            <a:xfrm>
              <a:off x="7112308" y="1648777"/>
              <a:ext cx="189556" cy="690562"/>
            </a:xfrm>
            <a:custGeom>
              <a:avLst/>
              <a:gdLst/>
              <a:ahLst/>
              <a:cxnLst/>
              <a:rect l="l" t="t" r="r" b="b"/>
              <a:pathLst>
                <a:path w="189556" h="690562" extrusionOk="0">
                  <a:moveTo>
                    <a:pt x="93354" y="0"/>
                  </a:moveTo>
                  <a:cubicBezTo>
                    <a:pt x="89544" y="20003"/>
                    <a:pt x="86687" y="40958"/>
                    <a:pt x="81924" y="60008"/>
                  </a:cubicBezTo>
                  <a:cubicBezTo>
                    <a:pt x="62874" y="140018"/>
                    <a:pt x="61922" y="219075"/>
                    <a:pt x="80019" y="300990"/>
                  </a:cubicBezTo>
                  <a:cubicBezTo>
                    <a:pt x="90497" y="348615"/>
                    <a:pt x="108594" y="389573"/>
                    <a:pt x="132407" y="428625"/>
                  </a:cubicBezTo>
                  <a:cubicBezTo>
                    <a:pt x="163839" y="480060"/>
                    <a:pt x="178127" y="534353"/>
                    <a:pt x="181937" y="593408"/>
                  </a:cubicBezTo>
                  <a:cubicBezTo>
                    <a:pt x="182889" y="610553"/>
                    <a:pt x="186699" y="627698"/>
                    <a:pt x="189556" y="644843"/>
                  </a:cubicBezTo>
                  <a:cubicBezTo>
                    <a:pt x="189556" y="652463"/>
                    <a:pt x="189556" y="660083"/>
                    <a:pt x="189556" y="667703"/>
                  </a:cubicBezTo>
                  <a:cubicBezTo>
                    <a:pt x="187652" y="671513"/>
                    <a:pt x="185747" y="675323"/>
                    <a:pt x="183842" y="679133"/>
                  </a:cubicBezTo>
                  <a:cubicBezTo>
                    <a:pt x="182889" y="682943"/>
                    <a:pt x="181937" y="686753"/>
                    <a:pt x="180984" y="690563"/>
                  </a:cubicBezTo>
                  <a:cubicBezTo>
                    <a:pt x="126692" y="570548"/>
                    <a:pt x="49539" y="461010"/>
                    <a:pt x="18107" y="331470"/>
                  </a:cubicBezTo>
                  <a:cubicBezTo>
                    <a:pt x="-8563" y="224790"/>
                    <a:pt x="-14278" y="120968"/>
                    <a:pt x="60969" y="28575"/>
                  </a:cubicBezTo>
                  <a:cubicBezTo>
                    <a:pt x="71447" y="17145"/>
                    <a:pt x="82877" y="9525"/>
                    <a:pt x="93354" y="0"/>
                  </a:cubicBezTo>
                  <a:close/>
                </a:path>
              </a:pathLst>
            </a:custGeom>
            <a:solidFill>
              <a:srgbClr val="AE3B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3559;p27">
              <a:extLst>
                <a:ext uri="{FF2B5EF4-FFF2-40B4-BE49-F238E27FC236}">
                  <a16:creationId xmlns:a16="http://schemas.microsoft.com/office/drawing/2014/main" id="{31D8F427-6741-4923-9769-5943F643C120}"/>
                </a:ext>
              </a:extLst>
            </p:cNvPr>
            <p:cNvSpPr/>
            <p:nvPr/>
          </p:nvSpPr>
          <p:spPr>
            <a:xfrm>
              <a:off x="7271305" y="1597553"/>
              <a:ext cx="248572" cy="779886"/>
            </a:xfrm>
            <a:custGeom>
              <a:avLst/>
              <a:gdLst/>
              <a:ahLst/>
              <a:cxnLst/>
              <a:rect l="l" t="t" r="r" b="b"/>
              <a:pathLst>
                <a:path w="248572" h="779886" extrusionOk="0">
                  <a:moveTo>
                    <a:pt x="31512" y="718927"/>
                  </a:moveTo>
                  <a:cubicBezTo>
                    <a:pt x="31512" y="711307"/>
                    <a:pt x="31512" y="703687"/>
                    <a:pt x="31512" y="696067"/>
                  </a:cubicBezTo>
                  <a:cubicBezTo>
                    <a:pt x="39132" y="684637"/>
                    <a:pt x="47704" y="675112"/>
                    <a:pt x="52467" y="662729"/>
                  </a:cubicBezTo>
                  <a:cubicBezTo>
                    <a:pt x="66754" y="629392"/>
                    <a:pt x="76279" y="594149"/>
                    <a:pt x="91519" y="561764"/>
                  </a:cubicBezTo>
                  <a:cubicBezTo>
                    <a:pt x="111521" y="519854"/>
                    <a:pt x="135334" y="480802"/>
                    <a:pt x="157242" y="440797"/>
                  </a:cubicBezTo>
                  <a:cubicBezTo>
                    <a:pt x="161051" y="433177"/>
                    <a:pt x="164862" y="425557"/>
                    <a:pt x="168671" y="417937"/>
                  </a:cubicBezTo>
                  <a:cubicBezTo>
                    <a:pt x="168671" y="416032"/>
                    <a:pt x="168671" y="414127"/>
                    <a:pt x="168671" y="411269"/>
                  </a:cubicBezTo>
                  <a:cubicBezTo>
                    <a:pt x="172482" y="407459"/>
                    <a:pt x="178196" y="404602"/>
                    <a:pt x="179149" y="399839"/>
                  </a:cubicBezTo>
                  <a:cubicBezTo>
                    <a:pt x="191532" y="345547"/>
                    <a:pt x="203914" y="291254"/>
                    <a:pt x="213439" y="236009"/>
                  </a:cubicBezTo>
                  <a:cubicBezTo>
                    <a:pt x="222964" y="182669"/>
                    <a:pt x="201057" y="137902"/>
                    <a:pt x="167719" y="99802"/>
                  </a:cubicBezTo>
                  <a:cubicBezTo>
                    <a:pt x="156289" y="86467"/>
                    <a:pt x="137239" y="78847"/>
                    <a:pt x="121999" y="69322"/>
                  </a:cubicBezTo>
                  <a:cubicBezTo>
                    <a:pt x="121999" y="69322"/>
                    <a:pt x="121046" y="69322"/>
                    <a:pt x="121046" y="69322"/>
                  </a:cubicBezTo>
                  <a:cubicBezTo>
                    <a:pt x="113426" y="65512"/>
                    <a:pt x="105807" y="61702"/>
                    <a:pt x="98187" y="57892"/>
                  </a:cubicBezTo>
                  <a:cubicBezTo>
                    <a:pt x="94376" y="57892"/>
                    <a:pt x="90567" y="57892"/>
                    <a:pt x="86757" y="56939"/>
                  </a:cubicBezTo>
                  <a:cubicBezTo>
                    <a:pt x="82946" y="53129"/>
                    <a:pt x="79137" y="49319"/>
                    <a:pt x="75326" y="46462"/>
                  </a:cubicBezTo>
                  <a:cubicBezTo>
                    <a:pt x="67707" y="46462"/>
                    <a:pt x="60087" y="45509"/>
                    <a:pt x="52467" y="45509"/>
                  </a:cubicBezTo>
                  <a:cubicBezTo>
                    <a:pt x="42942" y="41699"/>
                    <a:pt x="33417" y="35032"/>
                    <a:pt x="23892" y="35032"/>
                  </a:cubicBezTo>
                  <a:cubicBezTo>
                    <a:pt x="6746" y="34079"/>
                    <a:pt x="-874" y="28364"/>
                    <a:pt x="79" y="11219"/>
                  </a:cubicBezTo>
                  <a:cubicBezTo>
                    <a:pt x="134382" y="-36406"/>
                    <a:pt x="249634" y="75989"/>
                    <a:pt x="247729" y="190289"/>
                  </a:cubicBezTo>
                  <a:cubicBezTo>
                    <a:pt x="246776" y="232199"/>
                    <a:pt x="252492" y="276967"/>
                    <a:pt x="242967" y="316972"/>
                  </a:cubicBezTo>
                  <a:cubicBezTo>
                    <a:pt x="230584" y="367454"/>
                    <a:pt x="207724" y="416032"/>
                    <a:pt x="186769" y="463657"/>
                  </a:cubicBezTo>
                  <a:cubicBezTo>
                    <a:pt x="142954" y="562717"/>
                    <a:pt x="97234" y="660824"/>
                    <a:pt x="51514" y="758932"/>
                  </a:cubicBezTo>
                  <a:cubicBezTo>
                    <a:pt x="47704" y="766552"/>
                    <a:pt x="41037" y="773219"/>
                    <a:pt x="36274" y="779887"/>
                  </a:cubicBezTo>
                  <a:cubicBezTo>
                    <a:pt x="33417" y="773219"/>
                    <a:pt x="31512" y="765599"/>
                    <a:pt x="28654" y="758932"/>
                  </a:cubicBezTo>
                  <a:cubicBezTo>
                    <a:pt x="26749" y="753217"/>
                    <a:pt x="24844" y="747502"/>
                    <a:pt x="22939" y="741787"/>
                  </a:cubicBezTo>
                  <a:cubicBezTo>
                    <a:pt x="23892" y="737977"/>
                    <a:pt x="24844" y="734167"/>
                    <a:pt x="25796" y="730357"/>
                  </a:cubicBezTo>
                  <a:cubicBezTo>
                    <a:pt x="27701" y="726547"/>
                    <a:pt x="29607" y="722737"/>
                    <a:pt x="31512" y="718927"/>
                  </a:cubicBezTo>
                  <a:close/>
                </a:path>
              </a:pathLst>
            </a:custGeom>
            <a:solidFill>
              <a:srgbClr val="EA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560;p27">
              <a:extLst>
                <a:ext uri="{FF2B5EF4-FFF2-40B4-BE49-F238E27FC236}">
                  <a16:creationId xmlns:a16="http://schemas.microsoft.com/office/drawing/2014/main" id="{AE215A04-1F70-4040-8160-E2D6A1536F4F}"/>
                </a:ext>
              </a:extLst>
            </p:cNvPr>
            <p:cNvSpPr/>
            <p:nvPr/>
          </p:nvSpPr>
          <p:spPr>
            <a:xfrm>
              <a:off x="7240905" y="1608772"/>
              <a:ext cx="82867" cy="34290"/>
            </a:xfrm>
            <a:custGeom>
              <a:avLst/>
              <a:gdLst/>
              <a:ahLst/>
              <a:cxnLst/>
              <a:rect l="l" t="t" r="r" b="b"/>
              <a:pathLst>
                <a:path w="82867" h="34290" extrusionOk="0">
                  <a:moveTo>
                    <a:pt x="30480" y="0"/>
                  </a:moveTo>
                  <a:cubicBezTo>
                    <a:pt x="29527" y="17145"/>
                    <a:pt x="38100" y="22860"/>
                    <a:pt x="54293" y="23813"/>
                  </a:cubicBezTo>
                  <a:cubicBezTo>
                    <a:pt x="63818" y="24765"/>
                    <a:pt x="73343" y="30480"/>
                    <a:pt x="82868" y="34290"/>
                  </a:cubicBezTo>
                  <a:cubicBezTo>
                    <a:pt x="61913" y="34290"/>
                    <a:pt x="40005" y="34290"/>
                    <a:pt x="18097" y="34290"/>
                  </a:cubicBezTo>
                  <a:cubicBezTo>
                    <a:pt x="13335" y="28575"/>
                    <a:pt x="6667" y="20003"/>
                    <a:pt x="0" y="11430"/>
                  </a:cubicBezTo>
                  <a:cubicBezTo>
                    <a:pt x="10477" y="7620"/>
                    <a:pt x="20955" y="3810"/>
                    <a:pt x="3048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561;p27">
              <a:extLst>
                <a:ext uri="{FF2B5EF4-FFF2-40B4-BE49-F238E27FC236}">
                  <a16:creationId xmlns:a16="http://schemas.microsoft.com/office/drawing/2014/main" id="{41E6FCB1-704F-473F-8BA5-9A6A3FC78E86}"/>
                </a:ext>
              </a:extLst>
            </p:cNvPr>
            <p:cNvSpPr/>
            <p:nvPr/>
          </p:nvSpPr>
          <p:spPr>
            <a:xfrm>
              <a:off x="7299960" y="2356485"/>
              <a:ext cx="7619" cy="20954"/>
            </a:xfrm>
            <a:custGeom>
              <a:avLst/>
              <a:gdLst/>
              <a:ahLst/>
              <a:cxnLst/>
              <a:rect l="l" t="t" r="r" b="b"/>
              <a:pathLst>
                <a:path w="7619" h="20954" extrusionOk="0">
                  <a:moveTo>
                    <a:pt x="0" y="0"/>
                  </a:moveTo>
                  <a:cubicBezTo>
                    <a:pt x="2857" y="6667"/>
                    <a:pt x="4763" y="14288"/>
                    <a:pt x="7620" y="20955"/>
                  </a:cubicBezTo>
                  <a:cubicBezTo>
                    <a:pt x="5715" y="14288"/>
                    <a:pt x="2857" y="6667"/>
                    <a:pt x="0" y="0"/>
                  </a:cubicBezTo>
                  <a:close/>
                </a:path>
              </a:pathLst>
            </a:custGeom>
            <a:solidFill>
              <a:srgbClr val="AE3B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562;p27">
              <a:extLst>
                <a:ext uri="{FF2B5EF4-FFF2-40B4-BE49-F238E27FC236}">
                  <a16:creationId xmlns:a16="http://schemas.microsoft.com/office/drawing/2014/main" id="{41997EAE-B351-4061-B572-A3B532E29F07}"/>
                </a:ext>
              </a:extLst>
            </p:cNvPr>
            <p:cNvSpPr/>
            <p:nvPr/>
          </p:nvSpPr>
          <p:spPr>
            <a:xfrm>
              <a:off x="7206615" y="1635442"/>
              <a:ext cx="11429" cy="11429"/>
            </a:xfrm>
            <a:custGeom>
              <a:avLst/>
              <a:gdLst/>
              <a:ahLst/>
              <a:cxnLst/>
              <a:rect l="l" t="t" r="r" b="b"/>
              <a:pathLst>
                <a:path w="11429" h="11429" extrusionOk="0">
                  <a:moveTo>
                    <a:pt x="11430" y="0"/>
                  </a:moveTo>
                  <a:cubicBezTo>
                    <a:pt x="7620" y="3810"/>
                    <a:pt x="3810" y="7620"/>
                    <a:pt x="0" y="11430"/>
                  </a:cubicBezTo>
                  <a:cubicBezTo>
                    <a:pt x="3810" y="8572"/>
                    <a:pt x="7620" y="3810"/>
                    <a:pt x="11430" y="0"/>
                  </a:cubicBezTo>
                  <a:close/>
                </a:path>
              </a:pathLst>
            </a:custGeom>
            <a:solidFill>
              <a:srgbClr val="AE3B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563;p27">
              <a:extLst>
                <a:ext uri="{FF2B5EF4-FFF2-40B4-BE49-F238E27FC236}">
                  <a16:creationId xmlns:a16="http://schemas.microsoft.com/office/drawing/2014/main" id="{7925AC91-E8C1-4244-9C46-99BA1E5E38C2}"/>
                </a:ext>
              </a:extLst>
            </p:cNvPr>
            <p:cNvSpPr/>
            <p:nvPr/>
          </p:nvSpPr>
          <p:spPr>
            <a:xfrm>
              <a:off x="7234169" y="1759188"/>
              <a:ext cx="196356" cy="198216"/>
            </a:xfrm>
            <a:custGeom>
              <a:avLst/>
              <a:gdLst/>
              <a:ahLst/>
              <a:cxnLst/>
              <a:rect l="l" t="t" r="r" b="b"/>
              <a:pathLst>
                <a:path w="196356" h="198216" extrusionOk="0">
                  <a:moveTo>
                    <a:pt x="196283" y="91519"/>
                  </a:moveTo>
                  <a:cubicBezTo>
                    <a:pt x="198188" y="154385"/>
                    <a:pt x="162946" y="197247"/>
                    <a:pt x="109606" y="198199"/>
                  </a:cubicBezTo>
                  <a:cubicBezTo>
                    <a:pt x="50551" y="199152"/>
                    <a:pt x="1973" y="159147"/>
                    <a:pt x="68" y="107712"/>
                  </a:cubicBezTo>
                  <a:cubicBezTo>
                    <a:pt x="-1837" y="42942"/>
                    <a:pt x="36263" y="1032"/>
                    <a:pt x="100081" y="79"/>
                  </a:cubicBezTo>
                  <a:cubicBezTo>
                    <a:pt x="160088" y="-1826"/>
                    <a:pt x="194378" y="30560"/>
                    <a:pt x="196283" y="91519"/>
                  </a:cubicBezTo>
                  <a:close/>
                  <a:moveTo>
                    <a:pt x="167708" y="95330"/>
                  </a:moveTo>
                  <a:cubicBezTo>
                    <a:pt x="165803" y="94377"/>
                    <a:pt x="164851" y="93424"/>
                    <a:pt x="162946" y="92472"/>
                  </a:cubicBezTo>
                  <a:cubicBezTo>
                    <a:pt x="160088" y="80089"/>
                    <a:pt x="160088" y="67707"/>
                    <a:pt x="155326" y="56277"/>
                  </a:cubicBezTo>
                  <a:cubicBezTo>
                    <a:pt x="140086" y="16272"/>
                    <a:pt x="104843" y="5794"/>
                    <a:pt x="70553" y="30560"/>
                  </a:cubicBezTo>
                  <a:cubicBezTo>
                    <a:pt x="38168" y="53419"/>
                    <a:pt x="26738" y="111522"/>
                    <a:pt x="46741" y="145812"/>
                  </a:cubicBezTo>
                  <a:cubicBezTo>
                    <a:pt x="69601" y="183912"/>
                    <a:pt x="104843" y="191532"/>
                    <a:pt x="134371" y="160099"/>
                  </a:cubicBezTo>
                  <a:cubicBezTo>
                    <a:pt x="150563" y="142955"/>
                    <a:pt x="156278" y="117237"/>
                    <a:pt x="167708" y="95330"/>
                  </a:cubicBezTo>
                  <a:close/>
                </a:path>
              </a:pathLst>
            </a:custGeom>
            <a:solidFill>
              <a:srgbClr val="1810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564;p27">
              <a:extLst>
                <a:ext uri="{FF2B5EF4-FFF2-40B4-BE49-F238E27FC236}">
                  <a16:creationId xmlns:a16="http://schemas.microsoft.com/office/drawing/2014/main" id="{2BCD7034-5345-449C-A8B5-A221B510DDD2}"/>
                </a:ext>
              </a:extLst>
            </p:cNvPr>
            <p:cNvSpPr/>
            <p:nvPr/>
          </p:nvSpPr>
          <p:spPr>
            <a:xfrm>
              <a:off x="7393305" y="1666875"/>
              <a:ext cx="93742" cy="341947"/>
            </a:xfrm>
            <a:custGeom>
              <a:avLst/>
              <a:gdLst/>
              <a:ahLst/>
              <a:cxnLst/>
              <a:rect l="l" t="t" r="r" b="b"/>
              <a:pathLst>
                <a:path w="93742" h="341947" extrusionOk="0">
                  <a:moveTo>
                    <a:pt x="0" y="0"/>
                  </a:moveTo>
                  <a:cubicBezTo>
                    <a:pt x="15240" y="9525"/>
                    <a:pt x="34290" y="17145"/>
                    <a:pt x="45720" y="30480"/>
                  </a:cubicBezTo>
                  <a:cubicBezTo>
                    <a:pt x="80010" y="68580"/>
                    <a:pt x="100965" y="113348"/>
                    <a:pt x="91440" y="166688"/>
                  </a:cubicBezTo>
                  <a:cubicBezTo>
                    <a:pt x="81915" y="221933"/>
                    <a:pt x="68580" y="276225"/>
                    <a:pt x="57150" y="330517"/>
                  </a:cubicBezTo>
                  <a:cubicBezTo>
                    <a:pt x="56197" y="334328"/>
                    <a:pt x="50482" y="338138"/>
                    <a:pt x="46672" y="341948"/>
                  </a:cubicBezTo>
                  <a:cubicBezTo>
                    <a:pt x="50482" y="317183"/>
                    <a:pt x="53340" y="291465"/>
                    <a:pt x="58102" y="266700"/>
                  </a:cubicBezTo>
                  <a:cubicBezTo>
                    <a:pt x="64770" y="232410"/>
                    <a:pt x="73343" y="199073"/>
                    <a:pt x="79057" y="164783"/>
                  </a:cubicBezTo>
                  <a:cubicBezTo>
                    <a:pt x="80963" y="156210"/>
                    <a:pt x="73343" y="145733"/>
                    <a:pt x="72390" y="135255"/>
                  </a:cubicBezTo>
                  <a:cubicBezTo>
                    <a:pt x="64770" y="86677"/>
                    <a:pt x="43815" y="44768"/>
                    <a:pt x="6668" y="12382"/>
                  </a:cubicBezTo>
                  <a:cubicBezTo>
                    <a:pt x="3810" y="9525"/>
                    <a:pt x="2857" y="4763"/>
                    <a:pt x="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65;p27">
              <a:extLst>
                <a:ext uri="{FF2B5EF4-FFF2-40B4-BE49-F238E27FC236}">
                  <a16:creationId xmlns:a16="http://schemas.microsoft.com/office/drawing/2014/main" id="{5E448782-7A41-4194-ACDA-8E2A1E6439B9}"/>
                </a:ext>
              </a:extLst>
            </p:cNvPr>
            <p:cNvSpPr/>
            <p:nvPr/>
          </p:nvSpPr>
          <p:spPr>
            <a:xfrm>
              <a:off x="7428547" y="2014537"/>
              <a:ext cx="11429" cy="22860"/>
            </a:xfrm>
            <a:custGeom>
              <a:avLst/>
              <a:gdLst/>
              <a:ahLst/>
              <a:cxnLst/>
              <a:rect l="l" t="t" r="r" b="b"/>
              <a:pathLst>
                <a:path w="11429" h="22860" extrusionOk="0">
                  <a:moveTo>
                    <a:pt x="11430" y="0"/>
                  </a:moveTo>
                  <a:cubicBezTo>
                    <a:pt x="7620" y="7620"/>
                    <a:pt x="3810" y="15240"/>
                    <a:pt x="0" y="22860"/>
                  </a:cubicBezTo>
                  <a:cubicBezTo>
                    <a:pt x="3810" y="15240"/>
                    <a:pt x="7620" y="7620"/>
                    <a:pt x="1143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566;p27">
              <a:extLst>
                <a:ext uri="{FF2B5EF4-FFF2-40B4-BE49-F238E27FC236}">
                  <a16:creationId xmlns:a16="http://schemas.microsoft.com/office/drawing/2014/main" id="{21B83D11-D724-4FD9-B5A8-097CA7CE924F}"/>
                </a:ext>
              </a:extLst>
            </p:cNvPr>
            <p:cNvSpPr/>
            <p:nvPr/>
          </p:nvSpPr>
          <p:spPr>
            <a:xfrm>
              <a:off x="7370444" y="1655444"/>
              <a:ext cx="22860" cy="11430"/>
            </a:xfrm>
            <a:custGeom>
              <a:avLst/>
              <a:gdLst/>
              <a:ahLst/>
              <a:cxnLst/>
              <a:rect l="l" t="t" r="r" b="b"/>
              <a:pathLst>
                <a:path w="22860" h="11430" extrusionOk="0">
                  <a:moveTo>
                    <a:pt x="0" y="0"/>
                  </a:moveTo>
                  <a:cubicBezTo>
                    <a:pt x="7620" y="3810"/>
                    <a:pt x="15240" y="7620"/>
                    <a:pt x="22860" y="11430"/>
                  </a:cubicBezTo>
                  <a:cubicBezTo>
                    <a:pt x="15240" y="7620"/>
                    <a:pt x="7620" y="3810"/>
                    <a:pt x="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567;p27">
              <a:extLst>
                <a:ext uri="{FF2B5EF4-FFF2-40B4-BE49-F238E27FC236}">
                  <a16:creationId xmlns:a16="http://schemas.microsoft.com/office/drawing/2014/main" id="{AAE1390D-6EEE-49A4-B013-5E2B4AAC6B4A}"/>
                </a:ext>
              </a:extLst>
            </p:cNvPr>
            <p:cNvSpPr/>
            <p:nvPr/>
          </p:nvSpPr>
          <p:spPr>
            <a:xfrm>
              <a:off x="7346632" y="1644015"/>
              <a:ext cx="11430" cy="10477"/>
            </a:xfrm>
            <a:custGeom>
              <a:avLst/>
              <a:gdLst/>
              <a:ahLst/>
              <a:cxnLst/>
              <a:rect l="l" t="t" r="r" b="b"/>
              <a:pathLst>
                <a:path w="11430" h="10477" extrusionOk="0">
                  <a:moveTo>
                    <a:pt x="0" y="0"/>
                  </a:moveTo>
                  <a:cubicBezTo>
                    <a:pt x="3810" y="3810"/>
                    <a:pt x="7620" y="7620"/>
                    <a:pt x="11430" y="10478"/>
                  </a:cubicBezTo>
                  <a:cubicBezTo>
                    <a:pt x="7620" y="7620"/>
                    <a:pt x="3810" y="3810"/>
                    <a:pt x="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568;p27">
              <a:extLst>
                <a:ext uri="{FF2B5EF4-FFF2-40B4-BE49-F238E27FC236}">
                  <a16:creationId xmlns:a16="http://schemas.microsoft.com/office/drawing/2014/main" id="{B86A93B3-266C-493D-AAB6-BA2955473A9C}"/>
                </a:ext>
              </a:extLst>
            </p:cNvPr>
            <p:cNvSpPr/>
            <p:nvPr/>
          </p:nvSpPr>
          <p:spPr>
            <a:xfrm>
              <a:off x="7297102" y="2316479"/>
              <a:ext cx="5715" cy="11430"/>
            </a:xfrm>
            <a:custGeom>
              <a:avLst/>
              <a:gdLst/>
              <a:ahLst/>
              <a:cxnLst/>
              <a:rect l="l" t="t" r="r" b="b"/>
              <a:pathLst>
                <a:path w="5715" h="11430" extrusionOk="0">
                  <a:moveTo>
                    <a:pt x="5715" y="0"/>
                  </a:moveTo>
                  <a:cubicBezTo>
                    <a:pt x="3810" y="3810"/>
                    <a:pt x="1905" y="7620"/>
                    <a:pt x="0" y="11430"/>
                  </a:cubicBezTo>
                  <a:cubicBezTo>
                    <a:pt x="1905" y="7620"/>
                    <a:pt x="3810" y="3810"/>
                    <a:pt x="5715" y="0"/>
                  </a:cubicBezTo>
                  <a:close/>
                </a:path>
              </a:pathLst>
            </a:custGeom>
            <a:solidFill>
              <a:srgbClr val="EE3F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569;p27">
              <a:extLst>
                <a:ext uri="{FF2B5EF4-FFF2-40B4-BE49-F238E27FC236}">
                  <a16:creationId xmlns:a16="http://schemas.microsoft.com/office/drawing/2014/main" id="{85468A6F-F385-450F-9C72-298815AC4020}"/>
                </a:ext>
              </a:extLst>
            </p:cNvPr>
            <p:cNvSpPr/>
            <p:nvPr/>
          </p:nvSpPr>
          <p:spPr>
            <a:xfrm>
              <a:off x="7270995" y="1775484"/>
              <a:ext cx="130881" cy="162424"/>
            </a:xfrm>
            <a:custGeom>
              <a:avLst/>
              <a:gdLst/>
              <a:ahLst/>
              <a:cxnLst/>
              <a:rect l="l" t="t" r="r" b="b"/>
              <a:pathLst>
                <a:path w="130881" h="162424" extrusionOk="0">
                  <a:moveTo>
                    <a:pt x="130882" y="79033"/>
                  </a:moveTo>
                  <a:cubicBezTo>
                    <a:pt x="120404" y="100941"/>
                    <a:pt x="113737" y="126658"/>
                    <a:pt x="97544" y="142851"/>
                  </a:cubicBezTo>
                  <a:cubicBezTo>
                    <a:pt x="67064" y="174283"/>
                    <a:pt x="31822" y="166663"/>
                    <a:pt x="9914" y="128563"/>
                  </a:cubicBezTo>
                  <a:cubicBezTo>
                    <a:pt x="-10088" y="94273"/>
                    <a:pt x="1342" y="37123"/>
                    <a:pt x="33727" y="13311"/>
                  </a:cubicBezTo>
                  <a:cubicBezTo>
                    <a:pt x="68017" y="-11454"/>
                    <a:pt x="104212" y="-977"/>
                    <a:pt x="118499" y="39028"/>
                  </a:cubicBezTo>
                  <a:cubicBezTo>
                    <a:pt x="122309" y="50458"/>
                    <a:pt x="123262" y="62841"/>
                    <a:pt x="126119" y="75223"/>
                  </a:cubicBezTo>
                  <a:cubicBezTo>
                    <a:pt x="128024" y="77128"/>
                    <a:pt x="128977" y="78081"/>
                    <a:pt x="130882" y="79033"/>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397787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1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5" name="Straight Connector 1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16">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8">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684DE3-DA18-474D-8359-D2FCB41A1E7D}"/>
              </a:ext>
            </a:extLst>
          </p:cNvPr>
          <p:cNvSpPr>
            <a:spLocks noGrp="1"/>
          </p:cNvSpPr>
          <p:nvPr>
            <p:ph type="title"/>
          </p:nvPr>
        </p:nvSpPr>
        <p:spPr>
          <a:xfrm>
            <a:off x="1332318" y="4460798"/>
            <a:ext cx="6477804" cy="558063"/>
          </a:xfrm>
        </p:spPr>
        <p:txBody>
          <a:bodyPr vert="horz" lIns="91440" tIns="45720" rIns="91440" bIns="0" rtlCol="0" anchor="b">
            <a:normAutofit/>
          </a:bodyPr>
          <a:lstStyle/>
          <a:p>
            <a:pPr defTabSz="914400"/>
            <a:r>
              <a:rPr lang="en-US" sz="3100"/>
              <a:t>Select your path</a:t>
            </a:r>
          </a:p>
        </p:txBody>
      </p:sp>
      <p:pic>
        <p:nvPicPr>
          <p:cNvPr id="4" name="Picture 3" descr="Timeline&#10;&#10;Description automatically generated">
            <a:extLst>
              <a:ext uri="{FF2B5EF4-FFF2-40B4-BE49-F238E27FC236}">
                <a16:creationId xmlns:a16="http://schemas.microsoft.com/office/drawing/2014/main" id="{9E8829B1-3A5A-43F0-8DA7-8A4AA6EEFE9F}"/>
              </a:ext>
            </a:extLst>
          </p:cNvPr>
          <p:cNvPicPr>
            <a:picLocks noChangeAspect="1"/>
          </p:cNvPicPr>
          <p:nvPr/>
        </p:nvPicPr>
        <p:blipFill>
          <a:blip r:embed="rId4"/>
          <a:stretch>
            <a:fillRect/>
          </a:stretch>
        </p:blipFill>
        <p:spPr>
          <a:xfrm>
            <a:off x="163836" y="228599"/>
            <a:ext cx="4954892" cy="3133967"/>
          </a:xfrm>
          <a:prstGeom prst="rect">
            <a:avLst/>
          </a:prstGeom>
          <a:ln>
            <a:noFill/>
          </a:ln>
          <a:effectLst>
            <a:outerShdw blurRad="292100" dist="139700" dir="2700000" algn="tl" rotWithShape="0">
              <a:srgbClr val="333333">
                <a:alpha val="65000"/>
              </a:srgbClr>
            </a:outerShdw>
          </a:effectLst>
        </p:spPr>
      </p:pic>
      <p:pic>
        <p:nvPicPr>
          <p:cNvPr id="3" name="Picture 2" descr="Graphical user interface, text, application, email&#10;&#10;Description automatically generated">
            <a:extLst>
              <a:ext uri="{FF2B5EF4-FFF2-40B4-BE49-F238E27FC236}">
                <a16:creationId xmlns:a16="http://schemas.microsoft.com/office/drawing/2014/main" id="{D6F56581-8232-4705-A971-E5A4075144A5}"/>
              </a:ext>
            </a:extLst>
          </p:cNvPr>
          <p:cNvPicPr>
            <a:picLocks noChangeAspect="1"/>
          </p:cNvPicPr>
          <p:nvPr/>
        </p:nvPicPr>
        <p:blipFill>
          <a:blip r:embed="rId5"/>
          <a:stretch>
            <a:fillRect/>
          </a:stretch>
        </p:blipFill>
        <p:spPr>
          <a:xfrm>
            <a:off x="3505200" y="715612"/>
            <a:ext cx="5504759" cy="3399187"/>
          </a:xfrm>
          <a:prstGeom prst="rect">
            <a:avLst/>
          </a:prstGeom>
          <a:ln>
            <a:noFill/>
          </a:ln>
          <a:effectLst>
            <a:outerShdw blurRad="292100" dist="139700" dir="2700000" algn="tl" rotWithShape="0">
              <a:srgbClr val="333333">
                <a:alpha val="65000"/>
              </a:srgbClr>
            </a:outerShdw>
          </a:effectLst>
        </p:spPr>
      </p:pic>
      <p:cxnSp>
        <p:nvCxnSpPr>
          <p:cNvPr id="39" name="Straight Connector 20">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5027185"/>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0" name="Picture 22">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1" name="Straight Connector 24">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56682E8-E494-4A3E-91E2-D1CE2116F5B6}"/>
              </a:ext>
            </a:extLst>
          </p:cNvPr>
          <p:cNvSpPr txBox="1"/>
          <p:nvPr/>
        </p:nvSpPr>
        <p:spPr>
          <a:xfrm>
            <a:off x="1295400" y="5088481"/>
            <a:ext cx="8305799" cy="338554"/>
          </a:xfrm>
          <a:prstGeom prst="rect">
            <a:avLst/>
          </a:prstGeom>
          <a:noFill/>
        </p:spPr>
        <p:txBody>
          <a:bodyPr wrap="square">
            <a:spAutoFit/>
          </a:bodyPr>
          <a:lstStyle/>
          <a:p>
            <a:r>
              <a:rPr lang="en-US" sz="1600" b="0" i="0" kern="1200" cap="all">
                <a:solidFill>
                  <a:srgbClr val="C00000"/>
                </a:solidFill>
                <a:latin typeface="+mn-lt"/>
                <a:ea typeface="+mn-ea"/>
                <a:cs typeface="+mn-cs"/>
              </a:rPr>
              <a:t>YOU CAN ALSO CHOOSE A SECONDARY PATH IF YOU ARE STILL DECIDING!</a:t>
            </a:r>
          </a:p>
        </p:txBody>
      </p:sp>
    </p:spTree>
    <p:extLst>
      <p:ext uri="{BB962C8B-B14F-4D97-AF65-F5344CB8AC3E}">
        <p14:creationId xmlns:p14="http://schemas.microsoft.com/office/powerpoint/2010/main" val="1577190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algn="ctr"/>
            <a:r>
              <a:rPr lang="en-US" altLang="en-US" sz="3600"/>
              <a:t>Enter/update Your </a:t>
            </a:r>
            <a:br>
              <a:rPr lang="en-US" altLang="en-US" sz="3600"/>
            </a:br>
            <a:r>
              <a:rPr lang="en-US" altLang="en-US" sz="3600"/>
              <a:t>Email Address</a:t>
            </a:r>
          </a:p>
        </p:txBody>
      </p:sp>
      <p:sp>
        <p:nvSpPr>
          <p:cNvPr id="3" name="Content Placeholder 2"/>
          <p:cNvSpPr>
            <a:spLocks noGrp="1"/>
          </p:cNvSpPr>
          <p:nvPr>
            <p:ph idx="1"/>
          </p:nvPr>
        </p:nvSpPr>
        <p:spPr>
          <a:xfrm>
            <a:off x="1274232" y="2209800"/>
            <a:ext cx="6595535" cy="3444997"/>
          </a:xfrm>
        </p:spPr>
        <p:txBody>
          <a:bodyPr>
            <a:normAutofit fontScale="70000" lnSpcReduction="20000"/>
          </a:bodyPr>
          <a:lstStyle/>
          <a:p>
            <a:pPr marL="0" indent="0">
              <a:buNone/>
              <a:defRPr/>
            </a:pPr>
            <a:r>
              <a:rPr lang="en-US" sz="2700" i="1"/>
              <a:t>We need your </a:t>
            </a:r>
            <a:r>
              <a:rPr lang="en-US" sz="2700" b="1" i="1"/>
              <a:t>personal</a:t>
            </a:r>
            <a:r>
              <a:rPr lang="en-US" sz="2700" i="1"/>
              <a:t> email address so we can communicate important information with you. Please get in the habit of checking email frequently. </a:t>
            </a:r>
          </a:p>
          <a:p>
            <a:pPr marL="514350" indent="-514350">
              <a:buAutoNum type="arabicPeriod"/>
              <a:defRPr/>
            </a:pPr>
            <a:r>
              <a:rPr lang="en-US" sz="2600"/>
              <a:t>Click on the “About Me” link at the top. </a:t>
            </a:r>
          </a:p>
          <a:p>
            <a:pPr marL="514350" indent="-514350">
              <a:buAutoNum type="arabicPeriod"/>
              <a:defRPr/>
            </a:pPr>
            <a:r>
              <a:rPr lang="en-US" sz="2600"/>
              <a:t>Click on “My Account.” </a:t>
            </a:r>
          </a:p>
          <a:p>
            <a:pPr marL="514350" indent="-514350">
              <a:buAutoNum type="arabicPeriod"/>
              <a:defRPr/>
            </a:pPr>
            <a:r>
              <a:rPr lang="en-US" sz="2600"/>
              <a:t>Click on the Pencil Icon in the “Contact Information Box.” </a:t>
            </a:r>
          </a:p>
          <a:p>
            <a:pPr marL="514350" indent="-514350">
              <a:buAutoNum type="arabicPeriod"/>
              <a:defRPr/>
            </a:pPr>
            <a:r>
              <a:rPr lang="en-US" sz="2600"/>
              <a:t>Enter your personal email address. </a:t>
            </a:r>
          </a:p>
          <a:p>
            <a:pPr marL="514350" indent="-514350">
              <a:buAutoNum type="arabicPeriod"/>
              <a:defRPr/>
            </a:pPr>
            <a:r>
              <a:rPr lang="en-US" sz="2600"/>
              <a:t>Click “Save.” </a:t>
            </a:r>
          </a:p>
        </p:txBody>
      </p:sp>
      <p:pic>
        <p:nvPicPr>
          <p:cNvPr id="4" name="Graphic 3" descr="Email with solid fill">
            <a:extLst>
              <a:ext uri="{FF2B5EF4-FFF2-40B4-BE49-F238E27FC236}">
                <a16:creationId xmlns:a16="http://schemas.microsoft.com/office/drawing/2014/main" id="{B2EE854E-88F9-44FC-A419-F28E6C98D3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1400" y="4419600"/>
            <a:ext cx="1524000" cy="1524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088684" y="804519"/>
            <a:ext cx="7202456" cy="1049235"/>
          </a:xfrm>
        </p:spPr>
        <p:txBody>
          <a:bodyPr>
            <a:normAutofit/>
          </a:bodyPr>
          <a:lstStyle/>
          <a:p>
            <a:r>
              <a:rPr lang="en-US" altLang="en-US"/>
              <a:t>You can</a:t>
            </a:r>
            <a:br>
              <a:rPr lang="en-US" altLang="en-US"/>
            </a:br>
            <a:r>
              <a:rPr lang="en-US" altLang="en-US"/>
              <a:t>use Naviance for…</a:t>
            </a:r>
          </a:p>
        </p:txBody>
      </p:sp>
      <p:graphicFrame>
        <p:nvGraphicFramePr>
          <p:cNvPr id="15364" name="Content Placeholder 2">
            <a:extLst>
              <a:ext uri="{FF2B5EF4-FFF2-40B4-BE49-F238E27FC236}">
                <a16:creationId xmlns:a16="http://schemas.microsoft.com/office/drawing/2014/main" id="{701503CC-33B2-4880-9923-6ADC7CC66B1F}"/>
              </a:ext>
            </a:extLst>
          </p:cNvPr>
          <p:cNvGraphicFramePr>
            <a:graphicFrameLocks noGrp="1"/>
          </p:cNvGraphicFramePr>
          <p:nvPr>
            <p:ph idx="1"/>
            <p:extLst>
              <p:ext uri="{D42A27DB-BD31-4B8C-83A1-F6EECF244321}">
                <p14:modId xmlns:p14="http://schemas.microsoft.com/office/powerpoint/2010/main" val="1755254654"/>
              </p:ext>
            </p:extLst>
          </p:nvPr>
        </p:nvGraphicFramePr>
        <p:xfrm>
          <a:off x="228600" y="2133600"/>
          <a:ext cx="8686799"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755F-8913-4426-AFDA-CE3BCAAE6870}"/>
              </a:ext>
            </a:extLst>
          </p:cNvPr>
          <p:cNvSpPr>
            <a:spLocks noGrp="1"/>
          </p:cNvSpPr>
          <p:nvPr>
            <p:ph type="title"/>
          </p:nvPr>
        </p:nvSpPr>
        <p:spPr>
          <a:xfrm>
            <a:off x="1443491" y="1504538"/>
            <a:ext cx="5617002" cy="758470"/>
          </a:xfrm>
        </p:spPr>
        <p:txBody>
          <a:bodyPr/>
          <a:lstStyle/>
          <a:p>
            <a:r>
              <a:rPr lang="en-US" u="sng"/>
              <a:t>Learning Objectives</a:t>
            </a:r>
          </a:p>
        </p:txBody>
      </p:sp>
      <p:sp>
        <p:nvSpPr>
          <p:cNvPr id="4" name="Title 1">
            <a:extLst>
              <a:ext uri="{FF2B5EF4-FFF2-40B4-BE49-F238E27FC236}">
                <a16:creationId xmlns:a16="http://schemas.microsoft.com/office/drawing/2014/main" id="{7BD68ACB-25B0-47E1-8764-479BF5E2CA93}"/>
              </a:ext>
            </a:extLst>
          </p:cNvPr>
          <p:cNvSpPr txBox="1">
            <a:spLocks/>
          </p:cNvSpPr>
          <p:nvPr/>
        </p:nvSpPr>
        <p:spPr>
          <a:xfrm>
            <a:off x="1443491" y="2895600"/>
            <a:ext cx="5617002" cy="75847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pic>
        <p:nvPicPr>
          <p:cNvPr id="6" name="Graphic 5" descr="Idea with solid fill">
            <a:extLst>
              <a:ext uri="{FF2B5EF4-FFF2-40B4-BE49-F238E27FC236}">
                <a16:creationId xmlns:a16="http://schemas.microsoft.com/office/drawing/2014/main" id="{1E4C0336-E71B-4FE3-BB7E-6837CDC33D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5600" y="72533"/>
            <a:ext cx="2438400" cy="2438400"/>
          </a:xfrm>
          <a:prstGeom prst="rect">
            <a:avLst/>
          </a:prstGeom>
        </p:spPr>
      </p:pic>
      <p:sp>
        <p:nvSpPr>
          <p:cNvPr id="7" name="TextBox 6">
            <a:extLst>
              <a:ext uri="{FF2B5EF4-FFF2-40B4-BE49-F238E27FC236}">
                <a16:creationId xmlns:a16="http://schemas.microsoft.com/office/drawing/2014/main" id="{8C0CB3A2-2FE9-41C1-98F1-E1BD83367616}"/>
              </a:ext>
            </a:extLst>
          </p:cNvPr>
          <p:cNvSpPr txBox="1"/>
          <p:nvPr/>
        </p:nvSpPr>
        <p:spPr>
          <a:xfrm>
            <a:off x="1250805" y="2415134"/>
            <a:ext cx="5617002" cy="1264642"/>
          </a:xfrm>
          <a:prstGeom prst="rect">
            <a:avLst/>
          </a:prstGeom>
          <a:noFill/>
        </p:spPr>
        <p:txBody>
          <a:bodyPr wrap="square">
            <a:spAutoFit/>
          </a:bodyPr>
          <a:lstStyle/>
          <a:p>
            <a:pPr marL="0" marR="0">
              <a:lnSpc>
                <a:spcPct val="107000"/>
              </a:lnSpc>
              <a:spcBef>
                <a:spcPts val="0"/>
              </a:spcBef>
              <a:spcAft>
                <a:spcPts val="0"/>
              </a:spcAft>
            </a:pPr>
            <a:r>
              <a:rPr lang="en-US" b="1">
                <a:effectLst/>
                <a:latin typeface="Calibri" panose="020F0502020204030204" pitchFamily="34" charset="0"/>
                <a:ea typeface="Calibri" panose="020F0502020204030204" pitchFamily="34" charset="0"/>
                <a:cs typeface="Times New Roman" panose="02020603050405020304" pitchFamily="18" charset="0"/>
              </a:rPr>
              <a:t>This lesson is to assist juniors in planning for their final semesters of high school and life once they have graduated. This lesson will provide steps and options for all students to take depending on their individual paths. </a:t>
            </a:r>
          </a:p>
        </p:txBody>
      </p:sp>
    </p:spTree>
    <p:extLst>
      <p:ext uri="{BB962C8B-B14F-4D97-AF65-F5344CB8AC3E}">
        <p14:creationId xmlns:p14="http://schemas.microsoft.com/office/powerpoint/2010/main" val="354049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Bridge Law </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a:t>On your dashboard home screen, tasks are on the right:</a:t>
            </a:r>
            <a:endParaRPr lang="en-US" sz="2400" b="1"/>
          </a:p>
        </p:txBody>
      </p:sp>
      <p:sp>
        <p:nvSpPr>
          <p:cNvPr id="5" name="Oval 4">
            <a:extLst>
              <a:ext uri="{FF2B5EF4-FFF2-40B4-BE49-F238E27FC236}">
                <a16:creationId xmlns:a16="http://schemas.microsoft.com/office/drawing/2014/main" id="{FFE21425-2563-4455-B87A-781EF120A538}"/>
              </a:ext>
            </a:extLst>
          </p:cNvPr>
          <p:cNvSpPr/>
          <p:nvPr/>
        </p:nvSpPr>
        <p:spPr>
          <a:xfrm>
            <a:off x="4312000" y="3421008"/>
            <a:ext cx="834324" cy="3200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11B7A09-4B70-44BC-85F7-D91940FEAF0F}"/>
              </a:ext>
            </a:extLst>
          </p:cNvPr>
          <p:cNvPicPr>
            <a:picLocks noChangeAspect="1"/>
          </p:cNvPicPr>
          <p:nvPr/>
        </p:nvPicPr>
        <p:blipFill>
          <a:blip r:embed="rId3"/>
          <a:stretch>
            <a:fillRect/>
          </a:stretch>
        </p:blipFill>
        <p:spPr>
          <a:xfrm>
            <a:off x="155863" y="2667000"/>
            <a:ext cx="8832273" cy="3283494"/>
          </a:xfrm>
          <a:prstGeom prst="rect">
            <a:avLst/>
          </a:prstGeom>
        </p:spPr>
      </p:pic>
      <p:sp>
        <p:nvSpPr>
          <p:cNvPr id="9" name="Rectangle 8">
            <a:extLst>
              <a:ext uri="{FF2B5EF4-FFF2-40B4-BE49-F238E27FC236}">
                <a16:creationId xmlns:a16="http://schemas.microsoft.com/office/drawing/2014/main" id="{A7D88A0C-B1FE-4D03-B34C-AC808BF0F6A8}"/>
              </a:ext>
            </a:extLst>
          </p:cNvPr>
          <p:cNvSpPr/>
          <p:nvPr/>
        </p:nvSpPr>
        <p:spPr>
          <a:xfrm>
            <a:off x="228600" y="3048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8E80F7-21F7-4593-BFCB-3ACA0F3C483F}"/>
              </a:ext>
            </a:extLst>
          </p:cNvPr>
          <p:cNvSpPr/>
          <p:nvPr/>
        </p:nvSpPr>
        <p:spPr>
          <a:xfrm>
            <a:off x="6096000" y="3200400"/>
            <a:ext cx="275272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0E6488C-0F8C-4B00-99D5-853D7A081ADF}"/>
              </a:ext>
            </a:extLst>
          </p:cNvPr>
          <p:cNvSpPr/>
          <p:nvPr/>
        </p:nvSpPr>
        <p:spPr>
          <a:xfrm>
            <a:off x="5943599" y="4331232"/>
            <a:ext cx="1756909" cy="6217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526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Complete the</a:t>
            </a:r>
            <a:br>
              <a:rPr lang="en-US"/>
            </a:br>
            <a:r>
              <a:rPr lang="en-US"/>
              <a:t> </a:t>
            </a:r>
            <a:r>
              <a:rPr lang="en-US" i="1"/>
              <a:t>Junior Bridge Law Survey</a:t>
            </a:r>
          </a:p>
        </p:txBody>
      </p:sp>
      <p:sp>
        <p:nvSpPr>
          <p:cNvPr id="4" name="Content Placeholder 3">
            <a:extLst>
              <a:ext uri="{FF2B5EF4-FFF2-40B4-BE49-F238E27FC236}">
                <a16:creationId xmlns:a16="http://schemas.microsoft.com/office/drawing/2014/main" id="{6CEE443B-3B57-4C8B-AD46-87FB4B0F5CD5}"/>
              </a:ext>
            </a:extLst>
          </p:cNvPr>
          <p:cNvSpPr>
            <a:spLocks noGrp="1"/>
          </p:cNvSpPr>
          <p:nvPr>
            <p:ph idx="1"/>
          </p:nvPr>
        </p:nvSpPr>
        <p:spPr/>
        <p:txBody>
          <a:bodyPr/>
          <a:lstStyle/>
          <a:p>
            <a:r>
              <a:rPr lang="en-US"/>
              <a:t>Go to “My Planner” and click “Tasks”</a:t>
            </a:r>
          </a:p>
          <a:p>
            <a:r>
              <a:rPr lang="en-US"/>
              <a:t>Select: “</a:t>
            </a:r>
            <a:r>
              <a:rPr lang="en-US" b="0" i="0" u="none" strike="noStrike">
                <a:solidFill>
                  <a:srgbClr val="21229D"/>
                </a:solidFill>
                <a:effectLst/>
                <a:latin typeface="Open Sans" panose="020B0606030504020204" pitchFamily="34" charset="0"/>
              </a:rPr>
              <a:t>11th Grade - BRIDGE Law Survey</a:t>
            </a:r>
            <a:r>
              <a:rPr lang="en-US"/>
              <a:t>”</a:t>
            </a:r>
          </a:p>
          <a:p>
            <a:r>
              <a:rPr lang="en-US"/>
              <a:t>Select “take this survey” on the right side of the screen.  Look for the pink diamond with a white arrow!</a:t>
            </a:r>
          </a:p>
          <a:p>
            <a:r>
              <a:rPr lang="en-US"/>
              <a:t>Click “Start”</a:t>
            </a:r>
          </a:p>
          <a:p>
            <a:r>
              <a:rPr lang="en-US"/>
              <a:t>Answer the questions and select “Save and Finish”</a:t>
            </a:r>
          </a:p>
        </p:txBody>
      </p:sp>
      <p:pic>
        <p:nvPicPr>
          <p:cNvPr id="3" name="Picture 2">
            <a:extLst>
              <a:ext uri="{FF2B5EF4-FFF2-40B4-BE49-F238E27FC236}">
                <a16:creationId xmlns:a16="http://schemas.microsoft.com/office/drawing/2014/main" id="{90347133-5F50-490E-8698-26F67A306E3B}"/>
              </a:ext>
            </a:extLst>
          </p:cNvPr>
          <p:cNvPicPr>
            <a:picLocks noChangeAspect="1"/>
          </p:cNvPicPr>
          <p:nvPr/>
        </p:nvPicPr>
        <p:blipFill>
          <a:blip r:embed="rId3"/>
          <a:stretch>
            <a:fillRect/>
          </a:stretch>
        </p:blipFill>
        <p:spPr>
          <a:xfrm>
            <a:off x="5029200" y="5080583"/>
            <a:ext cx="3314700" cy="771525"/>
          </a:xfrm>
          <a:prstGeom prst="rect">
            <a:avLst/>
          </a:prstGeom>
        </p:spPr>
      </p:pic>
      <p:sp>
        <p:nvSpPr>
          <p:cNvPr id="5" name="Arrow: Right 4">
            <a:extLst>
              <a:ext uri="{FF2B5EF4-FFF2-40B4-BE49-F238E27FC236}">
                <a16:creationId xmlns:a16="http://schemas.microsoft.com/office/drawing/2014/main" id="{60929DE0-DA32-4011-B085-AE1B4298824E}"/>
              </a:ext>
            </a:extLst>
          </p:cNvPr>
          <p:cNvSpPr/>
          <p:nvPr/>
        </p:nvSpPr>
        <p:spPr>
          <a:xfrm>
            <a:off x="2133600" y="5334000"/>
            <a:ext cx="3124200" cy="29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161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B896-5D48-4A9C-8FC2-CA05A94098C0}"/>
              </a:ext>
            </a:extLst>
          </p:cNvPr>
          <p:cNvSpPr>
            <a:spLocks noGrp="1"/>
          </p:cNvSpPr>
          <p:nvPr>
            <p:ph type="title"/>
          </p:nvPr>
        </p:nvSpPr>
        <p:spPr/>
        <p:txBody>
          <a:bodyPr>
            <a:normAutofit/>
          </a:bodyPr>
          <a:lstStyle/>
          <a:p>
            <a:pPr algn="ctr"/>
            <a:r>
              <a:rPr lang="en-US" sz="4800"/>
              <a:t>Don’t Log Out!</a:t>
            </a:r>
          </a:p>
        </p:txBody>
      </p:sp>
      <p:sp>
        <p:nvSpPr>
          <p:cNvPr id="3" name="Content Placeholder 2">
            <a:extLst>
              <a:ext uri="{FF2B5EF4-FFF2-40B4-BE49-F238E27FC236}">
                <a16:creationId xmlns:a16="http://schemas.microsoft.com/office/drawing/2014/main" id="{1D3A661B-5827-46FD-9175-88B04334729F}"/>
              </a:ext>
            </a:extLst>
          </p:cNvPr>
          <p:cNvSpPr>
            <a:spLocks noGrp="1"/>
          </p:cNvSpPr>
          <p:nvPr>
            <p:ph idx="1"/>
          </p:nvPr>
        </p:nvSpPr>
        <p:spPr/>
        <p:txBody>
          <a:bodyPr/>
          <a:lstStyle/>
          <a:p>
            <a:pPr>
              <a:buFont typeface="Wingdings" panose="05000000000000000000" pitchFamily="2" charset="2"/>
              <a:buChar char="v"/>
            </a:pPr>
            <a:r>
              <a:rPr lang="en-US"/>
              <a:t> Wait for a counselor to confirm your completion</a:t>
            </a:r>
          </a:p>
          <a:p>
            <a:pPr>
              <a:buFont typeface="Wingdings" panose="05000000000000000000" pitchFamily="2" charset="2"/>
              <a:buChar char="v"/>
            </a:pPr>
            <a:r>
              <a:rPr lang="en-US"/>
              <a:t> Go to “My Planner” and then “Tasks” to show completion status</a:t>
            </a:r>
          </a:p>
        </p:txBody>
      </p:sp>
      <p:pic>
        <p:nvPicPr>
          <p:cNvPr id="5" name="Picture 4" descr="A screenshot of a cell phone&#10;&#10;Description generated with high confidence">
            <a:extLst>
              <a:ext uri="{FF2B5EF4-FFF2-40B4-BE49-F238E27FC236}">
                <a16:creationId xmlns:a16="http://schemas.microsoft.com/office/drawing/2014/main" id="{7FE9E6AA-C4C3-4291-A59B-F9C76E07478C}"/>
              </a:ext>
            </a:extLst>
          </p:cNvPr>
          <p:cNvPicPr>
            <a:picLocks noChangeAspect="1"/>
          </p:cNvPicPr>
          <p:nvPr/>
        </p:nvPicPr>
        <p:blipFill rotWithShape="1">
          <a:blip r:embed="rId2">
            <a:extLst>
              <a:ext uri="{28A0092B-C50C-407E-A947-70E740481C1C}">
                <a14:useLocalDpi xmlns:a14="http://schemas.microsoft.com/office/drawing/2010/main" val="0"/>
              </a:ext>
            </a:extLst>
          </a:blip>
          <a:srcRect l="4020" t="8540"/>
          <a:stretch/>
        </p:blipFill>
        <p:spPr>
          <a:xfrm>
            <a:off x="2106546" y="3741039"/>
            <a:ext cx="4930907" cy="1632042"/>
          </a:xfrm>
          <a:prstGeom prst="rect">
            <a:avLst/>
          </a:prstGeom>
        </p:spPr>
      </p:pic>
    </p:spTree>
    <p:extLst>
      <p:ext uri="{BB962C8B-B14F-4D97-AF65-F5344CB8AC3E}">
        <p14:creationId xmlns:p14="http://schemas.microsoft.com/office/powerpoint/2010/main" val="1965296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C4F3-EA37-4737-8620-A297955624FC}"/>
              </a:ext>
            </a:extLst>
          </p:cNvPr>
          <p:cNvSpPr>
            <a:spLocks noGrp="1"/>
          </p:cNvSpPr>
          <p:nvPr>
            <p:ph type="title"/>
          </p:nvPr>
        </p:nvSpPr>
        <p:spPr>
          <a:xfrm>
            <a:off x="1441642" y="1752600"/>
            <a:ext cx="5617002" cy="1887950"/>
          </a:xfrm>
        </p:spPr>
        <p:txBody>
          <a:bodyPr>
            <a:normAutofit fontScale="90000"/>
          </a:bodyPr>
          <a:lstStyle/>
          <a:p>
            <a:pPr algn="r"/>
            <a:r>
              <a:rPr lang="en-US"/>
              <a:t>“Plan for the future because that is where </a:t>
            </a:r>
            <a:br>
              <a:rPr lang="en-US"/>
            </a:br>
            <a:r>
              <a:rPr lang="en-US"/>
              <a:t>you are going to spend </a:t>
            </a:r>
            <a:br>
              <a:rPr lang="en-US"/>
            </a:br>
            <a:r>
              <a:rPr lang="en-US"/>
              <a:t>the rest of your life.”</a:t>
            </a:r>
            <a:br>
              <a:rPr lang="en-US"/>
            </a:br>
            <a:r>
              <a:rPr lang="en-US"/>
              <a:t>- Mark Twain</a:t>
            </a:r>
          </a:p>
        </p:txBody>
      </p:sp>
      <p:sp>
        <p:nvSpPr>
          <p:cNvPr id="3" name="Text Placeholder 2">
            <a:extLst>
              <a:ext uri="{FF2B5EF4-FFF2-40B4-BE49-F238E27FC236}">
                <a16:creationId xmlns:a16="http://schemas.microsoft.com/office/drawing/2014/main" id="{FADA5B93-2D09-4558-B30E-D320BB59F600}"/>
              </a:ext>
            </a:extLst>
          </p:cNvPr>
          <p:cNvSpPr>
            <a:spLocks noGrp="1"/>
          </p:cNvSpPr>
          <p:nvPr>
            <p:ph type="body" idx="1"/>
          </p:nvPr>
        </p:nvSpPr>
        <p:spPr/>
        <p:txBody>
          <a:bodyPr/>
          <a:lstStyle/>
          <a:p>
            <a:r>
              <a:rPr lang="en-US"/>
              <a:t>Something to think about…</a:t>
            </a:r>
          </a:p>
        </p:txBody>
      </p:sp>
    </p:spTree>
    <p:extLst>
      <p:ext uri="{BB962C8B-B14F-4D97-AF65-F5344CB8AC3E}">
        <p14:creationId xmlns:p14="http://schemas.microsoft.com/office/powerpoint/2010/main" val="278168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Let’s talk about…</a:t>
            </a:r>
          </a:p>
        </p:txBody>
      </p:sp>
      <p:sp>
        <p:nvSpPr>
          <p:cNvPr id="3" name="Content Placeholder 2"/>
          <p:cNvSpPr>
            <a:spLocks noGrp="1"/>
          </p:cNvSpPr>
          <p:nvPr>
            <p:ph idx="1"/>
          </p:nvPr>
        </p:nvSpPr>
        <p:spPr>
          <a:xfrm>
            <a:off x="990600" y="2057400"/>
            <a:ext cx="7391400" cy="3810000"/>
          </a:xfrm>
        </p:spPr>
        <p:txBody>
          <a:bodyPr>
            <a:normAutofit/>
          </a:bodyPr>
          <a:lstStyle/>
          <a:p>
            <a:r>
              <a:rPr lang="en-US"/>
              <a:t>Junior Advisement &amp; IGP</a:t>
            </a:r>
          </a:p>
          <a:p>
            <a:r>
              <a:rPr lang="en-US"/>
              <a:t>Post-Secondary Options</a:t>
            </a:r>
          </a:p>
          <a:p>
            <a:pPr lvl="0"/>
            <a:r>
              <a:rPr lang="en-US"/>
              <a:t>HOPE Programs &amp; Financial Aid</a:t>
            </a:r>
          </a:p>
          <a:p>
            <a:pPr lvl="0"/>
            <a:r>
              <a:rPr lang="en-US"/>
              <a:t>Dual Enrollment</a:t>
            </a:r>
          </a:p>
          <a:p>
            <a:pPr lvl="0"/>
            <a:r>
              <a:rPr lang="en-US"/>
              <a:t>Naviance</a:t>
            </a:r>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52400" y="152400"/>
            <a:ext cx="8839200" cy="57150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JUNIOR ADVISEMENT &amp; IGP</a:t>
            </a:r>
            <a:endParaRPr lang="en-US" sz="4000"/>
          </a:p>
        </p:txBody>
      </p:sp>
    </p:spTree>
    <p:extLst>
      <p:ext uri="{BB962C8B-B14F-4D97-AF65-F5344CB8AC3E}">
        <p14:creationId xmlns:p14="http://schemas.microsoft.com/office/powerpoint/2010/main" val="337621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A0113-0DC2-4E2C-8039-7F292EF23000}"/>
              </a:ext>
            </a:extLst>
          </p:cNvPr>
          <p:cNvSpPr>
            <a:spLocks noGrp="1"/>
          </p:cNvSpPr>
          <p:nvPr>
            <p:ph idx="1"/>
          </p:nvPr>
        </p:nvSpPr>
        <p:spPr/>
        <p:txBody>
          <a:bodyPr/>
          <a:lstStyle/>
          <a:p>
            <a:r>
              <a:rPr lang="en-US">
                <a:highlight>
                  <a:srgbClr val="FFFF00"/>
                </a:highlight>
              </a:rPr>
              <a:t>ADD DETAILS FOR YOUR SCHOOL’S PLAN</a:t>
            </a:r>
          </a:p>
          <a:p>
            <a:r>
              <a:rPr lang="en-US"/>
              <a:t>WHO – 11</a:t>
            </a:r>
            <a:r>
              <a:rPr lang="en-US" baseline="30000"/>
              <a:t>th</a:t>
            </a:r>
            <a:r>
              <a:rPr lang="en-US"/>
              <a:t> Grade Students/3</a:t>
            </a:r>
            <a:r>
              <a:rPr lang="en-US" baseline="30000"/>
              <a:t>rd</a:t>
            </a:r>
            <a:r>
              <a:rPr lang="en-US"/>
              <a:t> Year Students</a:t>
            </a:r>
          </a:p>
          <a:p>
            <a:r>
              <a:rPr lang="en-US"/>
              <a:t>WHAT – Junior Advisement</a:t>
            </a:r>
          </a:p>
          <a:p>
            <a:r>
              <a:rPr lang="en-US"/>
              <a:t>WHERE – Counseling Offices</a:t>
            </a:r>
          </a:p>
          <a:p>
            <a:r>
              <a:rPr lang="en-US"/>
              <a:t>WHEN – October 23 – December 1</a:t>
            </a:r>
          </a:p>
          <a:p>
            <a:r>
              <a:rPr lang="en-US"/>
              <a:t>WHY – Discuss Post-secondary options and Graduation Plan</a:t>
            </a:r>
          </a:p>
        </p:txBody>
      </p:sp>
      <p:sp>
        <p:nvSpPr>
          <p:cNvPr id="4" name="Title 1">
            <a:extLst>
              <a:ext uri="{FF2B5EF4-FFF2-40B4-BE49-F238E27FC236}">
                <a16:creationId xmlns:a16="http://schemas.microsoft.com/office/drawing/2014/main" id="{7C1E8529-4700-413F-80FB-527AD6C1A677}"/>
              </a:ext>
            </a:extLst>
          </p:cNvPr>
          <p:cNvSpPr txBox="1">
            <a:spLocks/>
          </p:cNvSpPr>
          <p:nvPr/>
        </p:nvSpPr>
        <p:spPr>
          <a:xfrm>
            <a:off x="1219200" y="956920"/>
            <a:ext cx="7162799" cy="104923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b="1"/>
              <a:t>JUNIOR ADVISEMENT &amp; INDIVIDUAL GRADUATION PLAN</a:t>
            </a:r>
          </a:p>
        </p:txBody>
      </p:sp>
    </p:spTree>
    <p:extLst>
      <p:ext uri="{BB962C8B-B14F-4D97-AF65-F5344CB8AC3E}">
        <p14:creationId xmlns:p14="http://schemas.microsoft.com/office/powerpoint/2010/main" val="102337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52400" y="152400"/>
            <a:ext cx="8839200" cy="57150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POST-SECONDARY OPTIONS</a:t>
            </a:r>
            <a:endParaRPr lang="en-US" sz="4000"/>
          </a:p>
        </p:txBody>
      </p:sp>
    </p:spTree>
    <p:extLst>
      <p:ext uri="{BB962C8B-B14F-4D97-AF65-F5344CB8AC3E}">
        <p14:creationId xmlns:p14="http://schemas.microsoft.com/office/powerpoint/2010/main" val="230039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E740-DFAE-4D6B-981C-2CC193454861}"/>
              </a:ext>
            </a:extLst>
          </p:cNvPr>
          <p:cNvSpPr>
            <a:spLocks noGrp="1"/>
          </p:cNvSpPr>
          <p:nvPr>
            <p:ph type="title"/>
          </p:nvPr>
        </p:nvSpPr>
        <p:spPr>
          <a:xfrm>
            <a:off x="1088684" y="804519"/>
            <a:ext cx="7202456" cy="1049235"/>
          </a:xfrm>
        </p:spPr>
        <p:txBody>
          <a:bodyPr>
            <a:normAutofit/>
          </a:bodyPr>
          <a:lstStyle/>
          <a:p>
            <a:r>
              <a:rPr lang="en-US"/>
              <a:t>What do I need to know?</a:t>
            </a:r>
          </a:p>
        </p:txBody>
      </p:sp>
      <p:sp>
        <p:nvSpPr>
          <p:cNvPr id="3" name="Content Placeholder 2">
            <a:extLst>
              <a:ext uri="{FF2B5EF4-FFF2-40B4-BE49-F238E27FC236}">
                <a16:creationId xmlns:a16="http://schemas.microsoft.com/office/drawing/2014/main" id="{F93DE274-88F4-4C1A-8DFB-450E452224BE}"/>
              </a:ext>
            </a:extLst>
          </p:cNvPr>
          <p:cNvSpPr>
            <a:spLocks noGrp="1"/>
          </p:cNvSpPr>
          <p:nvPr>
            <p:ph idx="1"/>
          </p:nvPr>
        </p:nvSpPr>
        <p:spPr>
          <a:xfrm>
            <a:off x="1088684" y="2015734"/>
            <a:ext cx="4646838" cy="3450613"/>
          </a:xfrm>
        </p:spPr>
        <p:txBody>
          <a:bodyPr>
            <a:normAutofit/>
          </a:bodyPr>
          <a:lstStyle/>
          <a:p>
            <a:r>
              <a:rPr lang="en-US"/>
              <a:t>What’s my path after high school?</a:t>
            </a:r>
          </a:p>
          <a:p>
            <a:r>
              <a:rPr lang="en-US"/>
              <a:t>What are the requirements to get there?</a:t>
            </a:r>
          </a:p>
          <a:p>
            <a:r>
              <a:rPr lang="en-US"/>
              <a:t>What tests do I need to take?</a:t>
            </a:r>
          </a:p>
          <a:p>
            <a:r>
              <a:rPr lang="en-US"/>
              <a:t>How do I pay for it?</a:t>
            </a:r>
          </a:p>
        </p:txBody>
      </p:sp>
      <p:pic>
        <p:nvPicPr>
          <p:cNvPr id="5" name="Graphic 4" descr="Decision chart with solid fill">
            <a:extLst>
              <a:ext uri="{FF2B5EF4-FFF2-40B4-BE49-F238E27FC236}">
                <a16:creationId xmlns:a16="http://schemas.microsoft.com/office/drawing/2014/main" id="{E9C6A074-6E6E-4E7D-81D3-EF7D0EA195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567" y="2643754"/>
            <a:ext cx="2194573" cy="2194573"/>
          </a:xfrm>
          <a:prstGeom prst="rect">
            <a:avLst/>
          </a:prstGeom>
        </p:spPr>
      </p:pic>
    </p:spTree>
    <p:extLst>
      <p:ext uri="{BB962C8B-B14F-4D97-AF65-F5344CB8AC3E}">
        <p14:creationId xmlns:p14="http://schemas.microsoft.com/office/powerpoint/2010/main" val="3607221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3724</Words>
  <Application>Microsoft Office PowerPoint</Application>
  <PresentationFormat>On-screen Show (4:3)</PresentationFormat>
  <Paragraphs>412</Paragraphs>
  <Slides>43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Courier New</vt:lpstr>
      <vt:lpstr>Gill Sans MT</vt:lpstr>
      <vt:lpstr>Open Sans</vt:lpstr>
      <vt:lpstr>Wingdings</vt:lpstr>
      <vt:lpstr>Gallery</vt:lpstr>
      <vt:lpstr>11th Grade Bridge Law Counseling Lesson</vt:lpstr>
      <vt:lpstr>Who is your  school counselor?</vt:lpstr>
      <vt:lpstr>PowerPoint Presentation</vt:lpstr>
      <vt:lpstr>Learning Objectives</vt:lpstr>
      <vt:lpstr>Let’s talk about…</vt:lpstr>
      <vt:lpstr>PowerPoint Presentation</vt:lpstr>
      <vt:lpstr>PowerPoint Presentation</vt:lpstr>
      <vt:lpstr>PowerPoint Presentation</vt:lpstr>
      <vt:lpstr>What do I need to know?</vt:lpstr>
      <vt:lpstr>Post-secondary options </vt:lpstr>
      <vt:lpstr>PowerPoint Presentation</vt:lpstr>
      <vt:lpstr>PowerPoint Presentation</vt:lpstr>
      <vt:lpstr>Apprenticeships &amp; Workforce</vt:lpstr>
      <vt:lpstr>State Workforce development initiatives</vt:lpstr>
      <vt:lpstr>HOPE Grant + HOPE CAREER GRANT =  FREE TUITION!</vt:lpstr>
      <vt:lpstr>Military and Military Academies</vt:lpstr>
      <vt:lpstr>Requirements: They aren’t the same…</vt:lpstr>
      <vt:lpstr>What does “College” mean?</vt:lpstr>
      <vt:lpstr>How do I get to college?</vt:lpstr>
      <vt:lpstr>Application Process: what you need to know</vt:lpstr>
      <vt:lpstr>College entrance tests: Act vs. sat</vt:lpstr>
      <vt:lpstr>Other tests I may need</vt:lpstr>
      <vt:lpstr>PowerPoint Presentation</vt:lpstr>
      <vt:lpstr>HOPE Information</vt:lpstr>
      <vt:lpstr>Which classes count toward hope?</vt:lpstr>
      <vt:lpstr>Which Courses are Weighted for HOPE?</vt:lpstr>
      <vt:lpstr>PowerPoint Presentation</vt:lpstr>
      <vt:lpstr>Ways to pay for college</vt:lpstr>
      <vt:lpstr>Nuts and bolts  of finding free money</vt:lpstr>
      <vt:lpstr>PowerPoint Presentation</vt:lpstr>
      <vt:lpstr>Dual Enrollment (DE)</vt:lpstr>
      <vt:lpstr>Interested  in  Dual Enrollment?</vt:lpstr>
      <vt:lpstr>PowerPoint Presentation</vt:lpstr>
      <vt:lpstr>        Naviance</vt:lpstr>
      <vt:lpstr>Logging into Naviance</vt:lpstr>
      <vt:lpstr>Naviance Student homepage</vt:lpstr>
      <vt:lpstr>Select your path</vt:lpstr>
      <vt:lpstr>Enter/update Your  Email Address</vt:lpstr>
      <vt:lpstr>You can use Naviance for…</vt:lpstr>
      <vt:lpstr>Bridge Law </vt:lpstr>
      <vt:lpstr>Complete the  Junior Bridge Law Survey</vt:lpstr>
      <vt:lpstr>Don’t Log Out!</vt:lpstr>
      <vt:lpstr>“Plan for the future because that is where  you are going to spend  the rest of your life.” - Mark Twain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11th Grade Bridge Law Counseling Lesson</dc:title>
  <dc:creator>Haley Welch</dc:creator>
  <cp:lastModifiedBy>Kristin Schloemer</cp:lastModifiedBy>
  <cp:revision>3</cp:revision>
  <dcterms:created xsi:type="dcterms:W3CDTF">2021-07-26T13:33:04Z</dcterms:created>
  <dcterms:modified xsi:type="dcterms:W3CDTF">2023-10-16T17:48:34Z</dcterms:modified>
</cp:coreProperties>
</file>