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3" r:id="rId4"/>
  </p:sldMasterIdLst>
  <p:notesMasterIdLst>
    <p:notesMasterId r:id="rId59"/>
  </p:notesMasterIdLst>
  <p:sldIdLst>
    <p:sldId id="258" r:id="rId5"/>
    <p:sldId id="506" r:id="rId6"/>
    <p:sldId id="460" r:id="rId7"/>
    <p:sldId id="257" r:id="rId8"/>
    <p:sldId id="462" r:id="rId9"/>
    <p:sldId id="409" r:id="rId10"/>
    <p:sldId id="480" r:id="rId11"/>
    <p:sldId id="463" r:id="rId12"/>
    <p:sldId id="418" r:id="rId13"/>
    <p:sldId id="481" r:id="rId14"/>
    <p:sldId id="454" r:id="rId15"/>
    <p:sldId id="507" r:id="rId16"/>
    <p:sldId id="411" r:id="rId17"/>
    <p:sldId id="482" r:id="rId18"/>
    <p:sldId id="483" r:id="rId19"/>
    <p:sldId id="485" r:id="rId20"/>
    <p:sldId id="508" r:id="rId21"/>
    <p:sldId id="464" r:id="rId22"/>
    <p:sldId id="487" r:id="rId23"/>
    <p:sldId id="291" r:id="rId24"/>
    <p:sldId id="362" r:id="rId25"/>
    <p:sldId id="488" r:id="rId26"/>
    <p:sldId id="490" r:id="rId27"/>
    <p:sldId id="491" r:id="rId28"/>
    <p:sldId id="489" r:id="rId29"/>
    <p:sldId id="492" r:id="rId30"/>
    <p:sldId id="494" r:id="rId31"/>
    <p:sldId id="493" r:id="rId32"/>
    <p:sldId id="495" r:id="rId33"/>
    <p:sldId id="496" r:id="rId34"/>
    <p:sldId id="497" r:id="rId35"/>
    <p:sldId id="297" r:id="rId36"/>
    <p:sldId id="509" r:id="rId37"/>
    <p:sldId id="466" r:id="rId38"/>
    <p:sldId id="498" r:id="rId39"/>
    <p:sldId id="415" r:id="rId40"/>
    <p:sldId id="499" r:id="rId41"/>
    <p:sldId id="500" r:id="rId42"/>
    <p:sldId id="473" r:id="rId43"/>
    <p:sldId id="501" r:id="rId44"/>
    <p:sldId id="479" r:id="rId45"/>
    <p:sldId id="502" r:id="rId46"/>
    <p:sldId id="477" r:id="rId47"/>
    <p:sldId id="471" r:id="rId48"/>
    <p:sldId id="308" r:id="rId49"/>
    <p:sldId id="503" r:id="rId50"/>
    <p:sldId id="504" r:id="rId51"/>
    <p:sldId id="310" r:id="rId52"/>
    <p:sldId id="311" r:id="rId53"/>
    <p:sldId id="333" r:id="rId54"/>
    <p:sldId id="334" r:id="rId55"/>
    <p:sldId id="338" r:id="rId56"/>
    <p:sldId id="510" r:id="rId57"/>
    <p:sldId id="505" r:id="rId5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98BC39-5D49-4075-9B15-322154071DFB}">
          <p14:sldIdLst>
            <p14:sldId id="258"/>
            <p14:sldId id="506"/>
            <p14:sldId id="460"/>
            <p14:sldId id="257"/>
            <p14:sldId id="462"/>
            <p14:sldId id="409"/>
            <p14:sldId id="480"/>
            <p14:sldId id="463"/>
            <p14:sldId id="418"/>
            <p14:sldId id="481"/>
            <p14:sldId id="454"/>
            <p14:sldId id="507"/>
            <p14:sldId id="411"/>
            <p14:sldId id="482"/>
            <p14:sldId id="483"/>
            <p14:sldId id="485"/>
            <p14:sldId id="508"/>
            <p14:sldId id="464"/>
            <p14:sldId id="487"/>
            <p14:sldId id="291"/>
            <p14:sldId id="362"/>
            <p14:sldId id="488"/>
            <p14:sldId id="490"/>
            <p14:sldId id="491"/>
            <p14:sldId id="489"/>
            <p14:sldId id="492"/>
            <p14:sldId id="494"/>
            <p14:sldId id="493"/>
            <p14:sldId id="495"/>
            <p14:sldId id="496"/>
          </p14:sldIdLst>
        </p14:section>
        <p14:section name="Untitled Section" id="{326A210F-5592-4D65-A685-C69B59E62177}">
          <p14:sldIdLst>
            <p14:sldId id="497"/>
            <p14:sldId id="297"/>
            <p14:sldId id="509"/>
            <p14:sldId id="466"/>
            <p14:sldId id="498"/>
            <p14:sldId id="415"/>
            <p14:sldId id="499"/>
            <p14:sldId id="500"/>
            <p14:sldId id="473"/>
            <p14:sldId id="501"/>
            <p14:sldId id="479"/>
            <p14:sldId id="502"/>
            <p14:sldId id="477"/>
            <p14:sldId id="471"/>
            <p14:sldId id="308"/>
            <p14:sldId id="503"/>
            <p14:sldId id="504"/>
            <p14:sldId id="310"/>
            <p14:sldId id="311"/>
            <p14:sldId id="333"/>
            <p14:sldId id="334"/>
            <p14:sldId id="338"/>
            <p14:sldId id="510"/>
            <p14:sldId id="505"/>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DAD1"/>
    <a:srgbClr val="EAE1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93" autoAdjust="0"/>
  </p:normalViewPr>
  <p:slideViewPr>
    <p:cSldViewPr>
      <p:cViewPr varScale="1">
        <p:scale>
          <a:sx n="62" d="100"/>
          <a:sy n="62" d="100"/>
        </p:scale>
        <p:origin x="1400" y="5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D9A3AD-C6A6-4B4E-A87F-749541029A57}" type="doc">
      <dgm:prSet loTypeId="urn:microsoft.com/office/officeart/2008/layout/LinedList" loCatId="list" qsTypeId="urn:microsoft.com/office/officeart/2005/8/quickstyle/simple1" qsCatId="simple" csTypeId="urn:microsoft.com/office/officeart/2005/8/colors/accent6_2" csCatId="accent6" phldr="1"/>
      <dgm:spPr/>
      <dgm:t>
        <a:bodyPr/>
        <a:lstStyle/>
        <a:p>
          <a:endParaRPr lang="en-US"/>
        </a:p>
      </dgm:t>
    </dgm:pt>
    <dgm:pt modelId="{DBA73B0B-1F2B-49A7-BA22-C8C8A4AA7CCD}">
      <dgm:prSet/>
      <dgm:spPr/>
      <dgm:t>
        <a:bodyPr/>
        <a:lstStyle/>
        <a:p>
          <a:r>
            <a:rPr lang="en-US" dirty="0">
              <a:latin typeface="Roboto"/>
              <a:ea typeface="Roboto"/>
              <a:cs typeface="Roboto"/>
            </a:rPr>
            <a:t>Students will: learn about college and career options (and the steps to achieve each option) in preparation for life after graduation. </a:t>
          </a:r>
        </a:p>
      </dgm:t>
    </dgm:pt>
    <dgm:pt modelId="{F0A19919-18B1-447D-A9C6-064AC99E5552}" type="parTrans" cxnId="{4C3C7FEC-DF88-4D0A-B8BC-4072F88B8720}">
      <dgm:prSet/>
      <dgm:spPr/>
      <dgm:t>
        <a:bodyPr/>
        <a:lstStyle/>
        <a:p>
          <a:endParaRPr lang="en-US"/>
        </a:p>
      </dgm:t>
    </dgm:pt>
    <dgm:pt modelId="{EA1AEE60-A1BF-4230-BF5C-EFE98DABE5FB}" type="sibTrans" cxnId="{4C3C7FEC-DF88-4D0A-B8BC-4072F88B8720}">
      <dgm:prSet/>
      <dgm:spPr/>
      <dgm:t>
        <a:bodyPr/>
        <a:lstStyle/>
        <a:p>
          <a:endParaRPr lang="en-US"/>
        </a:p>
      </dgm:t>
    </dgm:pt>
    <dgm:pt modelId="{A9973FB8-28EF-4A5A-888B-E81B359BDA71}">
      <dgm:prSet/>
      <dgm:spPr/>
      <dgm:t>
        <a:bodyPr/>
        <a:lstStyle/>
        <a:p>
          <a:r>
            <a:rPr lang="en-US" dirty="0">
              <a:latin typeface="Roboto"/>
              <a:ea typeface="Roboto"/>
              <a:cs typeface="Roboto"/>
            </a:rPr>
            <a:t>Students will: plan for their final semesters of high school with the purpose of developing a viable post-graduation plan</a:t>
          </a:r>
          <a:r>
            <a:rPr lang="en-US" dirty="0"/>
            <a:t>.</a:t>
          </a:r>
        </a:p>
      </dgm:t>
    </dgm:pt>
    <dgm:pt modelId="{ADAA4AF5-8F61-4D39-A1F1-26F687A23BE4}" type="parTrans" cxnId="{2A260A60-EB71-4817-9386-78C54CEC2A23}">
      <dgm:prSet/>
      <dgm:spPr/>
      <dgm:t>
        <a:bodyPr/>
        <a:lstStyle/>
        <a:p>
          <a:endParaRPr lang="en-US"/>
        </a:p>
      </dgm:t>
    </dgm:pt>
    <dgm:pt modelId="{E7F54543-74A2-4B05-AC58-DEAED8E87133}" type="sibTrans" cxnId="{2A260A60-EB71-4817-9386-78C54CEC2A23}">
      <dgm:prSet/>
      <dgm:spPr/>
      <dgm:t>
        <a:bodyPr/>
        <a:lstStyle/>
        <a:p>
          <a:endParaRPr lang="en-US"/>
        </a:p>
      </dgm:t>
    </dgm:pt>
    <dgm:pt modelId="{488AD9D6-74E0-469F-9D31-FBF5AF7BAAA9}" type="pres">
      <dgm:prSet presAssocID="{CAD9A3AD-C6A6-4B4E-A87F-749541029A57}" presName="vert0" presStyleCnt="0">
        <dgm:presLayoutVars>
          <dgm:dir/>
          <dgm:animOne val="branch"/>
          <dgm:animLvl val="lvl"/>
        </dgm:presLayoutVars>
      </dgm:prSet>
      <dgm:spPr/>
    </dgm:pt>
    <dgm:pt modelId="{AEA9DE41-6F10-403F-9F52-A50E1FFCC8BA}" type="pres">
      <dgm:prSet presAssocID="{DBA73B0B-1F2B-49A7-BA22-C8C8A4AA7CCD}" presName="thickLine" presStyleLbl="alignNode1" presStyleIdx="0" presStyleCnt="2"/>
      <dgm:spPr/>
    </dgm:pt>
    <dgm:pt modelId="{775FDE0A-A73F-4BCB-827F-128A111FBC2A}" type="pres">
      <dgm:prSet presAssocID="{DBA73B0B-1F2B-49A7-BA22-C8C8A4AA7CCD}" presName="horz1" presStyleCnt="0"/>
      <dgm:spPr/>
    </dgm:pt>
    <dgm:pt modelId="{F6BC8FAA-610A-4CCD-9C1E-55F4A66AFA8C}" type="pres">
      <dgm:prSet presAssocID="{DBA73B0B-1F2B-49A7-BA22-C8C8A4AA7CCD}" presName="tx1" presStyleLbl="revTx" presStyleIdx="0" presStyleCnt="2"/>
      <dgm:spPr/>
    </dgm:pt>
    <dgm:pt modelId="{FCD9C115-6886-4E11-A11C-A18A8C293C47}" type="pres">
      <dgm:prSet presAssocID="{DBA73B0B-1F2B-49A7-BA22-C8C8A4AA7CCD}" presName="vert1" presStyleCnt="0"/>
      <dgm:spPr/>
    </dgm:pt>
    <dgm:pt modelId="{05B522A0-0DBB-4699-B9A2-4E3028F828BD}" type="pres">
      <dgm:prSet presAssocID="{A9973FB8-28EF-4A5A-888B-E81B359BDA71}" presName="thickLine" presStyleLbl="alignNode1" presStyleIdx="1" presStyleCnt="2"/>
      <dgm:spPr/>
    </dgm:pt>
    <dgm:pt modelId="{A370FF11-5419-4CA2-B3A2-78A374D22239}" type="pres">
      <dgm:prSet presAssocID="{A9973FB8-28EF-4A5A-888B-E81B359BDA71}" presName="horz1" presStyleCnt="0"/>
      <dgm:spPr/>
    </dgm:pt>
    <dgm:pt modelId="{2C1F345A-0EAB-4960-877D-484A7E3702A5}" type="pres">
      <dgm:prSet presAssocID="{A9973FB8-28EF-4A5A-888B-E81B359BDA71}" presName="tx1" presStyleLbl="revTx" presStyleIdx="1" presStyleCnt="2"/>
      <dgm:spPr/>
    </dgm:pt>
    <dgm:pt modelId="{1CB58631-B37E-47AE-BCD7-F5998611DC3F}" type="pres">
      <dgm:prSet presAssocID="{A9973FB8-28EF-4A5A-888B-E81B359BDA71}" presName="vert1" presStyleCnt="0"/>
      <dgm:spPr/>
    </dgm:pt>
  </dgm:ptLst>
  <dgm:cxnLst>
    <dgm:cxn modelId="{C3EA4118-A5FD-43E7-AFB2-32A7177DD8C3}" type="presOf" srcId="{DBA73B0B-1F2B-49A7-BA22-C8C8A4AA7CCD}" destId="{F6BC8FAA-610A-4CCD-9C1E-55F4A66AFA8C}" srcOrd="0" destOrd="0" presId="urn:microsoft.com/office/officeart/2008/layout/LinedList"/>
    <dgm:cxn modelId="{17B1BF22-65E9-42A6-BA9D-1D3277FA95DC}" type="presOf" srcId="{CAD9A3AD-C6A6-4B4E-A87F-749541029A57}" destId="{488AD9D6-74E0-469F-9D31-FBF5AF7BAAA9}" srcOrd="0" destOrd="0" presId="urn:microsoft.com/office/officeart/2008/layout/LinedList"/>
    <dgm:cxn modelId="{2A260A60-EB71-4817-9386-78C54CEC2A23}" srcId="{CAD9A3AD-C6A6-4B4E-A87F-749541029A57}" destId="{A9973FB8-28EF-4A5A-888B-E81B359BDA71}" srcOrd="1" destOrd="0" parTransId="{ADAA4AF5-8F61-4D39-A1F1-26F687A23BE4}" sibTransId="{E7F54543-74A2-4B05-AC58-DEAED8E87133}"/>
    <dgm:cxn modelId="{AB462EB8-4A62-400A-B181-72DC6FD97FF9}" type="presOf" srcId="{A9973FB8-28EF-4A5A-888B-E81B359BDA71}" destId="{2C1F345A-0EAB-4960-877D-484A7E3702A5}" srcOrd="0" destOrd="0" presId="urn:microsoft.com/office/officeart/2008/layout/LinedList"/>
    <dgm:cxn modelId="{4C3C7FEC-DF88-4D0A-B8BC-4072F88B8720}" srcId="{CAD9A3AD-C6A6-4B4E-A87F-749541029A57}" destId="{DBA73B0B-1F2B-49A7-BA22-C8C8A4AA7CCD}" srcOrd="0" destOrd="0" parTransId="{F0A19919-18B1-447D-A9C6-064AC99E5552}" sibTransId="{EA1AEE60-A1BF-4230-BF5C-EFE98DABE5FB}"/>
    <dgm:cxn modelId="{BC4F4ABB-6F68-4821-A795-B073D5D0EE5F}" type="presParOf" srcId="{488AD9D6-74E0-469F-9D31-FBF5AF7BAAA9}" destId="{AEA9DE41-6F10-403F-9F52-A50E1FFCC8BA}" srcOrd="0" destOrd="0" presId="urn:microsoft.com/office/officeart/2008/layout/LinedList"/>
    <dgm:cxn modelId="{5E3CF069-1221-4739-B792-90E280E20F47}" type="presParOf" srcId="{488AD9D6-74E0-469F-9D31-FBF5AF7BAAA9}" destId="{775FDE0A-A73F-4BCB-827F-128A111FBC2A}" srcOrd="1" destOrd="0" presId="urn:microsoft.com/office/officeart/2008/layout/LinedList"/>
    <dgm:cxn modelId="{32F46A0E-76DD-409C-9FDB-8886F698F998}" type="presParOf" srcId="{775FDE0A-A73F-4BCB-827F-128A111FBC2A}" destId="{F6BC8FAA-610A-4CCD-9C1E-55F4A66AFA8C}" srcOrd="0" destOrd="0" presId="urn:microsoft.com/office/officeart/2008/layout/LinedList"/>
    <dgm:cxn modelId="{43BD96D5-3C17-4910-B41B-FED8E7D11953}" type="presParOf" srcId="{775FDE0A-A73F-4BCB-827F-128A111FBC2A}" destId="{FCD9C115-6886-4E11-A11C-A18A8C293C47}" srcOrd="1" destOrd="0" presId="urn:microsoft.com/office/officeart/2008/layout/LinedList"/>
    <dgm:cxn modelId="{6B6D61E6-A5CE-4FB5-A5C6-D20E5080A7CA}" type="presParOf" srcId="{488AD9D6-74E0-469F-9D31-FBF5AF7BAAA9}" destId="{05B522A0-0DBB-4699-B9A2-4E3028F828BD}" srcOrd="2" destOrd="0" presId="urn:microsoft.com/office/officeart/2008/layout/LinedList"/>
    <dgm:cxn modelId="{692CC80A-1EC6-453F-A845-E1C0C39952A9}" type="presParOf" srcId="{488AD9D6-74E0-469F-9D31-FBF5AF7BAAA9}" destId="{A370FF11-5419-4CA2-B3A2-78A374D22239}" srcOrd="3" destOrd="0" presId="urn:microsoft.com/office/officeart/2008/layout/LinedList"/>
    <dgm:cxn modelId="{6C944528-0C53-4A5F-B2F4-752DD98AD487}" type="presParOf" srcId="{A370FF11-5419-4CA2-B3A2-78A374D22239}" destId="{2C1F345A-0EAB-4960-877D-484A7E3702A5}" srcOrd="0" destOrd="0" presId="urn:microsoft.com/office/officeart/2008/layout/LinedList"/>
    <dgm:cxn modelId="{F5C9B83D-684B-4671-8A2F-6FB9106DD0B8}" type="presParOf" srcId="{A370FF11-5419-4CA2-B3A2-78A374D22239}" destId="{1CB58631-B37E-47AE-BCD7-F5998611DC3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818CE2-F972-4376-A0C6-B99BFAE3C017}"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6E91F0D0-AC0F-4BBB-8D85-91DCC2218C9E}">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Junior Advisement &amp; IGP</a:t>
          </a:r>
        </a:p>
      </dgm:t>
    </dgm:pt>
    <dgm:pt modelId="{676AA0E1-4285-410B-BB26-F42CD5157525}" type="parTrans" cxnId="{0E0B31A7-C7EF-4474-84F3-7852ADB89971}">
      <dgm:prSet/>
      <dgm:spPr/>
      <dgm:t>
        <a:bodyPr/>
        <a:lstStyle/>
        <a:p>
          <a:endParaRPr lang="en-US"/>
        </a:p>
      </dgm:t>
    </dgm:pt>
    <dgm:pt modelId="{0A30F2AF-13D2-477B-8971-AE194BFE6D70}" type="sibTrans" cxnId="{0E0B31A7-C7EF-4474-84F3-7852ADB89971}">
      <dgm:prSet/>
      <dgm:spPr/>
      <dgm:t>
        <a:bodyPr/>
        <a:lstStyle/>
        <a:p>
          <a:endParaRPr lang="en-US"/>
        </a:p>
      </dgm:t>
    </dgm:pt>
    <dgm:pt modelId="{FFC59EA6-B219-4FB2-9E7F-1459D3139FC1}">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Graduation Requirements and Options</a:t>
          </a:r>
        </a:p>
      </dgm:t>
    </dgm:pt>
    <dgm:pt modelId="{10E187DC-039A-4716-88C8-FD96FEB6226E}" type="parTrans" cxnId="{57CF166E-38C8-4F7A-88A9-3E5A48778BD5}">
      <dgm:prSet/>
      <dgm:spPr/>
      <dgm:t>
        <a:bodyPr/>
        <a:lstStyle/>
        <a:p>
          <a:endParaRPr lang="en-US"/>
        </a:p>
      </dgm:t>
    </dgm:pt>
    <dgm:pt modelId="{7739A370-53A7-473D-A72E-7BAD827FC3BC}" type="sibTrans" cxnId="{57CF166E-38C8-4F7A-88A9-3E5A48778BD5}">
      <dgm:prSet/>
      <dgm:spPr/>
      <dgm:t>
        <a:bodyPr/>
        <a:lstStyle/>
        <a:p>
          <a:endParaRPr lang="en-US"/>
        </a:p>
      </dgm:t>
    </dgm:pt>
    <dgm:pt modelId="{154E90E4-F2FB-4010-97ED-5D04D4441989}">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Post-Secondary Options</a:t>
          </a:r>
        </a:p>
      </dgm:t>
    </dgm:pt>
    <dgm:pt modelId="{3DBC7DC3-531E-4C61-A26B-0A98775F99FF}" type="parTrans" cxnId="{7C083619-E1FF-4098-8D4B-ECF81DD29972}">
      <dgm:prSet/>
      <dgm:spPr/>
      <dgm:t>
        <a:bodyPr/>
        <a:lstStyle/>
        <a:p>
          <a:endParaRPr lang="en-US"/>
        </a:p>
      </dgm:t>
    </dgm:pt>
    <dgm:pt modelId="{81B7BA45-6A5B-4F88-A401-C90E3545A16A}" type="sibTrans" cxnId="{7C083619-E1FF-4098-8D4B-ECF81DD29972}">
      <dgm:prSet/>
      <dgm:spPr/>
      <dgm:t>
        <a:bodyPr/>
        <a:lstStyle/>
        <a:p>
          <a:endParaRPr lang="en-US"/>
        </a:p>
      </dgm:t>
    </dgm:pt>
    <dgm:pt modelId="{F3A0316A-DEB3-46E3-930E-36BA5C23ADEA}">
      <dgm:prSet/>
      <dgm:spPr/>
      <dgm:t>
        <a:bodyPr/>
        <a:lstStyle/>
        <a:p>
          <a:r>
            <a:rPr lang="en-US" dirty="0">
              <a:latin typeface="Roboto"/>
              <a:ea typeface="Roboto"/>
              <a:cs typeface="Roboto"/>
            </a:rPr>
            <a:t>HOPE Programs, Financial Aid, and Georgia MATCH </a:t>
          </a:r>
        </a:p>
      </dgm:t>
    </dgm:pt>
    <dgm:pt modelId="{7F6F1575-8CC8-492F-9524-21CE1247C20E}" type="parTrans" cxnId="{913865A7-56E7-4D81-A32B-3699B4547DA9}">
      <dgm:prSet/>
      <dgm:spPr/>
      <dgm:t>
        <a:bodyPr/>
        <a:lstStyle/>
        <a:p>
          <a:endParaRPr lang="en-US"/>
        </a:p>
      </dgm:t>
    </dgm:pt>
    <dgm:pt modelId="{11D4A414-75B7-4643-8529-B5F52D9878D2}" type="sibTrans" cxnId="{913865A7-56E7-4D81-A32B-3699B4547DA9}">
      <dgm:prSet/>
      <dgm:spPr/>
      <dgm:t>
        <a:bodyPr/>
        <a:lstStyle/>
        <a:p>
          <a:endParaRPr lang="en-US"/>
        </a:p>
      </dgm:t>
    </dgm:pt>
    <dgm:pt modelId="{0A80FD11-70AD-45B2-AC7D-3695878EA9FD}">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Naviance</a:t>
          </a:r>
        </a:p>
      </dgm:t>
    </dgm:pt>
    <dgm:pt modelId="{F6D9840A-F281-4E54-A013-5DEF991F795D}" type="parTrans" cxnId="{DE57EBAC-E5CD-4368-A83A-BE8EA78E0694}">
      <dgm:prSet/>
      <dgm:spPr/>
      <dgm:t>
        <a:bodyPr/>
        <a:lstStyle/>
        <a:p>
          <a:endParaRPr lang="en-US"/>
        </a:p>
      </dgm:t>
    </dgm:pt>
    <dgm:pt modelId="{DED347FF-C9DC-4948-8077-CB692F0F698F}" type="sibTrans" cxnId="{DE57EBAC-E5CD-4368-A83A-BE8EA78E0694}">
      <dgm:prSet/>
      <dgm:spPr/>
      <dgm:t>
        <a:bodyPr/>
        <a:lstStyle/>
        <a:p>
          <a:endParaRPr lang="en-US"/>
        </a:p>
      </dgm:t>
    </dgm:pt>
    <dgm:pt modelId="{42AE7C2A-8BA4-4E12-9CCD-C44AF7F60EF6}">
      <dgm:prSet/>
      <dgm:spPr/>
      <dgm:t>
        <a:bodyPr/>
        <a:lstStyle/>
        <a:p>
          <a:r>
            <a:rPr lang="en-US" dirty="0">
              <a:latin typeface="Roboto" panose="02000000000000000000" pitchFamily="2" charset="0"/>
              <a:ea typeface="Roboto" panose="02000000000000000000" pitchFamily="2" charset="0"/>
              <a:cs typeface="Roboto" panose="02000000000000000000" pitchFamily="2" charset="0"/>
            </a:rPr>
            <a:t>Dual Enrollment</a:t>
          </a:r>
        </a:p>
      </dgm:t>
    </dgm:pt>
    <dgm:pt modelId="{4F1861DA-7310-46C0-AAC4-E50C86C631B8}" type="parTrans" cxnId="{8B3108E6-892A-44F0-865C-6A1D4A1BEF55}">
      <dgm:prSet/>
      <dgm:spPr/>
      <dgm:t>
        <a:bodyPr/>
        <a:lstStyle/>
        <a:p>
          <a:endParaRPr lang="en-US"/>
        </a:p>
      </dgm:t>
    </dgm:pt>
    <dgm:pt modelId="{A933A25D-ADC4-49ED-8E38-467F8ADCB80B}" type="sibTrans" cxnId="{8B3108E6-892A-44F0-865C-6A1D4A1BEF55}">
      <dgm:prSet/>
      <dgm:spPr/>
      <dgm:t>
        <a:bodyPr/>
        <a:lstStyle/>
        <a:p>
          <a:endParaRPr lang="en-US"/>
        </a:p>
      </dgm:t>
    </dgm:pt>
    <dgm:pt modelId="{CB297797-AA19-451D-93E1-B33280A5F1C9}" type="pres">
      <dgm:prSet presAssocID="{A4818CE2-F972-4376-A0C6-B99BFAE3C017}" presName="vert0" presStyleCnt="0">
        <dgm:presLayoutVars>
          <dgm:dir/>
          <dgm:animOne val="branch"/>
          <dgm:animLvl val="lvl"/>
        </dgm:presLayoutVars>
      </dgm:prSet>
      <dgm:spPr/>
    </dgm:pt>
    <dgm:pt modelId="{84BF6BFA-796C-4FE9-AD89-F17BE34CB204}" type="pres">
      <dgm:prSet presAssocID="{6E91F0D0-AC0F-4BBB-8D85-91DCC2218C9E}" presName="thickLine" presStyleLbl="alignNode1" presStyleIdx="0" presStyleCnt="6"/>
      <dgm:spPr/>
    </dgm:pt>
    <dgm:pt modelId="{5156BFD8-2C04-41B3-9D58-F3BF0D55E7CA}" type="pres">
      <dgm:prSet presAssocID="{6E91F0D0-AC0F-4BBB-8D85-91DCC2218C9E}" presName="horz1" presStyleCnt="0"/>
      <dgm:spPr/>
    </dgm:pt>
    <dgm:pt modelId="{D71F4E14-B350-4847-B80F-A48B2739C985}" type="pres">
      <dgm:prSet presAssocID="{6E91F0D0-AC0F-4BBB-8D85-91DCC2218C9E}" presName="tx1" presStyleLbl="revTx" presStyleIdx="0" presStyleCnt="6"/>
      <dgm:spPr/>
    </dgm:pt>
    <dgm:pt modelId="{EAC788F1-9B7F-4574-888A-D01962B2E434}" type="pres">
      <dgm:prSet presAssocID="{6E91F0D0-AC0F-4BBB-8D85-91DCC2218C9E}" presName="vert1" presStyleCnt="0"/>
      <dgm:spPr/>
    </dgm:pt>
    <dgm:pt modelId="{7AA17377-AD44-4C25-AF7A-0BDA9BB8F13A}" type="pres">
      <dgm:prSet presAssocID="{FFC59EA6-B219-4FB2-9E7F-1459D3139FC1}" presName="thickLine" presStyleLbl="alignNode1" presStyleIdx="1" presStyleCnt="6"/>
      <dgm:spPr/>
    </dgm:pt>
    <dgm:pt modelId="{0434056C-77FC-448E-BEA0-0650AC9CC1ED}" type="pres">
      <dgm:prSet presAssocID="{FFC59EA6-B219-4FB2-9E7F-1459D3139FC1}" presName="horz1" presStyleCnt="0"/>
      <dgm:spPr/>
    </dgm:pt>
    <dgm:pt modelId="{EF9C615E-6926-4503-B084-AA3ADCE552FA}" type="pres">
      <dgm:prSet presAssocID="{FFC59EA6-B219-4FB2-9E7F-1459D3139FC1}" presName="tx1" presStyleLbl="revTx" presStyleIdx="1" presStyleCnt="6"/>
      <dgm:spPr/>
    </dgm:pt>
    <dgm:pt modelId="{0011BA06-5B44-4EDC-A486-0C7FD3722E74}" type="pres">
      <dgm:prSet presAssocID="{FFC59EA6-B219-4FB2-9E7F-1459D3139FC1}" presName="vert1" presStyleCnt="0"/>
      <dgm:spPr/>
    </dgm:pt>
    <dgm:pt modelId="{A4172071-D7A1-4BDA-8509-7ACFF86FA317}" type="pres">
      <dgm:prSet presAssocID="{42AE7C2A-8BA4-4E12-9CCD-C44AF7F60EF6}" presName="thickLine" presStyleLbl="alignNode1" presStyleIdx="2" presStyleCnt="6"/>
      <dgm:spPr/>
    </dgm:pt>
    <dgm:pt modelId="{D1250FBA-7367-4BC3-9B8D-B871DD589B37}" type="pres">
      <dgm:prSet presAssocID="{42AE7C2A-8BA4-4E12-9CCD-C44AF7F60EF6}" presName="horz1" presStyleCnt="0"/>
      <dgm:spPr/>
    </dgm:pt>
    <dgm:pt modelId="{F6F6FE36-7528-4DDE-BD88-3378386F779B}" type="pres">
      <dgm:prSet presAssocID="{42AE7C2A-8BA4-4E12-9CCD-C44AF7F60EF6}" presName="tx1" presStyleLbl="revTx" presStyleIdx="2" presStyleCnt="6"/>
      <dgm:spPr/>
    </dgm:pt>
    <dgm:pt modelId="{24C372B9-2134-46F9-ABFA-DD4F2AA4FBA9}" type="pres">
      <dgm:prSet presAssocID="{42AE7C2A-8BA4-4E12-9CCD-C44AF7F60EF6}" presName="vert1" presStyleCnt="0"/>
      <dgm:spPr/>
    </dgm:pt>
    <dgm:pt modelId="{41BA2F3A-6EA1-45EF-A2DA-BAB2E40447C3}" type="pres">
      <dgm:prSet presAssocID="{154E90E4-F2FB-4010-97ED-5D04D4441989}" presName="thickLine" presStyleLbl="alignNode1" presStyleIdx="3" presStyleCnt="6"/>
      <dgm:spPr/>
    </dgm:pt>
    <dgm:pt modelId="{B829B338-3FC7-4BAA-B064-BC7E25DF41C1}" type="pres">
      <dgm:prSet presAssocID="{154E90E4-F2FB-4010-97ED-5D04D4441989}" presName="horz1" presStyleCnt="0"/>
      <dgm:spPr/>
    </dgm:pt>
    <dgm:pt modelId="{3EC157D8-E67B-41FE-98B2-B7E997C5204C}" type="pres">
      <dgm:prSet presAssocID="{154E90E4-F2FB-4010-97ED-5D04D4441989}" presName="tx1" presStyleLbl="revTx" presStyleIdx="3" presStyleCnt="6"/>
      <dgm:spPr/>
    </dgm:pt>
    <dgm:pt modelId="{911F6512-F215-4DE0-BB67-D3701FD2A145}" type="pres">
      <dgm:prSet presAssocID="{154E90E4-F2FB-4010-97ED-5D04D4441989}" presName="vert1" presStyleCnt="0"/>
      <dgm:spPr/>
    </dgm:pt>
    <dgm:pt modelId="{0FB7AA78-0DC8-44E6-BBD6-151466621D8D}" type="pres">
      <dgm:prSet presAssocID="{F3A0316A-DEB3-46E3-930E-36BA5C23ADEA}" presName="thickLine" presStyleLbl="alignNode1" presStyleIdx="4" presStyleCnt="6"/>
      <dgm:spPr/>
    </dgm:pt>
    <dgm:pt modelId="{3711844F-1C7D-4CEE-8D15-A5D441596C09}" type="pres">
      <dgm:prSet presAssocID="{F3A0316A-DEB3-46E3-930E-36BA5C23ADEA}" presName="horz1" presStyleCnt="0"/>
      <dgm:spPr/>
    </dgm:pt>
    <dgm:pt modelId="{97632984-446D-4358-B7F4-11967B25B532}" type="pres">
      <dgm:prSet presAssocID="{F3A0316A-DEB3-46E3-930E-36BA5C23ADEA}" presName="tx1" presStyleLbl="revTx" presStyleIdx="4" presStyleCnt="6"/>
      <dgm:spPr/>
    </dgm:pt>
    <dgm:pt modelId="{1CD88ED8-032B-4EED-A4A6-2D90A9B999FE}" type="pres">
      <dgm:prSet presAssocID="{F3A0316A-DEB3-46E3-930E-36BA5C23ADEA}" presName="vert1" presStyleCnt="0"/>
      <dgm:spPr/>
    </dgm:pt>
    <dgm:pt modelId="{331DE6A8-C105-49B2-BB45-D3DACFF62293}" type="pres">
      <dgm:prSet presAssocID="{0A80FD11-70AD-45B2-AC7D-3695878EA9FD}" presName="thickLine" presStyleLbl="alignNode1" presStyleIdx="5" presStyleCnt="6"/>
      <dgm:spPr/>
    </dgm:pt>
    <dgm:pt modelId="{7CA71342-384C-49D3-BFAC-C66893C5A810}" type="pres">
      <dgm:prSet presAssocID="{0A80FD11-70AD-45B2-AC7D-3695878EA9FD}" presName="horz1" presStyleCnt="0"/>
      <dgm:spPr/>
    </dgm:pt>
    <dgm:pt modelId="{7BB80EE7-75CF-4E79-B019-F623E61AA31C}" type="pres">
      <dgm:prSet presAssocID="{0A80FD11-70AD-45B2-AC7D-3695878EA9FD}" presName="tx1" presStyleLbl="revTx" presStyleIdx="5" presStyleCnt="6"/>
      <dgm:spPr/>
    </dgm:pt>
    <dgm:pt modelId="{0EB21C4A-788C-4F3B-ACD8-6A31647B7108}" type="pres">
      <dgm:prSet presAssocID="{0A80FD11-70AD-45B2-AC7D-3695878EA9FD}" presName="vert1" presStyleCnt="0"/>
      <dgm:spPr/>
    </dgm:pt>
  </dgm:ptLst>
  <dgm:cxnLst>
    <dgm:cxn modelId="{ECA8A00E-6D0D-4B3F-894F-81DC971E915D}" type="presOf" srcId="{F3A0316A-DEB3-46E3-930E-36BA5C23ADEA}" destId="{97632984-446D-4358-B7F4-11967B25B532}" srcOrd="0" destOrd="0" presId="urn:microsoft.com/office/officeart/2008/layout/LinedList"/>
    <dgm:cxn modelId="{7C083619-E1FF-4098-8D4B-ECF81DD29972}" srcId="{A4818CE2-F972-4376-A0C6-B99BFAE3C017}" destId="{154E90E4-F2FB-4010-97ED-5D04D4441989}" srcOrd="3" destOrd="0" parTransId="{3DBC7DC3-531E-4C61-A26B-0A98775F99FF}" sibTransId="{81B7BA45-6A5B-4F88-A401-C90E3545A16A}"/>
    <dgm:cxn modelId="{8750B01E-0410-46A6-94BC-0DF0F132EC8C}" type="presOf" srcId="{FFC59EA6-B219-4FB2-9E7F-1459D3139FC1}" destId="{EF9C615E-6926-4503-B084-AA3ADCE552FA}" srcOrd="0" destOrd="0" presId="urn:microsoft.com/office/officeart/2008/layout/LinedList"/>
    <dgm:cxn modelId="{464CF448-18CB-4CE9-8EA2-7A89A517C315}" type="presOf" srcId="{154E90E4-F2FB-4010-97ED-5D04D4441989}" destId="{3EC157D8-E67B-41FE-98B2-B7E997C5204C}" srcOrd="0" destOrd="0" presId="urn:microsoft.com/office/officeart/2008/layout/LinedList"/>
    <dgm:cxn modelId="{57CF166E-38C8-4F7A-88A9-3E5A48778BD5}" srcId="{A4818CE2-F972-4376-A0C6-B99BFAE3C017}" destId="{FFC59EA6-B219-4FB2-9E7F-1459D3139FC1}" srcOrd="1" destOrd="0" parTransId="{10E187DC-039A-4716-88C8-FD96FEB6226E}" sibTransId="{7739A370-53A7-473D-A72E-7BAD827FC3BC}"/>
    <dgm:cxn modelId="{CABDCD71-4B86-4B99-B82D-92F749EE728D}" type="presOf" srcId="{A4818CE2-F972-4376-A0C6-B99BFAE3C017}" destId="{CB297797-AA19-451D-93E1-B33280A5F1C9}" srcOrd="0" destOrd="0" presId="urn:microsoft.com/office/officeart/2008/layout/LinedList"/>
    <dgm:cxn modelId="{1A3C748C-2218-4F7A-8745-B6A79FFB1AE1}" type="presOf" srcId="{0A80FD11-70AD-45B2-AC7D-3695878EA9FD}" destId="{7BB80EE7-75CF-4E79-B019-F623E61AA31C}" srcOrd="0" destOrd="0" presId="urn:microsoft.com/office/officeart/2008/layout/LinedList"/>
    <dgm:cxn modelId="{0E0B31A7-C7EF-4474-84F3-7852ADB89971}" srcId="{A4818CE2-F972-4376-A0C6-B99BFAE3C017}" destId="{6E91F0D0-AC0F-4BBB-8D85-91DCC2218C9E}" srcOrd="0" destOrd="0" parTransId="{676AA0E1-4285-410B-BB26-F42CD5157525}" sibTransId="{0A30F2AF-13D2-477B-8971-AE194BFE6D70}"/>
    <dgm:cxn modelId="{913865A7-56E7-4D81-A32B-3699B4547DA9}" srcId="{A4818CE2-F972-4376-A0C6-B99BFAE3C017}" destId="{F3A0316A-DEB3-46E3-930E-36BA5C23ADEA}" srcOrd="4" destOrd="0" parTransId="{7F6F1575-8CC8-492F-9524-21CE1247C20E}" sibTransId="{11D4A414-75B7-4643-8529-B5F52D9878D2}"/>
    <dgm:cxn modelId="{DE57EBAC-E5CD-4368-A83A-BE8EA78E0694}" srcId="{A4818CE2-F972-4376-A0C6-B99BFAE3C017}" destId="{0A80FD11-70AD-45B2-AC7D-3695878EA9FD}" srcOrd="5" destOrd="0" parTransId="{F6D9840A-F281-4E54-A013-5DEF991F795D}" sibTransId="{DED347FF-C9DC-4948-8077-CB692F0F698F}"/>
    <dgm:cxn modelId="{AFD6F1D9-1F48-4009-AD52-DFED979D33D1}" type="presOf" srcId="{42AE7C2A-8BA4-4E12-9CCD-C44AF7F60EF6}" destId="{F6F6FE36-7528-4DDE-BD88-3378386F779B}" srcOrd="0" destOrd="0" presId="urn:microsoft.com/office/officeart/2008/layout/LinedList"/>
    <dgm:cxn modelId="{4F16BCDF-3C14-493D-9D50-4FF3B4B7370C}" type="presOf" srcId="{6E91F0D0-AC0F-4BBB-8D85-91DCC2218C9E}" destId="{D71F4E14-B350-4847-B80F-A48B2739C985}" srcOrd="0" destOrd="0" presId="urn:microsoft.com/office/officeart/2008/layout/LinedList"/>
    <dgm:cxn modelId="{8B3108E6-892A-44F0-865C-6A1D4A1BEF55}" srcId="{A4818CE2-F972-4376-A0C6-B99BFAE3C017}" destId="{42AE7C2A-8BA4-4E12-9CCD-C44AF7F60EF6}" srcOrd="2" destOrd="0" parTransId="{4F1861DA-7310-46C0-AAC4-E50C86C631B8}" sibTransId="{A933A25D-ADC4-49ED-8E38-467F8ADCB80B}"/>
    <dgm:cxn modelId="{2327D831-F958-420D-8D11-A2486C85C294}" type="presParOf" srcId="{CB297797-AA19-451D-93E1-B33280A5F1C9}" destId="{84BF6BFA-796C-4FE9-AD89-F17BE34CB204}" srcOrd="0" destOrd="0" presId="urn:microsoft.com/office/officeart/2008/layout/LinedList"/>
    <dgm:cxn modelId="{EA888C4A-05C7-41FA-8150-0AB6DE65D901}" type="presParOf" srcId="{CB297797-AA19-451D-93E1-B33280A5F1C9}" destId="{5156BFD8-2C04-41B3-9D58-F3BF0D55E7CA}" srcOrd="1" destOrd="0" presId="urn:microsoft.com/office/officeart/2008/layout/LinedList"/>
    <dgm:cxn modelId="{3F5AACC1-9497-4586-B5DE-1F46F0901C25}" type="presParOf" srcId="{5156BFD8-2C04-41B3-9D58-F3BF0D55E7CA}" destId="{D71F4E14-B350-4847-B80F-A48B2739C985}" srcOrd="0" destOrd="0" presId="urn:microsoft.com/office/officeart/2008/layout/LinedList"/>
    <dgm:cxn modelId="{FD865243-6521-43D9-BCC7-BD69E6FCF3C0}" type="presParOf" srcId="{5156BFD8-2C04-41B3-9D58-F3BF0D55E7CA}" destId="{EAC788F1-9B7F-4574-888A-D01962B2E434}" srcOrd="1" destOrd="0" presId="urn:microsoft.com/office/officeart/2008/layout/LinedList"/>
    <dgm:cxn modelId="{AE7347AA-29BA-4D5F-818E-F555C2F0F9F6}" type="presParOf" srcId="{CB297797-AA19-451D-93E1-B33280A5F1C9}" destId="{7AA17377-AD44-4C25-AF7A-0BDA9BB8F13A}" srcOrd="2" destOrd="0" presId="urn:microsoft.com/office/officeart/2008/layout/LinedList"/>
    <dgm:cxn modelId="{7D2C8DAD-19EB-4061-9A52-C1C239D4F723}" type="presParOf" srcId="{CB297797-AA19-451D-93E1-B33280A5F1C9}" destId="{0434056C-77FC-448E-BEA0-0650AC9CC1ED}" srcOrd="3" destOrd="0" presId="urn:microsoft.com/office/officeart/2008/layout/LinedList"/>
    <dgm:cxn modelId="{6EE23616-6E9B-483B-9150-D3AF1F5DFFBC}" type="presParOf" srcId="{0434056C-77FC-448E-BEA0-0650AC9CC1ED}" destId="{EF9C615E-6926-4503-B084-AA3ADCE552FA}" srcOrd="0" destOrd="0" presId="urn:microsoft.com/office/officeart/2008/layout/LinedList"/>
    <dgm:cxn modelId="{89FB1661-EA6D-41EF-9D38-E9A8C7D42B83}" type="presParOf" srcId="{0434056C-77FC-448E-BEA0-0650AC9CC1ED}" destId="{0011BA06-5B44-4EDC-A486-0C7FD3722E74}" srcOrd="1" destOrd="0" presId="urn:microsoft.com/office/officeart/2008/layout/LinedList"/>
    <dgm:cxn modelId="{A6AE5FA8-842D-43BE-BDD6-DFF413744350}" type="presParOf" srcId="{CB297797-AA19-451D-93E1-B33280A5F1C9}" destId="{A4172071-D7A1-4BDA-8509-7ACFF86FA317}" srcOrd="4" destOrd="0" presId="urn:microsoft.com/office/officeart/2008/layout/LinedList"/>
    <dgm:cxn modelId="{BFA0A6D8-E26C-418C-81F7-31F0770FDE61}" type="presParOf" srcId="{CB297797-AA19-451D-93E1-B33280A5F1C9}" destId="{D1250FBA-7367-4BC3-9B8D-B871DD589B37}" srcOrd="5" destOrd="0" presId="urn:microsoft.com/office/officeart/2008/layout/LinedList"/>
    <dgm:cxn modelId="{44B5FD1D-E170-49B2-94C9-6A47D5C72F78}" type="presParOf" srcId="{D1250FBA-7367-4BC3-9B8D-B871DD589B37}" destId="{F6F6FE36-7528-4DDE-BD88-3378386F779B}" srcOrd="0" destOrd="0" presId="urn:microsoft.com/office/officeart/2008/layout/LinedList"/>
    <dgm:cxn modelId="{19232D84-4B1C-4BD8-866D-9E4FBFD66161}" type="presParOf" srcId="{D1250FBA-7367-4BC3-9B8D-B871DD589B37}" destId="{24C372B9-2134-46F9-ABFA-DD4F2AA4FBA9}" srcOrd="1" destOrd="0" presId="urn:microsoft.com/office/officeart/2008/layout/LinedList"/>
    <dgm:cxn modelId="{88DC81C4-3E41-41C7-9BF1-2124DC102A38}" type="presParOf" srcId="{CB297797-AA19-451D-93E1-B33280A5F1C9}" destId="{41BA2F3A-6EA1-45EF-A2DA-BAB2E40447C3}" srcOrd="6" destOrd="0" presId="urn:microsoft.com/office/officeart/2008/layout/LinedList"/>
    <dgm:cxn modelId="{03F93AF0-B61B-4F85-A84B-0592A73112C6}" type="presParOf" srcId="{CB297797-AA19-451D-93E1-B33280A5F1C9}" destId="{B829B338-3FC7-4BAA-B064-BC7E25DF41C1}" srcOrd="7" destOrd="0" presId="urn:microsoft.com/office/officeart/2008/layout/LinedList"/>
    <dgm:cxn modelId="{F148262B-9B87-4F70-AF72-9271F2224FA7}" type="presParOf" srcId="{B829B338-3FC7-4BAA-B064-BC7E25DF41C1}" destId="{3EC157D8-E67B-41FE-98B2-B7E997C5204C}" srcOrd="0" destOrd="0" presId="urn:microsoft.com/office/officeart/2008/layout/LinedList"/>
    <dgm:cxn modelId="{6A572FE1-5255-468B-A614-E41893716B48}" type="presParOf" srcId="{B829B338-3FC7-4BAA-B064-BC7E25DF41C1}" destId="{911F6512-F215-4DE0-BB67-D3701FD2A145}" srcOrd="1" destOrd="0" presId="urn:microsoft.com/office/officeart/2008/layout/LinedList"/>
    <dgm:cxn modelId="{956EE47C-E7C8-4F8A-A109-655D7C1EA4D6}" type="presParOf" srcId="{CB297797-AA19-451D-93E1-B33280A5F1C9}" destId="{0FB7AA78-0DC8-44E6-BBD6-151466621D8D}" srcOrd="8" destOrd="0" presId="urn:microsoft.com/office/officeart/2008/layout/LinedList"/>
    <dgm:cxn modelId="{C0310011-5D25-451F-AB01-7F896054D9D8}" type="presParOf" srcId="{CB297797-AA19-451D-93E1-B33280A5F1C9}" destId="{3711844F-1C7D-4CEE-8D15-A5D441596C09}" srcOrd="9" destOrd="0" presId="urn:microsoft.com/office/officeart/2008/layout/LinedList"/>
    <dgm:cxn modelId="{A61A18DF-D16F-4A96-89D7-F0D751FD8CE5}" type="presParOf" srcId="{3711844F-1C7D-4CEE-8D15-A5D441596C09}" destId="{97632984-446D-4358-B7F4-11967B25B532}" srcOrd="0" destOrd="0" presId="urn:microsoft.com/office/officeart/2008/layout/LinedList"/>
    <dgm:cxn modelId="{9A13B9BB-4947-4272-86B6-08E2AE7623A6}" type="presParOf" srcId="{3711844F-1C7D-4CEE-8D15-A5D441596C09}" destId="{1CD88ED8-032B-4EED-A4A6-2D90A9B999FE}" srcOrd="1" destOrd="0" presId="urn:microsoft.com/office/officeart/2008/layout/LinedList"/>
    <dgm:cxn modelId="{F25917BA-FB76-4B3E-825C-18A4419BE3BA}" type="presParOf" srcId="{CB297797-AA19-451D-93E1-B33280A5F1C9}" destId="{331DE6A8-C105-49B2-BB45-D3DACFF62293}" srcOrd="10" destOrd="0" presId="urn:microsoft.com/office/officeart/2008/layout/LinedList"/>
    <dgm:cxn modelId="{DEC6D49C-643E-4213-8E9F-65F769020D42}" type="presParOf" srcId="{CB297797-AA19-451D-93E1-B33280A5F1C9}" destId="{7CA71342-384C-49D3-BFAC-C66893C5A810}" srcOrd="11" destOrd="0" presId="urn:microsoft.com/office/officeart/2008/layout/LinedList"/>
    <dgm:cxn modelId="{E97E9285-2875-4FDC-A036-D9295162E78D}" type="presParOf" srcId="{7CA71342-384C-49D3-BFAC-C66893C5A810}" destId="{7BB80EE7-75CF-4E79-B019-F623E61AA31C}" srcOrd="0" destOrd="0" presId="urn:microsoft.com/office/officeart/2008/layout/LinedList"/>
    <dgm:cxn modelId="{519285AE-7A6C-4B2C-910E-D936AA18F726}" type="presParOf" srcId="{7CA71342-384C-49D3-BFAC-C66893C5A810}" destId="{0EB21C4A-788C-4F3B-ACD8-6A31647B710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3C521D1-85B4-4BAD-9013-0944C202F388}"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309A451-E4CF-42E9-97AC-0EDE29DD9404}">
      <dgm:prSet/>
      <dgm:spPr/>
      <dgm:t>
        <a:bodyPr/>
        <a:lstStyle/>
        <a:p>
          <a:r>
            <a:rPr lang="en-US" dirty="0"/>
            <a:t>The Individual Graduation Plan (IGP) will be completed in CSIS, using the link in your Naviance account.</a:t>
          </a:r>
        </a:p>
      </dgm:t>
    </dgm:pt>
    <dgm:pt modelId="{F0359680-4B51-4474-BAB5-FA1783ED7C1A}" type="parTrans" cxnId="{2232F08F-2693-4D2F-9C64-C1CA66E47A79}">
      <dgm:prSet/>
      <dgm:spPr/>
      <dgm:t>
        <a:bodyPr/>
        <a:lstStyle/>
        <a:p>
          <a:endParaRPr lang="en-US"/>
        </a:p>
      </dgm:t>
    </dgm:pt>
    <dgm:pt modelId="{9A9231B6-1351-4DF3-8850-1FFAE7E48AB7}" type="sibTrans" cxnId="{2232F08F-2693-4D2F-9C64-C1CA66E47A79}">
      <dgm:prSet/>
      <dgm:spPr/>
      <dgm:t>
        <a:bodyPr/>
        <a:lstStyle/>
        <a:p>
          <a:endParaRPr lang="en-US"/>
        </a:p>
      </dgm:t>
    </dgm:pt>
    <dgm:pt modelId="{9CCA9AFD-0D8E-4577-8C23-9550054D8333}">
      <dgm:prSet/>
      <dgm:spPr/>
      <dgm:t>
        <a:bodyPr/>
        <a:lstStyle/>
        <a:p>
          <a:r>
            <a:rPr lang="en-US"/>
            <a:t>All 11</a:t>
          </a:r>
          <a:r>
            <a:rPr lang="en-US" baseline="30000"/>
            <a:t>th</a:t>
          </a:r>
          <a:r>
            <a:rPr lang="en-US"/>
            <a:t> grade students will receive advisement concerning remaining graduation requirements for their Senior year and post-graduation options during 2</a:t>
          </a:r>
          <a:r>
            <a:rPr lang="en-US" baseline="30000"/>
            <a:t>nd</a:t>
          </a:r>
          <a:r>
            <a:rPr lang="en-US"/>
            <a:t> semester.  More information to come! </a:t>
          </a:r>
        </a:p>
      </dgm:t>
    </dgm:pt>
    <dgm:pt modelId="{D23A418C-5062-4D9C-BDDA-7D1958111929}" type="parTrans" cxnId="{C87129DE-B864-469E-B60F-A75C32DA5BCB}">
      <dgm:prSet/>
      <dgm:spPr/>
      <dgm:t>
        <a:bodyPr/>
        <a:lstStyle/>
        <a:p>
          <a:endParaRPr lang="en-US"/>
        </a:p>
      </dgm:t>
    </dgm:pt>
    <dgm:pt modelId="{1A919EF0-D9B2-42A8-B1E6-D6C5E17DEFAD}" type="sibTrans" cxnId="{C87129DE-B864-469E-B60F-A75C32DA5BCB}">
      <dgm:prSet/>
      <dgm:spPr/>
      <dgm:t>
        <a:bodyPr/>
        <a:lstStyle/>
        <a:p>
          <a:endParaRPr lang="en-US"/>
        </a:p>
      </dgm:t>
    </dgm:pt>
    <dgm:pt modelId="{A051AF85-FE68-493C-AD90-4CA3A461DF1D}" type="pres">
      <dgm:prSet presAssocID="{E3C521D1-85B4-4BAD-9013-0944C202F388}" presName="hierChild1" presStyleCnt="0">
        <dgm:presLayoutVars>
          <dgm:chPref val="1"/>
          <dgm:dir/>
          <dgm:animOne val="branch"/>
          <dgm:animLvl val="lvl"/>
          <dgm:resizeHandles/>
        </dgm:presLayoutVars>
      </dgm:prSet>
      <dgm:spPr/>
    </dgm:pt>
    <dgm:pt modelId="{8C15F7B5-94EF-4D3F-BD19-1910EEBA82AB}" type="pres">
      <dgm:prSet presAssocID="{2309A451-E4CF-42E9-97AC-0EDE29DD9404}" presName="hierRoot1" presStyleCnt="0"/>
      <dgm:spPr/>
    </dgm:pt>
    <dgm:pt modelId="{77458263-6CB3-42BC-9485-58115175E88B}" type="pres">
      <dgm:prSet presAssocID="{2309A451-E4CF-42E9-97AC-0EDE29DD9404}" presName="composite" presStyleCnt="0"/>
      <dgm:spPr/>
    </dgm:pt>
    <dgm:pt modelId="{22899B4B-658B-418C-86CC-7BCBD041D26A}" type="pres">
      <dgm:prSet presAssocID="{2309A451-E4CF-42E9-97AC-0EDE29DD9404}" presName="background" presStyleLbl="node0" presStyleIdx="0" presStyleCnt="2"/>
      <dgm:spPr/>
    </dgm:pt>
    <dgm:pt modelId="{5159974D-6CCB-4790-ABB5-E2E12CB0EC2E}" type="pres">
      <dgm:prSet presAssocID="{2309A451-E4CF-42E9-97AC-0EDE29DD9404}" presName="text" presStyleLbl="fgAcc0" presStyleIdx="0" presStyleCnt="2">
        <dgm:presLayoutVars>
          <dgm:chPref val="3"/>
        </dgm:presLayoutVars>
      </dgm:prSet>
      <dgm:spPr/>
    </dgm:pt>
    <dgm:pt modelId="{4D44ED5E-12F4-4899-BFB9-B482B2B7EA13}" type="pres">
      <dgm:prSet presAssocID="{2309A451-E4CF-42E9-97AC-0EDE29DD9404}" presName="hierChild2" presStyleCnt="0"/>
      <dgm:spPr/>
    </dgm:pt>
    <dgm:pt modelId="{DD9597E9-2ED7-4B25-B73A-9E47AD2A1366}" type="pres">
      <dgm:prSet presAssocID="{9CCA9AFD-0D8E-4577-8C23-9550054D8333}" presName="hierRoot1" presStyleCnt="0"/>
      <dgm:spPr/>
    </dgm:pt>
    <dgm:pt modelId="{D828F26A-E6CE-4869-B62F-4CD3BD517040}" type="pres">
      <dgm:prSet presAssocID="{9CCA9AFD-0D8E-4577-8C23-9550054D8333}" presName="composite" presStyleCnt="0"/>
      <dgm:spPr/>
    </dgm:pt>
    <dgm:pt modelId="{A71BD28A-06B2-4AF8-AADE-25A7D67D7E0B}" type="pres">
      <dgm:prSet presAssocID="{9CCA9AFD-0D8E-4577-8C23-9550054D8333}" presName="background" presStyleLbl="node0" presStyleIdx="1" presStyleCnt="2"/>
      <dgm:spPr/>
    </dgm:pt>
    <dgm:pt modelId="{975A6E2C-DAA0-4012-9661-CD532A04054A}" type="pres">
      <dgm:prSet presAssocID="{9CCA9AFD-0D8E-4577-8C23-9550054D8333}" presName="text" presStyleLbl="fgAcc0" presStyleIdx="1" presStyleCnt="2">
        <dgm:presLayoutVars>
          <dgm:chPref val="3"/>
        </dgm:presLayoutVars>
      </dgm:prSet>
      <dgm:spPr/>
    </dgm:pt>
    <dgm:pt modelId="{5B399053-D215-4533-A0F3-A68047B5CB72}" type="pres">
      <dgm:prSet presAssocID="{9CCA9AFD-0D8E-4577-8C23-9550054D8333}" presName="hierChild2" presStyleCnt="0"/>
      <dgm:spPr/>
    </dgm:pt>
  </dgm:ptLst>
  <dgm:cxnLst>
    <dgm:cxn modelId="{E6E6453D-80EF-48D7-B848-0975AD4B66BD}" type="presOf" srcId="{9CCA9AFD-0D8E-4577-8C23-9550054D8333}" destId="{975A6E2C-DAA0-4012-9661-CD532A04054A}" srcOrd="0" destOrd="0" presId="urn:microsoft.com/office/officeart/2005/8/layout/hierarchy1"/>
    <dgm:cxn modelId="{2232F08F-2693-4D2F-9C64-C1CA66E47A79}" srcId="{E3C521D1-85B4-4BAD-9013-0944C202F388}" destId="{2309A451-E4CF-42E9-97AC-0EDE29DD9404}" srcOrd="0" destOrd="0" parTransId="{F0359680-4B51-4474-BAB5-FA1783ED7C1A}" sibTransId="{9A9231B6-1351-4DF3-8850-1FFAE7E48AB7}"/>
    <dgm:cxn modelId="{FDBB68A5-F29F-4E56-BB9B-5CFE67DEC462}" type="presOf" srcId="{E3C521D1-85B4-4BAD-9013-0944C202F388}" destId="{A051AF85-FE68-493C-AD90-4CA3A461DF1D}" srcOrd="0" destOrd="0" presId="urn:microsoft.com/office/officeart/2005/8/layout/hierarchy1"/>
    <dgm:cxn modelId="{17945FB3-BDF7-47FC-9874-C85A4A2B4999}" type="presOf" srcId="{2309A451-E4CF-42E9-97AC-0EDE29DD9404}" destId="{5159974D-6CCB-4790-ABB5-E2E12CB0EC2E}" srcOrd="0" destOrd="0" presId="urn:microsoft.com/office/officeart/2005/8/layout/hierarchy1"/>
    <dgm:cxn modelId="{C87129DE-B864-469E-B60F-A75C32DA5BCB}" srcId="{E3C521D1-85B4-4BAD-9013-0944C202F388}" destId="{9CCA9AFD-0D8E-4577-8C23-9550054D8333}" srcOrd="1" destOrd="0" parTransId="{D23A418C-5062-4D9C-BDDA-7D1958111929}" sibTransId="{1A919EF0-D9B2-42A8-B1E6-D6C5E17DEFAD}"/>
    <dgm:cxn modelId="{1B2EEB99-B0C0-4BD9-A05E-EF761DDA27F2}" type="presParOf" srcId="{A051AF85-FE68-493C-AD90-4CA3A461DF1D}" destId="{8C15F7B5-94EF-4D3F-BD19-1910EEBA82AB}" srcOrd="0" destOrd="0" presId="urn:microsoft.com/office/officeart/2005/8/layout/hierarchy1"/>
    <dgm:cxn modelId="{C582EAD8-8047-468A-B9AB-9DBD35178556}" type="presParOf" srcId="{8C15F7B5-94EF-4D3F-BD19-1910EEBA82AB}" destId="{77458263-6CB3-42BC-9485-58115175E88B}" srcOrd="0" destOrd="0" presId="urn:microsoft.com/office/officeart/2005/8/layout/hierarchy1"/>
    <dgm:cxn modelId="{162A6EE6-0D49-4950-9CB0-3A4952B61B1D}" type="presParOf" srcId="{77458263-6CB3-42BC-9485-58115175E88B}" destId="{22899B4B-658B-418C-86CC-7BCBD041D26A}" srcOrd="0" destOrd="0" presId="urn:microsoft.com/office/officeart/2005/8/layout/hierarchy1"/>
    <dgm:cxn modelId="{6DB2A1C8-1918-4638-85D4-8292D013B09C}" type="presParOf" srcId="{77458263-6CB3-42BC-9485-58115175E88B}" destId="{5159974D-6CCB-4790-ABB5-E2E12CB0EC2E}" srcOrd="1" destOrd="0" presId="urn:microsoft.com/office/officeart/2005/8/layout/hierarchy1"/>
    <dgm:cxn modelId="{68FED714-BCA2-461F-B892-C7741F01D32B}" type="presParOf" srcId="{8C15F7B5-94EF-4D3F-BD19-1910EEBA82AB}" destId="{4D44ED5E-12F4-4899-BFB9-B482B2B7EA13}" srcOrd="1" destOrd="0" presId="urn:microsoft.com/office/officeart/2005/8/layout/hierarchy1"/>
    <dgm:cxn modelId="{2D06004F-6028-42F0-97DC-6E3FFFD38D78}" type="presParOf" srcId="{A051AF85-FE68-493C-AD90-4CA3A461DF1D}" destId="{DD9597E9-2ED7-4B25-B73A-9E47AD2A1366}" srcOrd="1" destOrd="0" presId="urn:microsoft.com/office/officeart/2005/8/layout/hierarchy1"/>
    <dgm:cxn modelId="{3EB3C018-0707-4D04-AD9C-8911B373595C}" type="presParOf" srcId="{DD9597E9-2ED7-4B25-B73A-9E47AD2A1366}" destId="{D828F26A-E6CE-4869-B62F-4CD3BD517040}" srcOrd="0" destOrd="0" presId="urn:microsoft.com/office/officeart/2005/8/layout/hierarchy1"/>
    <dgm:cxn modelId="{B5084E8C-06D4-4907-92C7-61FBC9F9C63B}" type="presParOf" srcId="{D828F26A-E6CE-4869-B62F-4CD3BD517040}" destId="{A71BD28A-06B2-4AF8-AADE-25A7D67D7E0B}" srcOrd="0" destOrd="0" presId="urn:microsoft.com/office/officeart/2005/8/layout/hierarchy1"/>
    <dgm:cxn modelId="{2F7CDE64-F540-4457-9E0D-A724427EF44B}" type="presParOf" srcId="{D828F26A-E6CE-4869-B62F-4CD3BD517040}" destId="{975A6E2C-DAA0-4012-9661-CD532A04054A}" srcOrd="1" destOrd="0" presId="urn:microsoft.com/office/officeart/2005/8/layout/hierarchy1"/>
    <dgm:cxn modelId="{8103451E-37AD-4852-A67F-6CCC2411959E}" type="presParOf" srcId="{DD9597E9-2ED7-4B25-B73A-9E47AD2A1366}" destId="{5B399053-D215-4533-A0F3-A68047B5CB72}"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2A3503A-CF49-4A59-A052-EE2DF8F649D9}"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US"/>
        </a:p>
      </dgm:t>
    </dgm:pt>
    <dgm:pt modelId="{EF6AEF09-A7F5-4D07-BC0F-3E0F86C21A79}">
      <dgm:prSet/>
      <dgm:spPr/>
      <dgm:t>
        <a:bodyPr/>
        <a:lstStyle/>
        <a:p>
          <a:pPr algn="ctr" rtl="0">
            <a:lnSpc>
              <a:spcPct val="90000"/>
            </a:lnSpc>
          </a:pPr>
          <a:r>
            <a:rPr lang="en-US" sz="1100" dirty="0">
              <a:latin typeface="Roboto"/>
              <a:ea typeface="Roboto"/>
              <a:cs typeface="Roboto"/>
            </a:rPr>
            <a:t>If you are 100% sure you DO NOT want to attend a four-year college immediately after high school, and you’re interested in going directly into the workforce with a particular skill, this option may be for you (with parent approval). </a:t>
          </a:r>
        </a:p>
      </dgm:t>
    </dgm:pt>
    <dgm:pt modelId="{7DCF0DF0-7723-480E-A367-48C7D032EABE}" type="parTrans" cxnId="{13A8C0DA-0632-4BF6-AB85-37296CE90107}">
      <dgm:prSet/>
      <dgm:spPr/>
      <dgm:t>
        <a:bodyPr/>
        <a:lstStyle/>
        <a:p>
          <a:endParaRPr lang="en-US"/>
        </a:p>
      </dgm:t>
    </dgm:pt>
    <dgm:pt modelId="{8604392C-41F7-48E4-945B-9F9DBA5D2E3F}" type="sibTrans" cxnId="{13A8C0DA-0632-4BF6-AB85-37296CE90107}">
      <dgm:prSet/>
      <dgm:spPr/>
      <dgm:t>
        <a:bodyPr/>
        <a:lstStyle/>
        <a:p>
          <a:endParaRPr lang="en-US"/>
        </a:p>
      </dgm:t>
    </dgm:pt>
    <dgm:pt modelId="{E4AA3F1C-CBDE-4F8E-A976-765397672456}">
      <dgm:prSet/>
      <dgm:spPr/>
      <dgm:t>
        <a:bodyPr/>
        <a:lstStyle/>
        <a:p>
          <a:pPr algn="ctr">
            <a:lnSpc>
              <a:spcPct val="90000"/>
            </a:lnSpc>
          </a:pPr>
          <a:r>
            <a:rPr lang="en-US" sz="1100" i="0" dirty="0">
              <a:latin typeface="Roboto"/>
              <a:ea typeface="Roboto"/>
              <a:cs typeface="Roboto"/>
            </a:rPr>
            <a:t>Contact your assigned school counselor for more information if you are interested</a:t>
          </a:r>
          <a:r>
            <a:rPr lang="en-US" sz="1100" i="1" dirty="0">
              <a:latin typeface="Tw Cen MT" panose="020B0602020104020603"/>
              <a:ea typeface="+mn-ea"/>
              <a:cs typeface="+mn-cs"/>
            </a:rPr>
            <a:t>.</a:t>
          </a:r>
          <a:endParaRPr lang="en-US" sz="1100" dirty="0">
            <a:latin typeface="Tw Cen MT" panose="020B0602020104020603"/>
            <a:ea typeface="+mn-ea"/>
            <a:cs typeface="+mn-cs"/>
          </a:endParaRPr>
        </a:p>
      </dgm:t>
    </dgm:pt>
    <dgm:pt modelId="{362F9085-7D44-4C75-9141-6789D06ABA03}" type="parTrans" cxnId="{7AA0121E-A973-4D9F-8A88-CEDD55A93B16}">
      <dgm:prSet/>
      <dgm:spPr/>
      <dgm:t>
        <a:bodyPr/>
        <a:lstStyle/>
        <a:p>
          <a:endParaRPr lang="en-US"/>
        </a:p>
      </dgm:t>
    </dgm:pt>
    <dgm:pt modelId="{437F2A10-7271-4D3D-9D3D-263A19FC5290}" type="sibTrans" cxnId="{7AA0121E-A973-4D9F-8A88-CEDD55A93B16}">
      <dgm:prSet/>
      <dgm:spPr/>
      <dgm:t>
        <a:bodyPr/>
        <a:lstStyle/>
        <a:p>
          <a:endParaRPr lang="en-US"/>
        </a:p>
      </dgm:t>
    </dgm:pt>
    <dgm:pt modelId="{63911A28-32A8-4EAE-B1C7-B1F9F68A0843}">
      <dgm:prSet/>
      <dgm:spPr/>
      <dgm:t>
        <a:bodyPr/>
        <a:lstStyle/>
        <a:p>
          <a:pPr algn="ctr" rtl="0">
            <a:lnSpc>
              <a:spcPct val="90000"/>
            </a:lnSpc>
          </a:pPr>
          <a:r>
            <a:rPr lang="en-US" sz="1100">
              <a:latin typeface="Roboto"/>
              <a:ea typeface="Roboto"/>
              <a:cs typeface="Roboto"/>
            </a:rPr>
            <a:t>With </a:t>
          </a:r>
          <a:r>
            <a:rPr lang="en-US" sz="1100" dirty="0">
              <a:latin typeface="Roboto"/>
              <a:ea typeface="Roboto"/>
              <a:cs typeface="Roboto"/>
            </a:rPr>
            <a:t>only 9 required traditional high school credits, this option affords students the opportunity to simultaneously graduate with a CCSD high school diploma and Chattahoochee Technical College credentials.</a:t>
          </a:r>
        </a:p>
      </dgm:t>
    </dgm:pt>
    <dgm:pt modelId="{5D7D38AC-6839-4D6E-B661-8005DEF7E1E8}" type="parTrans" cxnId="{8B1CC5E5-1786-4C49-8452-E2E627D35F25}">
      <dgm:prSet/>
      <dgm:spPr/>
      <dgm:t>
        <a:bodyPr/>
        <a:lstStyle/>
        <a:p>
          <a:endParaRPr lang="en-US"/>
        </a:p>
      </dgm:t>
    </dgm:pt>
    <dgm:pt modelId="{A05291F1-D3E3-4EBD-8CF3-66A0165CC27E}" type="sibTrans" cxnId="{8B1CC5E5-1786-4C49-8452-E2E627D35F25}">
      <dgm:prSet/>
      <dgm:spPr/>
      <dgm:t>
        <a:bodyPr/>
        <a:lstStyle/>
        <a:p>
          <a:endParaRPr lang="en-US"/>
        </a:p>
      </dgm:t>
    </dgm:pt>
    <dgm:pt modelId="{C75DF355-01C3-4354-8490-DDA97A3FA51B}" type="pres">
      <dgm:prSet presAssocID="{82A3503A-CF49-4A59-A052-EE2DF8F649D9}" presName="hierChild1" presStyleCnt="0">
        <dgm:presLayoutVars>
          <dgm:chPref val="1"/>
          <dgm:dir/>
          <dgm:animOne val="branch"/>
          <dgm:animLvl val="lvl"/>
          <dgm:resizeHandles/>
        </dgm:presLayoutVars>
      </dgm:prSet>
      <dgm:spPr/>
    </dgm:pt>
    <dgm:pt modelId="{36471FD2-7ECF-4F1B-9DE4-70EB776A2D7A}" type="pres">
      <dgm:prSet presAssocID="{EF6AEF09-A7F5-4D07-BC0F-3E0F86C21A79}" presName="hierRoot1" presStyleCnt="0"/>
      <dgm:spPr/>
    </dgm:pt>
    <dgm:pt modelId="{6F3898DD-2EA7-468B-B7BE-0E0CDE86D934}" type="pres">
      <dgm:prSet presAssocID="{EF6AEF09-A7F5-4D07-BC0F-3E0F86C21A79}" presName="composite" presStyleCnt="0"/>
      <dgm:spPr/>
    </dgm:pt>
    <dgm:pt modelId="{9C320FCC-20EF-4569-8F53-8559A9A31B6F}" type="pres">
      <dgm:prSet presAssocID="{EF6AEF09-A7F5-4D07-BC0F-3E0F86C21A79}" presName="background" presStyleLbl="node0" presStyleIdx="0" presStyleCnt="3"/>
      <dgm:spPr/>
    </dgm:pt>
    <dgm:pt modelId="{96337A15-BB1D-41B1-9B39-5D234F5EDED0}" type="pres">
      <dgm:prSet presAssocID="{EF6AEF09-A7F5-4D07-BC0F-3E0F86C21A79}" presName="text" presStyleLbl="fgAcc0" presStyleIdx="0" presStyleCnt="3">
        <dgm:presLayoutVars>
          <dgm:chPref val="3"/>
        </dgm:presLayoutVars>
      </dgm:prSet>
      <dgm:spPr/>
    </dgm:pt>
    <dgm:pt modelId="{9D00F309-7645-43B2-A84A-732DF77A4BB4}" type="pres">
      <dgm:prSet presAssocID="{EF6AEF09-A7F5-4D07-BC0F-3E0F86C21A79}" presName="hierChild2" presStyleCnt="0"/>
      <dgm:spPr/>
    </dgm:pt>
    <dgm:pt modelId="{CA38CCF2-8762-4DD9-B76D-2E5B585BF9EA}" type="pres">
      <dgm:prSet presAssocID="{63911A28-32A8-4EAE-B1C7-B1F9F68A0843}" presName="hierRoot1" presStyleCnt="0"/>
      <dgm:spPr/>
    </dgm:pt>
    <dgm:pt modelId="{228D6079-395C-4FEC-8581-7CBE3F126689}" type="pres">
      <dgm:prSet presAssocID="{63911A28-32A8-4EAE-B1C7-B1F9F68A0843}" presName="composite" presStyleCnt="0"/>
      <dgm:spPr/>
    </dgm:pt>
    <dgm:pt modelId="{641A1AD4-64FE-44FF-AFCD-D6DA4BA079C5}" type="pres">
      <dgm:prSet presAssocID="{63911A28-32A8-4EAE-B1C7-B1F9F68A0843}" presName="background" presStyleLbl="node0" presStyleIdx="1" presStyleCnt="3"/>
      <dgm:spPr/>
    </dgm:pt>
    <dgm:pt modelId="{B8FD91C0-9573-4F63-B4B4-A916200EFF46}" type="pres">
      <dgm:prSet presAssocID="{63911A28-32A8-4EAE-B1C7-B1F9F68A0843}" presName="text" presStyleLbl="fgAcc0" presStyleIdx="1" presStyleCnt="3">
        <dgm:presLayoutVars>
          <dgm:chPref val="3"/>
        </dgm:presLayoutVars>
      </dgm:prSet>
      <dgm:spPr/>
    </dgm:pt>
    <dgm:pt modelId="{2CD29AA7-A62A-4228-A743-A8D16FF66FBB}" type="pres">
      <dgm:prSet presAssocID="{63911A28-32A8-4EAE-B1C7-B1F9F68A0843}" presName="hierChild2" presStyleCnt="0"/>
      <dgm:spPr/>
    </dgm:pt>
    <dgm:pt modelId="{71FE3E34-14EA-45CC-8CFB-0D76A379F4FC}" type="pres">
      <dgm:prSet presAssocID="{E4AA3F1C-CBDE-4F8E-A976-765397672456}" presName="hierRoot1" presStyleCnt="0"/>
      <dgm:spPr/>
    </dgm:pt>
    <dgm:pt modelId="{1027A55E-9047-4C2C-99CC-ACFA05BA1D5F}" type="pres">
      <dgm:prSet presAssocID="{E4AA3F1C-CBDE-4F8E-A976-765397672456}" presName="composite" presStyleCnt="0"/>
      <dgm:spPr/>
    </dgm:pt>
    <dgm:pt modelId="{B7A46D07-7321-4692-A0E4-52397D6E3E3F}" type="pres">
      <dgm:prSet presAssocID="{E4AA3F1C-CBDE-4F8E-A976-765397672456}" presName="background" presStyleLbl="node0" presStyleIdx="2" presStyleCnt="3"/>
      <dgm:spPr/>
    </dgm:pt>
    <dgm:pt modelId="{A6949CA2-FCA6-4C07-966E-BA3660224FF8}" type="pres">
      <dgm:prSet presAssocID="{E4AA3F1C-CBDE-4F8E-A976-765397672456}" presName="text" presStyleLbl="fgAcc0" presStyleIdx="2" presStyleCnt="3">
        <dgm:presLayoutVars>
          <dgm:chPref val="3"/>
        </dgm:presLayoutVars>
      </dgm:prSet>
      <dgm:spPr/>
    </dgm:pt>
    <dgm:pt modelId="{D6088D66-8123-4CDF-83B1-522087CA0789}" type="pres">
      <dgm:prSet presAssocID="{E4AA3F1C-CBDE-4F8E-A976-765397672456}" presName="hierChild2" presStyleCnt="0"/>
      <dgm:spPr/>
    </dgm:pt>
  </dgm:ptLst>
  <dgm:cxnLst>
    <dgm:cxn modelId="{7AA0121E-A973-4D9F-8A88-CEDD55A93B16}" srcId="{82A3503A-CF49-4A59-A052-EE2DF8F649D9}" destId="{E4AA3F1C-CBDE-4F8E-A976-765397672456}" srcOrd="2" destOrd="0" parTransId="{362F9085-7D44-4C75-9141-6789D06ABA03}" sibTransId="{437F2A10-7271-4D3D-9D3D-263A19FC5290}"/>
    <dgm:cxn modelId="{FACBF943-2479-46B8-9DFB-2E7CE3DF5447}" type="presOf" srcId="{82A3503A-CF49-4A59-A052-EE2DF8F649D9}" destId="{C75DF355-01C3-4354-8490-DDA97A3FA51B}" srcOrd="0" destOrd="0" presId="urn:microsoft.com/office/officeart/2005/8/layout/hierarchy1"/>
    <dgm:cxn modelId="{80E64D6A-5D23-4897-B034-1A2208E72152}" type="presOf" srcId="{63911A28-32A8-4EAE-B1C7-B1F9F68A0843}" destId="{B8FD91C0-9573-4F63-B4B4-A916200EFF46}" srcOrd="0" destOrd="0" presId="urn:microsoft.com/office/officeart/2005/8/layout/hierarchy1"/>
    <dgm:cxn modelId="{7921AB92-33B3-4857-95ED-5153F98B873B}" type="presOf" srcId="{E4AA3F1C-CBDE-4F8E-A976-765397672456}" destId="{A6949CA2-FCA6-4C07-966E-BA3660224FF8}" srcOrd="0" destOrd="0" presId="urn:microsoft.com/office/officeart/2005/8/layout/hierarchy1"/>
    <dgm:cxn modelId="{369C99C0-90EC-4AFA-9308-17DA4D2E01EC}" type="presOf" srcId="{EF6AEF09-A7F5-4D07-BC0F-3E0F86C21A79}" destId="{96337A15-BB1D-41B1-9B39-5D234F5EDED0}" srcOrd="0" destOrd="0" presId="urn:microsoft.com/office/officeart/2005/8/layout/hierarchy1"/>
    <dgm:cxn modelId="{13A8C0DA-0632-4BF6-AB85-37296CE90107}" srcId="{82A3503A-CF49-4A59-A052-EE2DF8F649D9}" destId="{EF6AEF09-A7F5-4D07-BC0F-3E0F86C21A79}" srcOrd="0" destOrd="0" parTransId="{7DCF0DF0-7723-480E-A367-48C7D032EABE}" sibTransId="{8604392C-41F7-48E4-945B-9F9DBA5D2E3F}"/>
    <dgm:cxn modelId="{8B1CC5E5-1786-4C49-8452-E2E627D35F25}" srcId="{82A3503A-CF49-4A59-A052-EE2DF8F649D9}" destId="{63911A28-32A8-4EAE-B1C7-B1F9F68A0843}" srcOrd="1" destOrd="0" parTransId="{5D7D38AC-6839-4D6E-B661-8005DEF7E1E8}" sibTransId="{A05291F1-D3E3-4EBD-8CF3-66A0165CC27E}"/>
    <dgm:cxn modelId="{5A84B1A9-DF6C-4E2D-A955-D933C0399EE8}" type="presParOf" srcId="{C75DF355-01C3-4354-8490-DDA97A3FA51B}" destId="{36471FD2-7ECF-4F1B-9DE4-70EB776A2D7A}" srcOrd="0" destOrd="0" presId="urn:microsoft.com/office/officeart/2005/8/layout/hierarchy1"/>
    <dgm:cxn modelId="{0EDC9D42-37E1-4B7B-9653-6DB93E665AD5}" type="presParOf" srcId="{36471FD2-7ECF-4F1B-9DE4-70EB776A2D7A}" destId="{6F3898DD-2EA7-468B-B7BE-0E0CDE86D934}" srcOrd="0" destOrd="0" presId="urn:microsoft.com/office/officeart/2005/8/layout/hierarchy1"/>
    <dgm:cxn modelId="{ED877326-2E58-413A-90DA-F5D03BBB28C0}" type="presParOf" srcId="{6F3898DD-2EA7-468B-B7BE-0E0CDE86D934}" destId="{9C320FCC-20EF-4569-8F53-8559A9A31B6F}" srcOrd="0" destOrd="0" presId="urn:microsoft.com/office/officeart/2005/8/layout/hierarchy1"/>
    <dgm:cxn modelId="{1DB0A90C-830A-4FD1-9E09-FD944C41E0B1}" type="presParOf" srcId="{6F3898DD-2EA7-468B-B7BE-0E0CDE86D934}" destId="{96337A15-BB1D-41B1-9B39-5D234F5EDED0}" srcOrd="1" destOrd="0" presId="urn:microsoft.com/office/officeart/2005/8/layout/hierarchy1"/>
    <dgm:cxn modelId="{6D63D080-78C6-4983-B5DE-E7809EC4222E}" type="presParOf" srcId="{36471FD2-7ECF-4F1B-9DE4-70EB776A2D7A}" destId="{9D00F309-7645-43B2-A84A-732DF77A4BB4}" srcOrd="1" destOrd="0" presId="urn:microsoft.com/office/officeart/2005/8/layout/hierarchy1"/>
    <dgm:cxn modelId="{E41821A7-268F-45C9-9F80-514D5412288E}" type="presParOf" srcId="{C75DF355-01C3-4354-8490-DDA97A3FA51B}" destId="{CA38CCF2-8762-4DD9-B76D-2E5B585BF9EA}" srcOrd="1" destOrd="0" presId="urn:microsoft.com/office/officeart/2005/8/layout/hierarchy1"/>
    <dgm:cxn modelId="{B93BECA4-9459-464C-98B4-A135246C8EEE}" type="presParOf" srcId="{CA38CCF2-8762-4DD9-B76D-2E5B585BF9EA}" destId="{228D6079-395C-4FEC-8581-7CBE3F126689}" srcOrd="0" destOrd="0" presId="urn:microsoft.com/office/officeart/2005/8/layout/hierarchy1"/>
    <dgm:cxn modelId="{E188F2AC-A0C8-48EB-8549-88DEFA8CEA91}" type="presParOf" srcId="{228D6079-395C-4FEC-8581-7CBE3F126689}" destId="{641A1AD4-64FE-44FF-AFCD-D6DA4BA079C5}" srcOrd="0" destOrd="0" presId="urn:microsoft.com/office/officeart/2005/8/layout/hierarchy1"/>
    <dgm:cxn modelId="{BC1929E0-559C-4E0B-AD3D-7F6CE3E380E5}" type="presParOf" srcId="{228D6079-395C-4FEC-8581-7CBE3F126689}" destId="{B8FD91C0-9573-4F63-B4B4-A916200EFF46}" srcOrd="1" destOrd="0" presId="urn:microsoft.com/office/officeart/2005/8/layout/hierarchy1"/>
    <dgm:cxn modelId="{2119D0DD-4826-4358-B8CE-3257E1002228}" type="presParOf" srcId="{CA38CCF2-8762-4DD9-B76D-2E5B585BF9EA}" destId="{2CD29AA7-A62A-4228-A743-A8D16FF66FBB}" srcOrd="1" destOrd="0" presId="urn:microsoft.com/office/officeart/2005/8/layout/hierarchy1"/>
    <dgm:cxn modelId="{7D0E1FB1-51DC-41DF-B7BC-62CE97DE3FBF}" type="presParOf" srcId="{C75DF355-01C3-4354-8490-DDA97A3FA51B}" destId="{71FE3E34-14EA-45CC-8CFB-0D76A379F4FC}" srcOrd="2" destOrd="0" presId="urn:microsoft.com/office/officeart/2005/8/layout/hierarchy1"/>
    <dgm:cxn modelId="{62F1A3D4-DA73-4D0A-B47C-A5D6124E8C73}" type="presParOf" srcId="{71FE3E34-14EA-45CC-8CFB-0D76A379F4FC}" destId="{1027A55E-9047-4C2C-99CC-ACFA05BA1D5F}" srcOrd="0" destOrd="0" presId="urn:microsoft.com/office/officeart/2005/8/layout/hierarchy1"/>
    <dgm:cxn modelId="{6B781A6D-0139-43FF-934D-7BE119894390}" type="presParOf" srcId="{1027A55E-9047-4C2C-99CC-ACFA05BA1D5F}" destId="{B7A46D07-7321-4692-A0E4-52397D6E3E3F}" srcOrd="0" destOrd="0" presId="urn:microsoft.com/office/officeart/2005/8/layout/hierarchy1"/>
    <dgm:cxn modelId="{BD10AB4C-2A2E-49AF-B8F8-8D977DD6438F}" type="presParOf" srcId="{1027A55E-9047-4C2C-99CC-ACFA05BA1D5F}" destId="{A6949CA2-FCA6-4C07-966E-BA3660224FF8}" srcOrd="1" destOrd="0" presId="urn:microsoft.com/office/officeart/2005/8/layout/hierarchy1"/>
    <dgm:cxn modelId="{564E881E-11C9-44C9-94F3-490DB4021FA3}" type="presParOf" srcId="{71FE3E34-14EA-45CC-8CFB-0D76A379F4FC}" destId="{D6088D66-8123-4CDF-83B1-522087CA0789}"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E8D4B8-E853-431E-AA43-277017798F8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6A088ADA-0537-4D9C-BB38-71489EA3CCAF}">
      <dgm:prSet/>
      <dgm:spPr/>
      <dgm:t>
        <a:bodyPr/>
        <a:lstStyle/>
        <a:p>
          <a:pPr>
            <a:lnSpc>
              <a:spcPct val="100000"/>
            </a:lnSpc>
          </a:pPr>
          <a:r>
            <a:rPr lang="en-US"/>
            <a:t>Specialty School</a:t>
          </a:r>
        </a:p>
      </dgm:t>
    </dgm:pt>
    <dgm:pt modelId="{307BAC2E-4867-4598-B37C-3CEBF6EE0B23}" type="parTrans" cxnId="{320949DE-E4B1-45F8-9F78-1997ACBBB5A6}">
      <dgm:prSet/>
      <dgm:spPr/>
      <dgm:t>
        <a:bodyPr/>
        <a:lstStyle/>
        <a:p>
          <a:endParaRPr lang="en-US"/>
        </a:p>
      </dgm:t>
    </dgm:pt>
    <dgm:pt modelId="{2025340A-8209-4391-AE24-0041FBD6BC99}" type="sibTrans" cxnId="{320949DE-E4B1-45F8-9F78-1997ACBBB5A6}">
      <dgm:prSet/>
      <dgm:spPr/>
      <dgm:t>
        <a:bodyPr/>
        <a:lstStyle/>
        <a:p>
          <a:endParaRPr lang="en-US"/>
        </a:p>
      </dgm:t>
    </dgm:pt>
    <dgm:pt modelId="{38710B93-0E1B-45ED-B8CD-ABA32896CCE4}">
      <dgm:prSet/>
      <dgm:spPr/>
      <dgm:t>
        <a:bodyPr/>
        <a:lstStyle/>
        <a:p>
          <a:pPr>
            <a:lnSpc>
              <a:spcPct val="100000"/>
            </a:lnSpc>
          </a:pPr>
          <a:r>
            <a:rPr lang="en-US"/>
            <a:t>Certificate or diploma</a:t>
          </a:r>
        </a:p>
      </dgm:t>
    </dgm:pt>
    <dgm:pt modelId="{2BC06562-5C40-47FB-8822-B1195C2AB7CF}" type="parTrans" cxnId="{A14DF00A-1A5A-44B6-B727-15FC8E569BF5}">
      <dgm:prSet/>
      <dgm:spPr/>
      <dgm:t>
        <a:bodyPr/>
        <a:lstStyle/>
        <a:p>
          <a:endParaRPr lang="en-US"/>
        </a:p>
      </dgm:t>
    </dgm:pt>
    <dgm:pt modelId="{F3321E49-C643-42FE-83C5-868F4866844F}" type="sibTrans" cxnId="{A14DF00A-1A5A-44B6-B727-15FC8E569BF5}">
      <dgm:prSet/>
      <dgm:spPr/>
      <dgm:t>
        <a:bodyPr/>
        <a:lstStyle/>
        <a:p>
          <a:endParaRPr lang="en-US"/>
        </a:p>
      </dgm:t>
    </dgm:pt>
    <dgm:pt modelId="{2C2D6D06-4699-420D-B654-EF730B640987}">
      <dgm:prSet/>
      <dgm:spPr/>
      <dgm:t>
        <a:bodyPr/>
        <a:lstStyle/>
        <a:p>
          <a:pPr>
            <a:lnSpc>
              <a:spcPct val="100000"/>
            </a:lnSpc>
          </a:pPr>
          <a:r>
            <a:rPr lang="en-US"/>
            <a:t>Technical or 2-year college</a:t>
          </a:r>
        </a:p>
      </dgm:t>
    </dgm:pt>
    <dgm:pt modelId="{D6634A73-153E-4845-9334-8CE8E4497244}" type="parTrans" cxnId="{FD8D75F7-515C-4200-96BA-869648184F6F}">
      <dgm:prSet/>
      <dgm:spPr/>
      <dgm:t>
        <a:bodyPr/>
        <a:lstStyle/>
        <a:p>
          <a:endParaRPr lang="en-US"/>
        </a:p>
      </dgm:t>
    </dgm:pt>
    <dgm:pt modelId="{94682C56-7672-4435-AC14-8B4ACA5BDB9D}" type="sibTrans" cxnId="{FD8D75F7-515C-4200-96BA-869648184F6F}">
      <dgm:prSet/>
      <dgm:spPr/>
      <dgm:t>
        <a:bodyPr/>
        <a:lstStyle/>
        <a:p>
          <a:endParaRPr lang="en-US"/>
        </a:p>
      </dgm:t>
    </dgm:pt>
    <dgm:pt modelId="{9B9B9C73-E1E1-41D5-967D-0E4B4C384E34}">
      <dgm:prSet/>
      <dgm:spPr/>
      <dgm:t>
        <a:bodyPr/>
        <a:lstStyle/>
        <a:p>
          <a:pPr>
            <a:lnSpc>
              <a:spcPct val="100000"/>
            </a:lnSpc>
          </a:pPr>
          <a:r>
            <a:rPr lang="en-US"/>
            <a:t>Certificate</a:t>
          </a:r>
        </a:p>
      </dgm:t>
    </dgm:pt>
    <dgm:pt modelId="{3990DF5C-9120-4505-93AC-259A7E9B7D28}" type="parTrans" cxnId="{E4A0CBD6-86DC-40D1-9645-CCFEA9F9EEA8}">
      <dgm:prSet/>
      <dgm:spPr/>
      <dgm:t>
        <a:bodyPr/>
        <a:lstStyle/>
        <a:p>
          <a:endParaRPr lang="en-US"/>
        </a:p>
      </dgm:t>
    </dgm:pt>
    <dgm:pt modelId="{3F18BE91-E6C8-4D32-9826-9D142A43C1D9}" type="sibTrans" cxnId="{E4A0CBD6-86DC-40D1-9645-CCFEA9F9EEA8}">
      <dgm:prSet/>
      <dgm:spPr/>
      <dgm:t>
        <a:bodyPr/>
        <a:lstStyle/>
        <a:p>
          <a:endParaRPr lang="en-US"/>
        </a:p>
      </dgm:t>
    </dgm:pt>
    <dgm:pt modelId="{E5C75A6A-7CDA-44E7-9E30-B87343FB8942}">
      <dgm:prSet/>
      <dgm:spPr/>
      <dgm:t>
        <a:bodyPr/>
        <a:lstStyle/>
        <a:p>
          <a:pPr>
            <a:lnSpc>
              <a:spcPct val="100000"/>
            </a:lnSpc>
          </a:pPr>
          <a:r>
            <a:rPr lang="en-US"/>
            <a:t>Associate’s Degree</a:t>
          </a:r>
        </a:p>
      </dgm:t>
    </dgm:pt>
    <dgm:pt modelId="{8BBD3DF6-C9B3-4C9C-AEBD-B1854FA6570F}" type="parTrans" cxnId="{11B652C1-C517-4B55-8964-9CA2220D84EC}">
      <dgm:prSet/>
      <dgm:spPr/>
      <dgm:t>
        <a:bodyPr/>
        <a:lstStyle/>
        <a:p>
          <a:endParaRPr lang="en-US"/>
        </a:p>
      </dgm:t>
    </dgm:pt>
    <dgm:pt modelId="{DF27727D-EA0B-4723-9E8C-190C616ABCDC}" type="sibTrans" cxnId="{11B652C1-C517-4B55-8964-9CA2220D84EC}">
      <dgm:prSet/>
      <dgm:spPr/>
      <dgm:t>
        <a:bodyPr/>
        <a:lstStyle/>
        <a:p>
          <a:endParaRPr lang="en-US"/>
        </a:p>
      </dgm:t>
    </dgm:pt>
    <dgm:pt modelId="{B7BE40A8-9D2A-45D3-B4AA-892D55919C61}">
      <dgm:prSet/>
      <dgm:spPr/>
      <dgm:t>
        <a:bodyPr/>
        <a:lstStyle/>
        <a:p>
          <a:pPr>
            <a:lnSpc>
              <a:spcPct val="100000"/>
            </a:lnSpc>
          </a:pPr>
          <a:r>
            <a:rPr lang="en-US"/>
            <a:t>4-year College or University</a:t>
          </a:r>
        </a:p>
      </dgm:t>
    </dgm:pt>
    <dgm:pt modelId="{4F8E2174-FDF3-4BB3-9242-0D8443BAC83A}" type="parTrans" cxnId="{C27CBB92-3F01-4088-9DE8-0FB88D31B44B}">
      <dgm:prSet/>
      <dgm:spPr/>
      <dgm:t>
        <a:bodyPr/>
        <a:lstStyle/>
        <a:p>
          <a:endParaRPr lang="en-US"/>
        </a:p>
      </dgm:t>
    </dgm:pt>
    <dgm:pt modelId="{37CA54DB-9AD3-403A-A769-E19AC3926DB1}" type="sibTrans" cxnId="{C27CBB92-3F01-4088-9DE8-0FB88D31B44B}">
      <dgm:prSet/>
      <dgm:spPr/>
      <dgm:t>
        <a:bodyPr/>
        <a:lstStyle/>
        <a:p>
          <a:endParaRPr lang="en-US"/>
        </a:p>
      </dgm:t>
    </dgm:pt>
    <dgm:pt modelId="{61636578-F519-48E2-AD4A-45CED77A859A}">
      <dgm:prSet/>
      <dgm:spPr/>
      <dgm:t>
        <a:bodyPr/>
        <a:lstStyle/>
        <a:p>
          <a:pPr>
            <a:lnSpc>
              <a:spcPct val="100000"/>
            </a:lnSpc>
          </a:pPr>
          <a:r>
            <a:rPr lang="en-US" dirty="0"/>
            <a:t>Bachelor’s Degree (and beyond)</a:t>
          </a:r>
        </a:p>
      </dgm:t>
    </dgm:pt>
    <dgm:pt modelId="{CF63859D-8EF6-4B0E-BD53-EBC88AFDC5AD}" type="parTrans" cxnId="{6B288BDB-2142-4CBD-840B-13ADA301EAF2}">
      <dgm:prSet/>
      <dgm:spPr/>
      <dgm:t>
        <a:bodyPr/>
        <a:lstStyle/>
        <a:p>
          <a:endParaRPr lang="en-US"/>
        </a:p>
      </dgm:t>
    </dgm:pt>
    <dgm:pt modelId="{1B4BF19E-3CDF-4B0C-8360-31691849DCB0}" type="sibTrans" cxnId="{6B288BDB-2142-4CBD-840B-13ADA301EAF2}">
      <dgm:prSet/>
      <dgm:spPr/>
      <dgm:t>
        <a:bodyPr/>
        <a:lstStyle/>
        <a:p>
          <a:endParaRPr lang="en-US"/>
        </a:p>
      </dgm:t>
    </dgm:pt>
    <dgm:pt modelId="{64DA541F-F6DE-4B36-AE69-C002D92FF414}" type="pres">
      <dgm:prSet presAssocID="{C0E8D4B8-E853-431E-AA43-277017798F8A}" presName="root" presStyleCnt="0">
        <dgm:presLayoutVars>
          <dgm:dir/>
          <dgm:resizeHandles val="exact"/>
        </dgm:presLayoutVars>
      </dgm:prSet>
      <dgm:spPr/>
    </dgm:pt>
    <dgm:pt modelId="{2DA446E5-0AF2-44E3-851B-C1FC8F66E09F}" type="pres">
      <dgm:prSet presAssocID="{6A088ADA-0537-4D9C-BB38-71489EA3CCAF}" presName="compNode" presStyleCnt="0"/>
      <dgm:spPr/>
    </dgm:pt>
    <dgm:pt modelId="{D73BEA7D-3FA7-4294-9FBC-C0E574915056}" type="pres">
      <dgm:prSet presAssocID="{6A088ADA-0537-4D9C-BB38-71489EA3CCAF}" presName="bgRect" presStyleLbl="bgShp" presStyleIdx="0" presStyleCnt="3"/>
      <dgm:spPr/>
    </dgm:pt>
    <dgm:pt modelId="{8AD35DE8-69D6-4AE5-93AF-878A96BB7266}" type="pres">
      <dgm:prSet presAssocID="{6A088ADA-0537-4D9C-BB38-71489EA3CCA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iploma"/>
        </a:ext>
      </dgm:extLst>
    </dgm:pt>
    <dgm:pt modelId="{B69088F9-E882-4B93-AD31-D5F7DA4C6827}" type="pres">
      <dgm:prSet presAssocID="{6A088ADA-0537-4D9C-BB38-71489EA3CCAF}" presName="spaceRect" presStyleCnt="0"/>
      <dgm:spPr/>
    </dgm:pt>
    <dgm:pt modelId="{960B950C-F991-4DC1-B2DB-E6644AA4EE4B}" type="pres">
      <dgm:prSet presAssocID="{6A088ADA-0537-4D9C-BB38-71489EA3CCAF}" presName="parTx" presStyleLbl="revTx" presStyleIdx="0" presStyleCnt="6">
        <dgm:presLayoutVars>
          <dgm:chMax val="0"/>
          <dgm:chPref val="0"/>
        </dgm:presLayoutVars>
      </dgm:prSet>
      <dgm:spPr/>
    </dgm:pt>
    <dgm:pt modelId="{7E6F7D03-DB43-4CC4-9A22-19218CB38EC1}" type="pres">
      <dgm:prSet presAssocID="{6A088ADA-0537-4D9C-BB38-71489EA3CCAF}" presName="desTx" presStyleLbl="revTx" presStyleIdx="1" presStyleCnt="6">
        <dgm:presLayoutVars/>
      </dgm:prSet>
      <dgm:spPr/>
    </dgm:pt>
    <dgm:pt modelId="{C1FD4118-45D9-44DD-94CF-6663D68F6E02}" type="pres">
      <dgm:prSet presAssocID="{2025340A-8209-4391-AE24-0041FBD6BC99}" presName="sibTrans" presStyleCnt="0"/>
      <dgm:spPr/>
    </dgm:pt>
    <dgm:pt modelId="{0C2EBAB2-C619-4D66-AD62-53E11A339574}" type="pres">
      <dgm:prSet presAssocID="{2C2D6D06-4699-420D-B654-EF730B640987}" presName="compNode" presStyleCnt="0"/>
      <dgm:spPr/>
    </dgm:pt>
    <dgm:pt modelId="{78D3D819-5828-45F0-913E-184CCE854132}" type="pres">
      <dgm:prSet presAssocID="{2C2D6D06-4699-420D-B654-EF730B640987}" presName="bgRect" presStyleLbl="bgShp" presStyleIdx="1" presStyleCnt="3"/>
      <dgm:spPr/>
    </dgm:pt>
    <dgm:pt modelId="{75F9BBBF-6849-44D8-877E-F790FBDBE6D3}" type="pres">
      <dgm:prSet presAssocID="{2C2D6D06-4699-420D-B654-EF730B64098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iploma Roll"/>
        </a:ext>
      </dgm:extLst>
    </dgm:pt>
    <dgm:pt modelId="{EB5506B5-7F60-456B-8C7E-413EDBB34856}" type="pres">
      <dgm:prSet presAssocID="{2C2D6D06-4699-420D-B654-EF730B640987}" presName="spaceRect" presStyleCnt="0"/>
      <dgm:spPr/>
    </dgm:pt>
    <dgm:pt modelId="{15A35BE3-E8A7-400A-9431-0370B9014F52}" type="pres">
      <dgm:prSet presAssocID="{2C2D6D06-4699-420D-B654-EF730B640987}" presName="parTx" presStyleLbl="revTx" presStyleIdx="2" presStyleCnt="6">
        <dgm:presLayoutVars>
          <dgm:chMax val="0"/>
          <dgm:chPref val="0"/>
        </dgm:presLayoutVars>
      </dgm:prSet>
      <dgm:spPr/>
    </dgm:pt>
    <dgm:pt modelId="{C3503857-ADF2-49CC-9FDF-1833A222841C}" type="pres">
      <dgm:prSet presAssocID="{2C2D6D06-4699-420D-B654-EF730B640987}" presName="desTx" presStyleLbl="revTx" presStyleIdx="3" presStyleCnt="6">
        <dgm:presLayoutVars/>
      </dgm:prSet>
      <dgm:spPr/>
    </dgm:pt>
    <dgm:pt modelId="{679571CE-AA07-4DB0-A7D1-019E4197F3A9}" type="pres">
      <dgm:prSet presAssocID="{94682C56-7672-4435-AC14-8B4ACA5BDB9D}" presName="sibTrans" presStyleCnt="0"/>
      <dgm:spPr/>
    </dgm:pt>
    <dgm:pt modelId="{F533604B-CB7C-4BC8-9B5E-0BB15F826B56}" type="pres">
      <dgm:prSet presAssocID="{B7BE40A8-9D2A-45D3-B4AA-892D55919C61}" presName="compNode" presStyleCnt="0"/>
      <dgm:spPr/>
    </dgm:pt>
    <dgm:pt modelId="{A0015240-7133-4D97-B0C7-885C20087ED3}" type="pres">
      <dgm:prSet presAssocID="{B7BE40A8-9D2A-45D3-B4AA-892D55919C61}" presName="bgRect" presStyleLbl="bgShp" presStyleIdx="2" presStyleCnt="3"/>
      <dgm:spPr/>
    </dgm:pt>
    <dgm:pt modelId="{16E7AE85-8798-452B-A4A3-A01D0C03DA4E}" type="pres">
      <dgm:prSet presAssocID="{B7BE40A8-9D2A-45D3-B4AA-892D55919C6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lassroom"/>
        </a:ext>
      </dgm:extLst>
    </dgm:pt>
    <dgm:pt modelId="{FA0BF304-12B0-4DA9-9FAA-F5F46BA5F184}" type="pres">
      <dgm:prSet presAssocID="{B7BE40A8-9D2A-45D3-B4AA-892D55919C61}" presName="spaceRect" presStyleCnt="0"/>
      <dgm:spPr/>
    </dgm:pt>
    <dgm:pt modelId="{BD9B2A20-877E-4D0F-AAE7-261C66D16456}" type="pres">
      <dgm:prSet presAssocID="{B7BE40A8-9D2A-45D3-B4AA-892D55919C61}" presName="parTx" presStyleLbl="revTx" presStyleIdx="4" presStyleCnt="6">
        <dgm:presLayoutVars>
          <dgm:chMax val="0"/>
          <dgm:chPref val="0"/>
        </dgm:presLayoutVars>
      </dgm:prSet>
      <dgm:spPr/>
    </dgm:pt>
    <dgm:pt modelId="{6A287A0B-A166-4144-9270-62A3254D234A}" type="pres">
      <dgm:prSet presAssocID="{B7BE40A8-9D2A-45D3-B4AA-892D55919C61}" presName="desTx" presStyleLbl="revTx" presStyleIdx="5" presStyleCnt="6">
        <dgm:presLayoutVars/>
      </dgm:prSet>
      <dgm:spPr/>
    </dgm:pt>
  </dgm:ptLst>
  <dgm:cxnLst>
    <dgm:cxn modelId="{3359D402-CC70-4C37-A937-15DA3A17E7BC}" type="presOf" srcId="{38710B93-0E1B-45ED-B8CD-ABA32896CCE4}" destId="{7E6F7D03-DB43-4CC4-9A22-19218CB38EC1}" srcOrd="0" destOrd="0" presId="urn:microsoft.com/office/officeart/2018/2/layout/IconVerticalSolidList"/>
    <dgm:cxn modelId="{A14DF00A-1A5A-44B6-B727-15FC8E569BF5}" srcId="{6A088ADA-0537-4D9C-BB38-71489EA3CCAF}" destId="{38710B93-0E1B-45ED-B8CD-ABA32896CCE4}" srcOrd="0" destOrd="0" parTransId="{2BC06562-5C40-47FB-8822-B1195C2AB7CF}" sibTransId="{F3321E49-C643-42FE-83C5-868F4866844F}"/>
    <dgm:cxn modelId="{87AEC11F-A99E-4751-9C61-9DB41F083671}" type="presOf" srcId="{E5C75A6A-7CDA-44E7-9E30-B87343FB8942}" destId="{C3503857-ADF2-49CC-9FDF-1833A222841C}" srcOrd="0" destOrd="1" presId="urn:microsoft.com/office/officeart/2018/2/layout/IconVerticalSolidList"/>
    <dgm:cxn modelId="{C033A42D-0A8E-43D3-BDD9-74249753C53F}" type="presOf" srcId="{2C2D6D06-4699-420D-B654-EF730B640987}" destId="{15A35BE3-E8A7-400A-9431-0370B9014F52}" srcOrd="0" destOrd="0" presId="urn:microsoft.com/office/officeart/2018/2/layout/IconVerticalSolidList"/>
    <dgm:cxn modelId="{E399634C-4B89-423A-B715-DC7F478DCF85}" type="presOf" srcId="{C0E8D4B8-E853-431E-AA43-277017798F8A}" destId="{64DA541F-F6DE-4B36-AE69-C002D92FF414}" srcOrd="0" destOrd="0" presId="urn:microsoft.com/office/officeart/2018/2/layout/IconVerticalSolidList"/>
    <dgm:cxn modelId="{C27CBB92-3F01-4088-9DE8-0FB88D31B44B}" srcId="{C0E8D4B8-E853-431E-AA43-277017798F8A}" destId="{B7BE40A8-9D2A-45D3-B4AA-892D55919C61}" srcOrd="2" destOrd="0" parTransId="{4F8E2174-FDF3-4BB3-9242-0D8443BAC83A}" sibTransId="{37CA54DB-9AD3-403A-A769-E19AC3926DB1}"/>
    <dgm:cxn modelId="{B54B7B9F-DB80-49A9-93F0-01433F6B5974}" type="presOf" srcId="{9B9B9C73-E1E1-41D5-967D-0E4B4C384E34}" destId="{C3503857-ADF2-49CC-9FDF-1833A222841C}" srcOrd="0" destOrd="0" presId="urn:microsoft.com/office/officeart/2018/2/layout/IconVerticalSolidList"/>
    <dgm:cxn modelId="{D65AF99F-B48E-4383-A832-0B8282422737}" type="presOf" srcId="{B7BE40A8-9D2A-45D3-B4AA-892D55919C61}" destId="{BD9B2A20-877E-4D0F-AAE7-261C66D16456}" srcOrd="0" destOrd="0" presId="urn:microsoft.com/office/officeart/2018/2/layout/IconVerticalSolidList"/>
    <dgm:cxn modelId="{11B652C1-C517-4B55-8964-9CA2220D84EC}" srcId="{2C2D6D06-4699-420D-B654-EF730B640987}" destId="{E5C75A6A-7CDA-44E7-9E30-B87343FB8942}" srcOrd="1" destOrd="0" parTransId="{8BBD3DF6-C9B3-4C9C-AEBD-B1854FA6570F}" sibTransId="{DF27727D-EA0B-4723-9E8C-190C616ABCDC}"/>
    <dgm:cxn modelId="{E4A0CBD6-86DC-40D1-9645-CCFEA9F9EEA8}" srcId="{2C2D6D06-4699-420D-B654-EF730B640987}" destId="{9B9B9C73-E1E1-41D5-967D-0E4B4C384E34}" srcOrd="0" destOrd="0" parTransId="{3990DF5C-9120-4505-93AC-259A7E9B7D28}" sibTransId="{3F18BE91-E6C8-4D32-9826-9D142A43C1D9}"/>
    <dgm:cxn modelId="{74F156DB-410C-4CCB-8171-31B2C5F279E9}" type="presOf" srcId="{61636578-F519-48E2-AD4A-45CED77A859A}" destId="{6A287A0B-A166-4144-9270-62A3254D234A}" srcOrd="0" destOrd="0" presId="urn:microsoft.com/office/officeart/2018/2/layout/IconVerticalSolidList"/>
    <dgm:cxn modelId="{6B288BDB-2142-4CBD-840B-13ADA301EAF2}" srcId="{B7BE40A8-9D2A-45D3-B4AA-892D55919C61}" destId="{61636578-F519-48E2-AD4A-45CED77A859A}" srcOrd="0" destOrd="0" parTransId="{CF63859D-8EF6-4B0E-BD53-EBC88AFDC5AD}" sibTransId="{1B4BF19E-3CDF-4B0C-8360-31691849DCB0}"/>
    <dgm:cxn modelId="{320949DE-E4B1-45F8-9F78-1997ACBBB5A6}" srcId="{C0E8D4B8-E853-431E-AA43-277017798F8A}" destId="{6A088ADA-0537-4D9C-BB38-71489EA3CCAF}" srcOrd="0" destOrd="0" parTransId="{307BAC2E-4867-4598-B37C-3CEBF6EE0B23}" sibTransId="{2025340A-8209-4391-AE24-0041FBD6BC99}"/>
    <dgm:cxn modelId="{24F86BEE-6F0B-431D-937F-2EE4339DE8D5}" type="presOf" srcId="{6A088ADA-0537-4D9C-BB38-71489EA3CCAF}" destId="{960B950C-F991-4DC1-B2DB-E6644AA4EE4B}" srcOrd="0" destOrd="0" presId="urn:microsoft.com/office/officeart/2018/2/layout/IconVerticalSolidList"/>
    <dgm:cxn modelId="{FD8D75F7-515C-4200-96BA-869648184F6F}" srcId="{C0E8D4B8-E853-431E-AA43-277017798F8A}" destId="{2C2D6D06-4699-420D-B654-EF730B640987}" srcOrd="1" destOrd="0" parTransId="{D6634A73-153E-4845-9334-8CE8E4497244}" sibTransId="{94682C56-7672-4435-AC14-8B4ACA5BDB9D}"/>
    <dgm:cxn modelId="{1525BC4A-893F-4D51-AD12-2801F6872A69}" type="presParOf" srcId="{64DA541F-F6DE-4B36-AE69-C002D92FF414}" destId="{2DA446E5-0AF2-44E3-851B-C1FC8F66E09F}" srcOrd="0" destOrd="0" presId="urn:microsoft.com/office/officeart/2018/2/layout/IconVerticalSolidList"/>
    <dgm:cxn modelId="{EEC5A6C4-6292-47F0-A7B4-DB28147F20D2}" type="presParOf" srcId="{2DA446E5-0AF2-44E3-851B-C1FC8F66E09F}" destId="{D73BEA7D-3FA7-4294-9FBC-C0E574915056}" srcOrd="0" destOrd="0" presId="urn:microsoft.com/office/officeart/2018/2/layout/IconVerticalSolidList"/>
    <dgm:cxn modelId="{7619FC92-DE2B-48AD-BCD6-7C0BF91BD9F7}" type="presParOf" srcId="{2DA446E5-0AF2-44E3-851B-C1FC8F66E09F}" destId="{8AD35DE8-69D6-4AE5-93AF-878A96BB7266}" srcOrd="1" destOrd="0" presId="urn:microsoft.com/office/officeart/2018/2/layout/IconVerticalSolidList"/>
    <dgm:cxn modelId="{DE6A6566-8547-4D88-963D-EB056C30B047}" type="presParOf" srcId="{2DA446E5-0AF2-44E3-851B-C1FC8F66E09F}" destId="{B69088F9-E882-4B93-AD31-D5F7DA4C6827}" srcOrd="2" destOrd="0" presId="urn:microsoft.com/office/officeart/2018/2/layout/IconVerticalSolidList"/>
    <dgm:cxn modelId="{622E5A06-219E-46ED-B225-7C0845D51DF8}" type="presParOf" srcId="{2DA446E5-0AF2-44E3-851B-C1FC8F66E09F}" destId="{960B950C-F991-4DC1-B2DB-E6644AA4EE4B}" srcOrd="3" destOrd="0" presId="urn:microsoft.com/office/officeart/2018/2/layout/IconVerticalSolidList"/>
    <dgm:cxn modelId="{7FADE8C0-792B-46C3-99A7-DE32E2F27C16}" type="presParOf" srcId="{2DA446E5-0AF2-44E3-851B-C1FC8F66E09F}" destId="{7E6F7D03-DB43-4CC4-9A22-19218CB38EC1}" srcOrd="4" destOrd="0" presId="urn:microsoft.com/office/officeart/2018/2/layout/IconVerticalSolidList"/>
    <dgm:cxn modelId="{B031122B-5D52-4B71-B4C8-1D0C15E64149}" type="presParOf" srcId="{64DA541F-F6DE-4B36-AE69-C002D92FF414}" destId="{C1FD4118-45D9-44DD-94CF-6663D68F6E02}" srcOrd="1" destOrd="0" presId="urn:microsoft.com/office/officeart/2018/2/layout/IconVerticalSolidList"/>
    <dgm:cxn modelId="{D5C83948-69AB-4267-9800-E5A401E23D8A}" type="presParOf" srcId="{64DA541F-F6DE-4B36-AE69-C002D92FF414}" destId="{0C2EBAB2-C619-4D66-AD62-53E11A339574}" srcOrd="2" destOrd="0" presId="urn:microsoft.com/office/officeart/2018/2/layout/IconVerticalSolidList"/>
    <dgm:cxn modelId="{B5784B18-4F01-4C93-99A6-56CDC03792EA}" type="presParOf" srcId="{0C2EBAB2-C619-4D66-AD62-53E11A339574}" destId="{78D3D819-5828-45F0-913E-184CCE854132}" srcOrd="0" destOrd="0" presId="urn:microsoft.com/office/officeart/2018/2/layout/IconVerticalSolidList"/>
    <dgm:cxn modelId="{26EA3861-344B-40D3-AAFB-DBB5703EAF6F}" type="presParOf" srcId="{0C2EBAB2-C619-4D66-AD62-53E11A339574}" destId="{75F9BBBF-6849-44D8-877E-F790FBDBE6D3}" srcOrd="1" destOrd="0" presId="urn:microsoft.com/office/officeart/2018/2/layout/IconVerticalSolidList"/>
    <dgm:cxn modelId="{1731A53C-5951-48CF-ACBD-778E09412137}" type="presParOf" srcId="{0C2EBAB2-C619-4D66-AD62-53E11A339574}" destId="{EB5506B5-7F60-456B-8C7E-413EDBB34856}" srcOrd="2" destOrd="0" presId="urn:microsoft.com/office/officeart/2018/2/layout/IconVerticalSolidList"/>
    <dgm:cxn modelId="{19FAC426-A52E-4BEA-BC38-28B39B76FD35}" type="presParOf" srcId="{0C2EBAB2-C619-4D66-AD62-53E11A339574}" destId="{15A35BE3-E8A7-400A-9431-0370B9014F52}" srcOrd="3" destOrd="0" presId="urn:microsoft.com/office/officeart/2018/2/layout/IconVerticalSolidList"/>
    <dgm:cxn modelId="{00AA4413-864E-4F32-8B69-0796932BA09B}" type="presParOf" srcId="{0C2EBAB2-C619-4D66-AD62-53E11A339574}" destId="{C3503857-ADF2-49CC-9FDF-1833A222841C}" srcOrd="4" destOrd="0" presId="urn:microsoft.com/office/officeart/2018/2/layout/IconVerticalSolidList"/>
    <dgm:cxn modelId="{8589DFF1-B5D6-4F75-A22E-DF40C0D804FA}" type="presParOf" srcId="{64DA541F-F6DE-4B36-AE69-C002D92FF414}" destId="{679571CE-AA07-4DB0-A7D1-019E4197F3A9}" srcOrd="3" destOrd="0" presId="urn:microsoft.com/office/officeart/2018/2/layout/IconVerticalSolidList"/>
    <dgm:cxn modelId="{DEEE55B7-6980-4B2D-B054-A7D7EF418953}" type="presParOf" srcId="{64DA541F-F6DE-4B36-AE69-C002D92FF414}" destId="{F533604B-CB7C-4BC8-9B5E-0BB15F826B56}" srcOrd="4" destOrd="0" presId="urn:microsoft.com/office/officeart/2018/2/layout/IconVerticalSolidList"/>
    <dgm:cxn modelId="{5E3658E3-99AA-4B3D-9EF6-39D769D40487}" type="presParOf" srcId="{F533604B-CB7C-4BC8-9B5E-0BB15F826B56}" destId="{A0015240-7133-4D97-B0C7-885C20087ED3}" srcOrd="0" destOrd="0" presId="urn:microsoft.com/office/officeart/2018/2/layout/IconVerticalSolidList"/>
    <dgm:cxn modelId="{FD1E5A91-9758-48D7-92C7-E07C5B38FA2E}" type="presParOf" srcId="{F533604B-CB7C-4BC8-9B5E-0BB15F826B56}" destId="{16E7AE85-8798-452B-A4A3-A01D0C03DA4E}" srcOrd="1" destOrd="0" presId="urn:microsoft.com/office/officeart/2018/2/layout/IconVerticalSolidList"/>
    <dgm:cxn modelId="{6D1301BF-97BF-404C-8898-27DBD626D2CA}" type="presParOf" srcId="{F533604B-CB7C-4BC8-9B5E-0BB15F826B56}" destId="{FA0BF304-12B0-4DA9-9FAA-F5F46BA5F184}" srcOrd="2" destOrd="0" presId="urn:microsoft.com/office/officeart/2018/2/layout/IconVerticalSolidList"/>
    <dgm:cxn modelId="{811B8C39-2E9D-4B36-A9C0-FB5A4394378D}" type="presParOf" srcId="{F533604B-CB7C-4BC8-9B5E-0BB15F826B56}" destId="{BD9B2A20-877E-4D0F-AAE7-261C66D16456}" srcOrd="3" destOrd="0" presId="urn:microsoft.com/office/officeart/2018/2/layout/IconVerticalSolidList"/>
    <dgm:cxn modelId="{E6B43554-2C81-4B2B-B445-E02C5AAB7FF1}" type="presParOf" srcId="{F533604B-CB7C-4BC8-9B5E-0BB15F826B56}" destId="{6A287A0B-A166-4144-9270-62A3254D234A}"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1F6FD55-47A6-41C5-BF7F-72EE2BBA2D3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328873C-0661-4F6B-8B00-157FEBF7CF3A}">
      <dgm:prSet/>
      <dgm:spPr/>
      <dgm:t>
        <a:bodyPr/>
        <a:lstStyle/>
        <a:p>
          <a:r>
            <a:rPr lang="en-US" b="1" dirty="0">
              <a:latin typeface="Tw Cen MT" panose="020B0602020104020603" pitchFamily="34" charset="0"/>
              <a:ea typeface="Roboto" panose="02000000000000000000" pitchFamily="2" charset="0"/>
              <a:cs typeface="Roboto" panose="02000000000000000000" pitchFamily="2" charset="0"/>
            </a:rPr>
            <a:t>ACCUPLACER</a:t>
          </a:r>
          <a:r>
            <a:rPr lang="en-US" dirty="0">
              <a:latin typeface="Tw Cen MT" panose="020B0602020104020603" pitchFamily="34" charset="0"/>
              <a:ea typeface="Roboto" panose="02000000000000000000" pitchFamily="2" charset="0"/>
              <a:cs typeface="Roboto" panose="02000000000000000000" pitchFamily="2" charset="0"/>
            </a:rPr>
            <a:t> – Placement exam for two year and technical colleges. (Schedule to take this test at chosen college)</a:t>
          </a:r>
        </a:p>
      </dgm:t>
    </dgm:pt>
    <dgm:pt modelId="{8013FCD1-6F35-45E1-BA5A-7F0486335C84}" type="parTrans" cxnId="{7D5919A5-900A-4567-A99C-41F4005B6C14}">
      <dgm:prSet/>
      <dgm:spPr/>
      <dgm:t>
        <a:bodyPr/>
        <a:lstStyle/>
        <a:p>
          <a:endParaRPr lang="en-US"/>
        </a:p>
      </dgm:t>
    </dgm:pt>
    <dgm:pt modelId="{19C0CD0C-4340-4482-84D2-AD5D56851ECE}" type="sibTrans" cxnId="{7D5919A5-900A-4567-A99C-41F4005B6C14}">
      <dgm:prSet/>
      <dgm:spPr/>
      <dgm:t>
        <a:bodyPr/>
        <a:lstStyle/>
        <a:p>
          <a:endParaRPr lang="en-US"/>
        </a:p>
      </dgm:t>
    </dgm:pt>
    <dgm:pt modelId="{26980900-54CA-46CC-A8EB-8BFDC5C1BEA8}">
      <dgm:prSet/>
      <dgm:spPr/>
      <dgm:t>
        <a:bodyPr/>
        <a:lstStyle/>
        <a:p>
          <a:r>
            <a:rPr lang="en-US" b="1" dirty="0">
              <a:latin typeface="Tw Cen MT" panose="020B0602020104020603" pitchFamily="34" charset="0"/>
              <a:ea typeface="Roboto" panose="02000000000000000000" pitchFamily="2" charset="0"/>
              <a:cs typeface="Roboto" panose="02000000000000000000" pitchFamily="2" charset="0"/>
            </a:rPr>
            <a:t>ASVAB</a:t>
          </a:r>
          <a:r>
            <a:rPr lang="en-US" dirty="0">
              <a:latin typeface="Tw Cen MT" panose="020B0602020104020603" pitchFamily="34" charset="0"/>
              <a:ea typeface="Roboto" panose="02000000000000000000" pitchFamily="2" charset="0"/>
              <a:cs typeface="Roboto" panose="02000000000000000000" pitchFamily="2" charset="0"/>
            </a:rPr>
            <a:t> – Aptitude/career exam required for entrance into the military that determines your eligibility for military jobs</a:t>
          </a:r>
        </a:p>
      </dgm:t>
    </dgm:pt>
    <dgm:pt modelId="{B8F50A0D-C256-4260-9DB7-0C125C6AC4F8}" type="parTrans" cxnId="{735E58F7-3AE8-4C51-AE29-363A2C8CEF2C}">
      <dgm:prSet/>
      <dgm:spPr/>
      <dgm:t>
        <a:bodyPr/>
        <a:lstStyle/>
        <a:p>
          <a:endParaRPr lang="en-US"/>
        </a:p>
      </dgm:t>
    </dgm:pt>
    <dgm:pt modelId="{38472272-3E28-4CAD-8EDD-16D926640816}" type="sibTrans" cxnId="{735E58F7-3AE8-4C51-AE29-363A2C8CEF2C}">
      <dgm:prSet/>
      <dgm:spPr/>
      <dgm:t>
        <a:bodyPr/>
        <a:lstStyle/>
        <a:p>
          <a:endParaRPr lang="en-US"/>
        </a:p>
      </dgm:t>
    </dgm:pt>
    <dgm:pt modelId="{DD46CFF1-43E5-4FE5-9120-10A4266A7F2E}">
      <dgm:prSet/>
      <dgm:spPr/>
      <dgm:t>
        <a:bodyPr/>
        <a:lstStyle/>
        <a:p>
          <a:r>
            <a:rPr lang="en-US" b="1" i="1" dirty="0">
              <a:latin typeface="+mn-lt"/>
              <a:ea typeface="Roboto" panose="02000000000000000000" pitchFamily="2" charset="0"/>
              <a:cs typeface="Roboto" panose="02000000000000000000" pitchFamily="2" charset="0"/>
            </a:rPr>
            <a:t>It is the student’s responsibility to check with each individual college for all admission requirements.</a:t>
          </a:r>
          <a:endParaRPr lang="en-US" dirty="0">
            <a:latin typeface="+mn-lt"/>
            <a:ea typeface="Roboto" panose="02000000000000000000" pitchFamily="2" charset="0"/>
            <a:cs typeface="Roboto" panose="02000000000000000000" pitchFamily="2" charset="0"/>
          </a:endParaRPr>
        </a:p>
      </dgm:t>
    </dgm:pt>
    <dgm:pt modelId="{20BB24C0-3FDD-45D7-9D1F-A972391CDC9D}" type="parTrans" cxnId="{85C68349-93D2-489B-8C66-F975054DB600}">
      <dgm:prSet/>
      <dgm:spPr/>
      <dgm:t>
        <a:bodyPr/>
        <a:lstStyle/>
        <a:p>
          <a:endParaRPr lang="en-US"/>
        </a:p>
      </dgm:t>
    </dgm:pt>
    <dgm:pt modelId="{24575B31-D586-4832-B934-55FF5CA6419F}" type="sibTrans" cxnId="{85C68349-93D2-489B-8C66-F975054DB600}">
      <dgm:prSet/>
      <dgm:spPr/>
      <dgm:t>
        <a:bodyPr/>
        <a:lstStyle/>
        <a:p>
          <a:endParaRPr lang="en-US"/>
        </a:p>
      </dgm:t>
    </dgm:pt>
    <dgm:pt modelId="{D78C145F-46A8-4D68-BFD7-99365EA094A0}" type="pres">
      <dgm:prSet presAssocID="{21F6FD55-47A6-41C5-BF7F-72EE2BBA2D33}" presName="linear" presStyleCnt="0">
        <dgm:presLayoutVars>
          <dgm:animLvl val="lvl"/>
          <dgm:resizeHandles val="exact"/>
        </dgm:presLayoutVars>
      </dgm:prSet>
      <dgm:spPr/>
    </dgm:pt>
    <dgm:pt modelId="{8DA902B2-520E-4595-9FA6-F7F6426E2D98}" type="pres">
      <dgm:prSet presAssocID="{6328873C-0661-4F6B-8B00-157FEBF7CF3A}" presName="parentText" presStyleLbl="node1" presStyleIdx="0" presStyleCnt="3">
        <dgm:presLayoutVars>
          <dgm:chMax val="0"/>
          <dgm:bulletEnabled val="1"/>
        </dgm:presLayoutVars>
      </dgm:prSet>
      <dgm:spPr/>
    </dgm:pt>
    <dgm:pt modelId="{6DA640BD-CB6D-4AF5-8B51-EC1866415330}" type="pres">
      <dgm:prSet presAssocID="{19C0CD0C-4340-4482-84D2-AD5D56851ECE}" presName="spacer" presStyleCnt="0"/>
      <dgm:spPr/>
    </dgm:pt>
    <dgm:pt modelId="{4097A3DD-F979-4849-AB40-EFE3E14FEA25}" type="pres">
      <dgm:prSet presAssocID="{26980900-54CA-46CC-A8EB-8BFDC5C1BEA8}" presName="parentText" presStyleLbl="node1" presStyleIdx="1" presStyleCnt="3">
        <dgm:presLayoutVars>
          <dgm:chMax val="0"/>
          <dgm:bulletEnabled val="1"/>
        </dgm:presLayoutVars>
      </dgm:prSet>
      <dgm:spPr/>
    </dgm:pt>
    <dgm:pt modelId="{047A2F0E-7D8A-4210-882A-8F4B22BFA62E}" type="pres">
      <dgm:prSet presAssocID="{38472272-3E28-4CAD-8EDD-16D926640816}" presName="spacer" presStyleCnt="0"/>
      <dgm:spPr/>
    </dgm:pt>
    <dgm:pt modelId="{CFE12EC1-B863-4097-9809-04E66C42C115}" type="pres">
      <dgm:prSet presAssocID="{DD46CFF1-43E5-4FE5-9120-10A4266A7F2E}" presName="parentText" presStyleLbl="node1" presStyleIdx="2" presStyleCnt="3">
        <dgm:presLayoutVars>
          <dgm:chMax val="0"/>
          <dgm:bulletEnabled val="1"/>
        </dgm:presLayoutVars>
      </dgm:prSet>
      <dgm:spPr/>
    </dgm:pt>
  </dgm:ptLst>
  <dgm:cxnLst>
    <dgm:cxn modelId="{85C68349-93D2-489B-8C66-F975054DB600}" srcId="{21F6FD55-47A6-41C5-BF7F-72EE2BBA2D33}" destId="{DD46CFF1-43E5-4FE5-9120-10A4266A7F2E}" srcOrd="2" destOrd="0" parTransId="{20BB24C0-3FDD-45D7-9D1F-A972391CDC9D}" sibTransId="{24575B31-D586-4832-B934-55FF5CA6419F}"/>
    <dgm:cxn modelId="{BD1E204E-2B91-4083-8B6E-B537329F8A70}" type="presOf" srcId="{6328873C-0661-4F6B-8B00-157FEBF7CF3A}" destId="{8DA902B2-520E-4595-9FA6-F7F6426E2D98}" srcOrd="0" destOrd="0" presId="urn:microsoft.com/office/officeart/2005/8/layout/vList2"/>
    <dgm:cxn modelId="{9121D06E-376B-4151-B036-46E23C667183}" type="presOf" srcId="{26980900-54CA-46CC-A8EB-8BFDC5C1BEA8}" destId="{4097A3DD-F979-4849-AB40-EFE3E14FEA25}" srcOrd="0" destOrd="0" presId="urn:microsoft.com/office/officeart/2005/8/layout/vList2"/>
    <dgm:cxn modelId="{D19A2356-71AC-4A13-AB5B-30A08E209C29}" type="presOf" srcId="{21F6FD55-47A6-41C5-BF7F-72EE2BBA2D33}" destId="{D78C145F-46A8-4D68-BFD7-99365EA094A0}" srcOrd="0" destOrd="0" presId="urn:microsoft.com/office/officeart/2005/8/layout/vList2"/>
    <dgm:cxn modelId="{36641759-014F-44BC-AFF8-71E59740A642}" type="presOf" srcId="{DD46CFF1-43E5-4FE5-9120-10A4266A7F2E}" destId="{CFE12EC1-B863-4097-9809-04E66C42C115}" srcOrd="0" destOrd="0" presId="urn:microsoft.com/office/officeart/2005/8/layout/vList2"/>
    <dgm:cxn modelId="{7D5919A5-900A-4567-A99C-41F4005B6C14}" srcId="{21F6FD55-47A6-41C5-BF7F-72EE2BBA2D33}" destId="{6328873C-0661-4F6B-8B00-157FEBF7CF3A}" srcOrd="0" destOrd="0" parTransId="{8013FCD1-6F35-45E1-BA5A-7F0486335C84}" sibTransId="{19C0CD0C-4340-4482-84D2-AD5D56851ECE}"/>
    <dgm:cxn modelId="{735E58F7-3AE8-4C51-AE29-363A2C8CEF2C}" srcId="{21F6FD55-47A6-41C5-BF7F-72EE2BBA2D33}" destId="{26980900-54CA-46CC-A8EB-8BFDC5C1BEA8}" srcOrd="1" destOrd="0" parTransId="{B8F50A0D-C256-4260-9DB7-0C125C6AC4F8}" sibTransId="{38472272-3E28-4CAD-8EDD-16D926640816}"/>
    <dgm:cxn modelId="{C45C0927-5F79-48C3-816E-15C2B31D2E53}" type="presParOf" srcId="{D78C145F-46A8-4D68-BFD7-99365EA094A0}" destId="{8DA902B2-520E-4595-9FA6-F7F6426E2D98}" srcOrd="0" destOrd="0" presId="urn:microsoft.com/office/officeart/2005/8/layout/vList2"/>
    <dgm:cxn modelId="{B5104E67-EFDC-4A39-A7FE-D32EF1ECC4FF}" type="presParOf" srcId="{D78C145F-46A8-4D68-BFD7-99365EA094A0}" destId="{6DA640BD-CB6D-4AF5-8B51-EC1866415330}" srcOrd="1" destOrd="0" presId="urn:microsoft.com/office/officeart/2005/8/layout/vList2"/>
    <dgm:cxn modelId="{528DFEE4-153F-4567-99FF-C14D5009D012}" type="presParOf" srcId="{D78C145F-46A8-4D68-BFD7-99365EA094A0}" destId="{4097A3DD-F979-4849-AB40-EFE3E14FEA25}" srcOrd="2" destOrd="0" presId="urn:microsoft.com/office/officeart/2005/8/layout/vList2"/>
    <dgm:cxn modelId="{97EFE9E4-2472-4CA8-B8F6-611CEE00B2B0}" type="presParOf" srcId="{D78C145F-46A8-4D68-BFD7-99365EA094A0}" destId="{047A2F0E-7D8A-4210-882A-8F4B22BFA62E}" srcOrd="3" destOrd="0" presId="urn:microsoft.com/office/officeart/2005/8/layout/vList2"/>
    <dgm:cxn modelId="{361F94EB-77DC-423C-A88A-6F8E5FB32D85}" type="presParOf" srcId="{D78C145F-46A8-4D68-BFD7-99365EA094A0}" destId="{CFE12EC1-B863-4097-9809-04E66C42C11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B29FC1-9B48-4358-8EEF-862112C97203}"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5B1C8D01-0527-4AEC-9717-4DCE0A2C45E5}">
      <dgm:prSet/>
      <dgm:spPr/>
      <dgm:t>
        <a:bodyPr/>
        <a:lstStyle/>
        <a:p>
          <a:r>
            <a:rPr lang="en-US"/>
            <a:t>Family Savings</a:t>
          </a:r>
        </a:p>
      </dgm:t>
    </dgm:pt>
    <dgm:pt modelId="{C28A9F86-3982-411B-A226-3092F1A64C11}" type="parTrans" cxnId="{B37A8075-276F-4524-B932-16F724698449}">
      <dgm:prSet/>
      <dgm:spPr/>
      <dgm:t>
        <a:bodyPr/>
        <a:lstStyle/>
        <a:p>
          <a:endParaRPr lang="en-US"/>
        </a:p>
      </dgm:t>
    </dgm:pt>
    <dgm:pt modelId="{B4A30B4E-BD26-4BA5-B3EE-8BA7BE009043}" type="sibTrans" cxnId="{B37A8075-276F-4524-B932-16F724698449}">
      <dgm:prSet/>
      <dgm:spPr/>
      <dgm:t>
        <a:bodyPr/>
        <a:lstStyle/>
        <a:p>
          <a:endParaRPr lang="en-US"/>
        </a:p>
      </dgm:t>
    </dgm:pt>
    <dgm:pt modelId="{A37FE2A2-4A35-4C56-9CA5-8A56F1FD78EE}">
      <dgm:prSet/>
      <dgm:spPr/>
      <dgm:t>
        <a:bodyPr/>
        <a:lstStyle/>
        <a:p>
          <a:r>
            <a:rPr lang="en-US"/>
            <a:t>Money saved by you or your family to help cover college costs.</a:t>
          </a:r>
        </a:p>
      </dgm:t>
    </dgm:pt>
    <dgm:pt modelId="{3337B580-B840-479A-A146-3DDFE503FA1A}" type="parTrans" cxnId="{04671B23-E281-4852-B1D6-CDAA06C9126E}">
      <dgm:prSet/>
      <dgm:spPr/>
      <dgm:t>
        <a:bodyPr/>
        <a:lstStyle/>
        <a:p>
          <a:endParaRPr lang="en-US"/>
        </a:p>
      </dgm:t>
    </dgm:pt>
    <dgm:pt modelId="{3E9E0E71-679F-40C5-BC0D-F61089BEA8E6}" type="sibTrans" cxnId="{04671B23-E281-4852-B1D6-CDAA06C9126E}">
      <dgm:prSet/>
      <dgm:spPr/>
      <dgm:t>
        <a:bodyPr/>
        <a:lstStyle/>
        <a:p>
          <a:endParaRPr lang="en-US"/>
        </a:p>
      </dgm:t>
    </dgm:pt>
    <dgm:pt modelId="{456454E7-8F9C-4FEF-92C4-5558A240516D}">
      <dgm:prSet/>
      <dgm:spPr/>
      <dgm:t>
        <a:bodyPr/>
        <a:lstStyle/>
        <a:p>
          <a:r>
            <a:rPr lang="en-US"/>
            <a:t>529 Plan: a college savings account that helps families save money for education, tax-free.</a:t>
          </a:r>
        </a:p>
      </dgm:t>
    </dgm:pt>
    <dgm:pt modelId="{4FBF4FC3-E0C3-4E60-A9FB-1F87E5EB163E}" type="parTrans" cxnId="{840164BC-F5F9-4F09-993F-98C43DD5ACDB}">
      <dgm:prSet/>
      <dgm:spPr/>
      <dgm:t>
        <a:bodyPr/>
        <a:lstStyle/>
        <a:p>
          <a:endParaRPr lang="en-US"/>
        </a:p>
      </dgm:t>
    </dgm:pt>
    <dgm:pt modelId="{38F4A4AF-5DC1-474F-A4C2-0171107CB7EA}" type="sibTrans" cxnId="{840164BC-F5F9-4F09-993F-98C43DD5ACDB}">
      <dgm:prSet/>
      <dgm:spPr/>
      <dgm:t>
        <a:bodyPr/>
        <a:lstStyle/>
        <a:p>
          <a:endParaRPr lang="en-US"/>
        </a:p>
      </dgm:t>
    </dgm:pt>
    <dgm:pt modelId="{238620F8-AB85-4F84-B5C9-A8F98869627B}">
      <dgm:prSet/>
      <dgm:spPr/>
      <dgm:t>
        <a:bodyPr/>
        <a:lstStyle/>
        <a:p>
          <a:r>
            <a:rPr lang="en-US"/>
            <a:t>Grants &amp; Scholarships</a:t>
          </a:r>
        </a:p>
      </dgm:t>
    </dgm:pt>
    <dgm:pt modelId="{880CAF3A-80B0-46E7-B61B-7A65E6EAD428}" type="parTrans" cxnId="{E30FE477-EA48-40F9-80B1-9746BA61F1A7}">
      <dgm:prSet/>
      <dgm:spPr/>
      <dgm:t>
        <a:bodyPr/>
        <a:lstStyle/>
        <a:p>
          <a:endParaRPr lang="en-US"/>
        </a:p>
      </dgm:t>
    </dgm:pt>
    <dgm:pt modelId="{DFD61CC9-6A57-41F1-877E-9ADDEB6FCB55}" type="sibTrans" cxnId="{E30FE477-EA48-40F9-80B1-9746BA61F1A7}">
      <dgm:prSet/>
      <dgm:spPr/>
      <dgm:t>
        <a:bodyPr/>
        <a:lstStyle/>
        <a:p>
          <a:endParaRPr lang="en-US"/>
        </a:p>
      </dgm:t>
    </dgm:pt>
    <dgm:pt modelId="{D4B40BD1-9236-4B58-B336-C71B9FCC8E34}">
      <dgm:prSet/>
      <dgm:spPr/>
      <dgm:t>
        <a:bodyPr/>
        <a:lstStyle/>
        <a:p>
          <a:r>
            <a:rPr lang="en-US"/>
            <a:t>Based on specific requirements</a:t>
          </a:r>
        </a:p>
      </dgm:t>
    </dgm:pt>
    <dgm:pt modelId="{1D50A21F-1AE3-485C-BD55-C26DE34C3BB4}" type="parTrans" cxnId="{16342C92-9B43-413A-8522-4AA4125B6895}">
      <dgm:prSet/>
      <dgm:spPr/>
      <dgm:t>
        <a:bodyPr/>
        <a:lstStyle/>
        <a:p>
          <a:endParaRPr lang="en-US"/>
        </a:p>
      </dgm:t>
    </dgm:pt>
    <dgm:pt modelId="{C00B3711-6C0D-429E-90B0-63CCE30E2D34}" type="sibTrans" cxnId="{16342C92-9B43-413A-8522-4AA4125B6895}">
      <dgm:prSet/>
      <dgm:spPr/>
      <dgm:t>
        <a:bodyPr/>
        <a:lstStyle/>
        <a:p>
          <a:endParaRPr lang="en-US"/>
        </a:p>
      </dgm:t>
    </dgm:pt>
    <dgm:pt modelId="{A7832C77-BAF1-490B-B3BD-F7CAC253D317}">
      <dgm:prSet/>
      <dgm:spPr/>
      <dgm:t>
        <a:bodyPr/>
        <a:lstStyle/>
        <a:p>
          <a:r>
            <a:rPr lang="en-US"/>
            <a:t>Do NOT have to be repaid</a:t>
          </a:r>
        </a:p>
      </dgm:t>
    </dgm:pt>
    <dgm:pt modelId="{CAE5F478-9F4B-4E3B-94F5-6C39BB5859C2}" type="parTrans" cxnId="{F8F3A637-24A9-4D7D-AD18-38501CC6D9C7}">
      <dgm:prSet/>
      <dgm:spPr/>
      <dgm:t>
        <a:bodyPr/>
        <a:lstStyle/>
        <a:p>
          <a:endParaRPr lang="en-US"/>
        </a:p>
      </dgm:t>
    </dgm:pt>
    <dgm:pt modelId="{8F606579-CDA9-414C-9A68-74BA4743A005}" type="sibTrans" cxnId="{F8F3A637-24A9-4D7D-AD18-38501CC6D9C7}">
      <dgm:prSet/>
      <dgm:spPr/>
      <dgm:t>
        <a:bodyPr/>
        <a:lstStyle/>
        <a:p>
          <a:endParaRPr lang="en-US"/>
        </a:p>
      </dgm:t>
    </dgm:pt>
    <dgm:pt modelId="{633C7895-2C65-400D-BF53-F91DB08433B1}">
      <dgm:prSet/>
      <dgm:spPr/>
      <dgm:t>
        <a:bodyPr/>
        <a:lstStyle/>
        <a:p>
          <a:r>
            <a:rPr lang="en-US"/>
            <a:t>Includes HOPE, Zell Miller, etc.</a:t>
          </a:r>
        </a:p>
      </dgm:t>
    </dgm:pt>
    <dgm:pt modelId="{AAC3252A-662B-42A0-9DAF-4C68599A3E61}" type="parTrans" cxnId="{5737C9E1-D50A-415F-A2FF-557732D78736}">
      <dgm:prSet/>
      <dgm:spPr/>
      <dgm:t>
        <a:bodyPr/>
        <a:lstStyle/>
        <a:p>
          <a:endParaRPr lang="en-US"/>
        </a:p>
      </dgm:t>
    </dgm:pt>
    <dgm:pt modelId="{F23C8BD7-962A-425B-834F-A45C60FB3C8F}" type="sibTrans" cxnId="{5737C9E1-D50A-415F-A2FF-557732D78736}">
      <dgm:prSet/>
      <dgm:spPr/>
      <dgm:t>
        <a:bodyPr/>
        <a:lstStyle/>
        <a:p>
          <a:endParaRPr lang="en-US"/>
        </a:p>
      </dgm:t>
    </dgm:pt>
    <dgm:pt modelId="{D917AF30-8EC5-45DA-844C-031E99A6CCA9}">
      <dgm:prSet/>
      <dgm:spPr/>
      <dgm:t>
        <a:bodyPr/>
        <a:lstStyle/>
        <a:p>
          <a:r>
            <a:rPr lang="en-US"/>
            <a:t>Loans</a:t>
          </a:r>
        </a:p>
      </dgm:t>
    </dgm:pt>
    <dgm:pt modelId="{569FBA37-4969-4E4C-995F-05A1825004A5}" type="parTrans" cxnId="{56F7436C-E63D-451A-BE40-C14184298789}">
      <dgm:prSet/>
      <dgm:spPr/>
      <dgm:t>
        <a:bodyPr/>
        <a:lstStyle/>
        <a:p>
          <a:endParaRPr lang="en-US"/>
        </a:p>
      </dgm:t>
    </dgm:pt>
    <dgm:pt modelId="{3BEBD683-085B-40CF-8579-7D03615DF199}" type="sibTrans" cxnId="{56F7436C-E63D-451A-BE40-C14184298789}">
      <dgm:prSet/>
      <dgm:spPr/>
      <dgm:t>
        <a:bodyPr/>
        <a:lstStyle/>
        <a:p>
          <a:endParaRPr lang="en-US"/>
        </a:p>
      </dgm:t>
    </dgm:pt>
    <dgm:pt modelId="{E4621912-FAF2-4E4C-8A16-0C6AF0FB64B9}">
      <dgm:prSet/>
      <dgm:spPr/>
      <dgm:t>
        <a:bodyPr/>
        <a:lstStyle/>
        <a:p>
          <a:r>
            <a:rPr lang="en-US"/>
            <a:t>Borrowed money that </a:t>
          </a:r>
          <a:r>
            <a:rPr lang="en-US" b="1"/>
            <a:t>must be repaid </a:t>
          </a:r>
          <a:r>
            <a:rPr lang="en-US"/>
            <a:t>after college (with interest)</a:t>
          </a:r>
        </a:p>
      </dgm:t>
    </dgm:pt>
    <dgm:pt modelId="{DC5492C2-9638-4C3C-8B61-35EB9F4D51C2}" type="parTrans" cxnId="{861B4D4B-5560-432E-A425-94C534C2C68D}">
      <dgm:prSet/>
      <dgm:spPr/>
      <dgm:t>
        <a:bodyPr/>
        <a:lstStyle/>
        <a:p>
          <a:endParaRPr lang="en-US"/>
        </a:p>
      </dgm:t>
    </dgm:pt>
    <dgm:pt modelId="{896DF2EF-85B4-4BF0-8FD7-69F9471ECB7D}" type="sibTrans" cxnId="{861B4D4B-5560-432E-A425-94C534C2C68D}">
      <dgm:prSet/>
      <dgm:spPr/>
      <dgm:t>
        <a:bodyPr/>
        <a:lstStyle/>
        <a:p>
          <a:endParaRPr lang="en-US"/>
        </a:p>
      </dgm:t>
    </dgm:pt>
    <dgm:pt modelId="{D3B2D36E-36A6-41DD-AE54-0709E2052AE8}">
      <dgm:prSet/>
      <dgm:spPr/>
      <dgm:t>
        <a:bodyPr/>
        <a:lstStyle/>
        <a:p>
          <a:r>
            <a:rPr lang="en-US"/>
            <a:t>Offered by federal and private lenders</a:t>
          </a:r>
        </a:p>
      </dgm:t>
    </dgm:pt>
    <dgm:pt modelId="{7BBEDE0B-E833-47BD-A62F-632579E872E9}" type="parTrans" cxnId="{2BDD3F35-36FA-47A5-947F-C1E1219271C0}">
      <dgm:prSet/>
      <dgm:spPr/>
      <dgm:t>
        <a:bodyPr/>
        <a:lstStyle/>
        <a:p>
          <a:endParaRPr lang="en-US"/>
        </a:p>
      </dgm:t>
    </dgm:pt>
    <dgm:pt modelId="{E17333E1-29E3-4B76-B285-06DA129EC196}" type="sibTrans" cxnId="{2BDD3F35-36FA-47A5-947F-C1E1219271C0}">
      <dgm:prSet/>
      <dgm:spPr/>
      <dgm:t>
        <a:bodyPr/>
        <a:lstStyle/>
        <a:p>
          <a:endParaRPr lang="en-US"/>
        </a:p>
      </dgm:t>
    </dgm:pt>
    <dgm:pt modelId="{D324E23B-EF4D-4CEA-83BF-C8331A1DAEB9}">
      <dgm:prSet/>
      <dgm:spPr/>
      <dgm:t>
        <a:bodyPr/>
        <a:lstStyle/>
        <a:p>
          <a:r>
            <a:rPr lang="en-US"/>
            <a:t>Work-Study Programs</a:t>
          </a:r>
        </a:p>
      </dgm:t>
    </dgm:pt>
    <dgm:pt modelId="{97087645-46BF-45DE-A1B7-08B11F5F6EA6}" type="parTrans" cxnId="{744A28AA-4681-4695-ABB1-33F5AB24F639}">
      <dgm:prSet/>
      <dgm:spPr/>
      <dgm:t>
        <a:bodyPr/>
        <a:lstStyle/>
        <a:p>
          <a:endParaRPr lang="en-US"/>
        </a:p>
      </dgm:t>
    </dgm:pt>
    <dgm:pt modelId="{B8E4301A-8250-4374-A1AF-E50CB9059069}" type="sibTrans" cxnId="{744A28AA-4681-4695-ABB1-33F5AB24F639}">
      <dgm:prSet/>
      <dgm:spPr/>
      <dgm:t>
        <a:bodyPr/>
        <a:lstStyle/>
        <a:p>
          <a:endParaRPr lang="en-US"/>
        </a:p>
      </dgm:t>
    </dgm:pt>
    <dgm:pt modelId="{24968FB8-267B-4B7E-A5E8-0FBA276E543C}">
      <dgm:prSet/>
      <dgm:spPr/>
      <dgm:t>
        <a:bodyPr/>
        <a:lstStyle/>
        <a:p>
          <a:r>
            <a:rPr lang="en-US"/>
            <a:t>Earn money by working part-time on campus</a:t>
          </a:r>
        </a:p>
      </dgm:t>
    </dgm:pt>
    <dgm:pt modelId="{54421411-608A-4C80-8132-0378BA058D92}" type="parTrans" cxnId="{0E8E7891-FED3-4DB0-813B-9D4AA2964E74}">
      <dgm:prSet/>
      <dgm:spPr/>
      <dgm:t>
        <a:bodyPr/>
        <a:lstStyle/>
        <a:p>
          <a:endParaRPr lang="en-US"/>
        </a:p>
      </dgm:t>
    </dgm:pt>
    <dgm:pt modelId="{D393F467-DF6B-4641-ABEF-5374D318814F}" type="sibTrans" cxnId="{0E8E7891-FED3-4DB0-813B-9D4AA2964E74}">
      <dgm:prSet/>
      <dgm:spPr/>
      <dgm:t>
        <a:bodyPr/>
        <a:lstStyle/>
        <a:p>
          <a:endParaRPr lang="en-US"/>
        </a:p>
      </dgm:t>
    </dgm:pt>
    <dgm:pt modelId="{51958FAE-20D5-4478-9810-F52703AEE07E}">
      <dgm:prSet/>
      <dgm:spPr/>
      <dgm:t>
        <a:bodyPr/>
        <a:lstStyle/>
        <a:p>
          <a:r>
            <a:rPr lang="en-US"/>
            <a:t>Helps reduce loan amounts</a:t>
          </a:r>
        </a:p>
      </dgm:t>
    </dgm:pt>
    <dgm:pt modelId="{70F19C74-B095-4810-945B-A724DD747929}" type="parTrans" cxnId="{4C44367F-968E-42D6-AF15-7F5B9C6F7506}">
      <dgm:prSet/>
      <dgm:spPr/>
      <dgm:t>
        <a:bodyPr/>
        <a:lstStyle/>
        <a:p>
          <a:endParaRPr lang="en-US"/>
        </a:p>
      </dgm:t>
    </dgm:pt>
    <dgm:pt modelId="{5C941513-9B68-436C-8269-FBF3DC1418A0}" type="sibTrans" cxnId="{4C44367F-968E-42D6-AF15-7F5B9C6F7506}">
      <dgm:prSet/>
      <dgm:spPr/>
      <dgm:t>
        <a:bodyPr/>
        <a:lstStyle/>
        <a:p>
          <a:endParaRPr lang="en-US"/>
        </a:p>
      </dgm:t>
    </dgm:pt>
    <dgm:pt modelId="{2F4FD4BA-484B-4D63-A7B1-D15EF6AB51CF}">
      <dgm:prSet/>
      <dgm:spPr/>
      <dgm:t>
        <a:bodyPr/>
        <a:lstStyle/>
        <a:p>
          <a:r>
            <a:rPr lang="en-US"/>
            <a:t>Important Notes</a:t>
          </a:r>
        </a:p>
      </dgm:t>
    </dgm:pt>
    <dgm:pt modelId="{D70C1476-C3F4-44A3-A3F1-53FEE27DD2E0}" type="parTrans" cxnId="{52382427-3A6D-4BC8-9BF8-8D74AA83BEAA}">
      <dgm:prSet/>
      <dgm:spPr/>
      <dgm:t>
        <a:bodyPr/>
        <a:lstStyle/>
        <a:p>
          <a:endParaRPr lang="en-US"/>
        </a:p>
      </dgm:t>
    </dgm:pt>
    <dgm:pt modelId="{D1CC5C7F-7ACE-47E4-9D86-68D5E65CCE58}" type="sibTrans" cxnId="{52382427-3A6D-4BC8-9BF8-8D74AA83BEAA}">
      <dgm:prSet/>
      <dgm:spPr/>
      <dgm:t>
        <a:bodyPr/>
        <a:lstStyle/>
        <a:p>
          <a:endParaRPr lang="en-US"/>
        </a:p>
      </dgm:t>
    </dgm:pt>
    <dgm:pt modelId="{929857BE-6D77-419B-929C-E596CCB871DC}">
      <dgm:prSet/>
      <dgm:spPr/>
      <dgm:t>
        <a:bodyPr/>
        <a:lstStyle/>
        <a:p>
          <a:r>
            <a:rPr lang="en-US"/>
            <a:t>Financial aid rules may differ for undocumented students.</a:t>
          </a:r>
        </a:p>
      </dgm:t>
    </dgm:pt>
    <dgm:pt modelId="{851ACAAC-2F74-4616-94DF-20CD2BD4FD73}" type="parTrans" cxnId="{801E514B-859F-4E29-99AE-497077D304AC}">
      <dgm:prSet/>
      <dgm:spPr/>
      <dgm:t>
        <a:bodyPr/>
        <a:lstStyle/>
        <a:p>
          <a:endParaRPr lang="en-US"/>
        </a:p>
      </dgm:t>
    </dgm:pt>
    <dgm:pt modelId="{5BD5AB0A-65D8-4311-86CD-80BD740F4C5B}" type="sibTrans" cxnId="{801E514B-859F-4E29-99AE-497077D304AC}">
      <dgm:prSet/>
      <dgm:spPr/>
      <dgm:t>
        <a:bodyPr/>
        <a:lstStyle/>
        <a:p>
          <a:endParaRPr lang="en-US"/>
        </a:p>
      </dgm:t>
    </dgm:pt>
    <dgm:pt modelId="{41D538C0-FF88-4A69-9879-F138395B1856}">
      <dgm:prSet/>
      <dgm:spPr/>
      <dgm:t>
        <a:bodyPr/>
        <a:lstStyle/>
        <a:p>
          <a:r>
            <a:rPr lang="en-US"/>
            <a:t>Some colleges offer additional financial aid options—always check the college’s website.</a:t>
          </a:r>
        </a:p>
      </dgm:t>
    </dgm:pt>
    <dgm:pt modelId="{C33A6E90-6759-462D-A63C-3B5405996D39}" type="parTrans" cxnId="{0C54B4E3-7E36-4AB6-B0FC-063B6E55EAD6}">
      <dgm:prSet/>
      <dgm:spPr/>
      <dgm:t>
        <a:bodyPr/>
        <a:lstStyle/>
        <a:p>
          <a:endParaRPr lang="en-US"/>
        </a:p>
      </dgm:t>
    </dgm:pt>
    <dgm:pt modelId="{F653311D-86FA-4B3A-A60D-8444ED957B50}" type="sibTrans" cxnId="{0C54B4E3-7E36-4AB6-B0FC-063B6E55EAD6}">
      <dgm:prSet/>
      <dgm:spPr/>
      <dgm:t>
        <a:bodyPr/>
        <a:lstStyle/>
        <a:p>
          <a:endParaRPr lang="en-US"/>
        </a:p>
      </dgm:t>
    </dgm:pt>
    <dgm:pt modelId="{1EC4BD11-A254-4F60-97D1-1527B9BD60C9}">
      <dgm:prSet/>
      <dgm:spPr/>
      <dgm:t>
        <a:bodyPr/>
        <a:lstStyle/>
        <a:p>
          <a:r>
            <a:rPr lang="en-US"/>
            <a:t>It is the student’s responsibility to contact </a:t>
          </a:r>
        </a:p>
      </dgm:t>
    </dgm:pt>
    <dgm:pt modelId="{91F128FE-0643-448D-B1C3-CC4D59FB09B1}" type="parTrans" cxnId="{70CA03BA-7E25-4EFB-B07C-5B0167524454}">
      <dgm:prSet/>
      <dgm:spPr/>
      <dgm:t>
        <a:bodyPr/>
        <a:lstStyle/>
        <a:p>
          <a:endParaRPr lang="en-US"/>
        </a:p>
      </dgm:t>
    </dgm:pt>
    <dgm:pt modelId="{E9BB2C85-6809-49E0-81AD-24F06B4966B8}" type="sibTrans" cxnId="{70CA03BA-7E25-4EFB-B07C-5B0167524454}">
      <dgm:prSet/>
      <dgm:spPr/>
      <dgm:t>
        <a:bodyPr/>
        <a:lstStyle/>
        <a:p>
          <a:endParaRPr lang="en-US"/>
        </a:p>
      </dgm:t>
    </dgm:pt>
    <dgm:pt modelId="{D6E2C18F-65A1-4D59-AD32-818AFBA72D12}" type="pres">
      <dgm:prSet presAssocID="{3CB29FC1-9B48-4358-8EEF-862112C97203}" presName="Name0" presStyleCnt="0">
        <dgm:presLayoutVars>
          <dgm:dir/>
          <dgm:animLvl val="lvl"/>
          <dgm:resizeHandles val="exact"/>
        </dgm:presLayoutVars>
      </dgm:prSet>
      <dgm:spPr/>
    </dgm:pt>
    <dgm:pt modelId="{B5E6FCFE-04AB-4A89-9007-18C60C5883E5}" type="pres">
      <dgm:prSet presAssocID="{5B1C8D01-0527-4AEC-9717-4DCE0A2C45E5}" presName="linNode" presStyleCnt="0"/>
      <dgm:spPr/>
    </dgm:pt>
    <dgm:pt modelId="{2D30232B-BC80-4A04-8D96-06D3BF0C65B0}" type="pres">
      <dgm:prSet presAssocID="{5B1C8D01-0527-4AEC-9717-4DCE0A2C45E5}" presName="parentText" presStyleLbl="node1" presStyleIdx="0" presStyleCnt="5">
        <dgm:presLayoutVars>
          <dgm:chMax val="1"/>
          <dgm:bulletEnabled val="1"/>
        </dgm:presLayoutVars>
      </dgm:prSet>
      <dgm:spPr/>
    </dgm:pt>
    <dgm:pt modelId="{0F98A693-B72B-4114-98C7-2183F36AAF58}" type="pres">
      <dgm:prSet presAssocID="{5B1C8D01-0527-4AEC-9717-4DCE0A2C45E5}" presName="descendantText" presStyleLbl="alignAccFollowNode1" presStyleIdx="0" presStyleCnt="5">
        <dgm:presLayoutVars>
          <dgm:bulletEnabled val="1"/>
        </dgm:presLayoutVars>
      </dgm:prSet>
      <dgm:spPr/>
    </dgm:pt>
    <dgm:pt modelId="{AEBD8712-9141-4976-8A18-91C4AB6FAC1C}" type="pres">
      <dgm:prSet presAssocID="{B4A30B4E-BD26-4BA5-B3EE-8BA7BE009043}" presName="sp" presStyleCnt="0"/>
      <dgm:spPr/>
    </dgm:pt>
    <dgm:pt modelId="{A847E5B7-B6D7-4221-9388-1B0F1270AFDE}" type="pres">
      <dgm:prSet presAssocID="{238620F8-AB85-4F84-B5C9-A8F98869627B}" presName="linNode" presStyleCnt="0"/>
      <dgm:spPr/>
    </dgm:pt>
    <dgm:pt modelId="{48078624-EB7D-49C8-8740-F5920BDF0605}" type="pres">
      <dgm:prSet presAssocID="{238620F8-AB85-4F84-B5C9-A8F98869627B}" presName="parentText" presStyleLbl="node1" presStyleIdx="1" presStyleCnt="5">
        <dgm:presLayoutVars>
          <dgm:chMax val="1"/>
          <dgm:bulletEnabled val="1"/>
        </dgm:presLayoutVars>
      </dgm:prSet>
      <dgm:spPr/>
    </dgm:pt>
    <dgm:pt modelId="{DCD4F494-FE16-40D2-AFA6-B24F564CE15E}" type="pres">
      <dgm:prSet presAssocID="{238620F8-AB85-4F84-B5C9-A8F98869627B}" presName="descendantText" presStyleLbl="alignAccFollowNode1" presStyleIdx="1" presStyleCnt="5">
        <dgm:presLayoutVars>
          <dgm:bulletEnabled val="1"/>
        </dgm:presLayoutVars>
      </dgm:prSet>
      <dgm:spPr/>
    </dgm:pt>
    <dgm:pt modelId="{9BED86F4-084C-4C86-B4B9-D72A31924E55}" type="pres">
      <dgm:prSet presAssocID="{DFD61CC9-6A57-41F1-877E-9ADDEB6FCB55}" presName="sp" presStyleCnt="0"/>
      <dgm:spPr/>
    </dgm:pt>
    <dgm:pt modelId="{609AB3BA-0C7D-4133-94D4-CE602FD11BA2}" type="pres">
      <dgm:prSet presAssocID="{D917AF30-8EC5-45DA-844C-031E99A6CCA9}" presName="linNode" presStyleCnt="0"/>
      <dgm:spPr/>
    </dgm:pt>
    <dgm:pt modelId="{16FD6953-FBA0-4D71-B6FD-6B4DE021ACED}" type="pres">
      <dgm:prSet presAssocID="{D917AF30-8EC5-45DA-844C-031E99A6CCA9}" presName="parentText" presStyleLbl="node1" presStyleIdx="2" presStyleCnt="5">
        <dgm:presLayoutVars>
          <dgm:chMax val="1"/>
          <dgm:bulletEnabled val="1"/>
        </dgm:presLayoutVars>
      </dgm:prSet>
      <dgm:spPr/>
    </dgm:pt>
    <dgm:pt modelId="{3925D1EB-0DD3-4897-9032-93199C26992D}" type="pres">
      <dgm:prSet presAssocID="{D917AF30-8EC5-45DA-844C-031E99A6CCA9}" presName="descendantText" presStyleLbl="alignAccFollowNode1" presStyleIdx="2" presStyleCnt="5">
        <dgm:presLayoutVars>
          <dgm:bulletEnabled val="1"/>
        </dgm:presLayoutVars>
      </dgm:prSet>
      <dgm:spPr/>
    </dgm:pt>
    <dgm:pt modelId="{9F46CC4E-9FD5-44FC-A076-2419AAAB39D9}" type="pres">
      <dgm:prSet presAssocID="{3BEBD683-085B-40CF-8579-7D03615DF199}" presName="sp" presStyleCnt="0"/>
      <dgm:spPr/>
    </dgm:pt>
    <dgm:pt modelId="{8B5CECFE-AD01-4B9F-BC14-9901578BF683}" type="pres">
      <dgm:prSet presAssocID="{D324E23B-EF4D-4CEA-83BF-C8331A1DAEB9}" presName="linNode" presStyleCnt="0"/>
      <dgm:spPr/>
    </dgm:pt>
    <dgm:pt modelId="{2E6CDC13-A7E0-4853-9E73-BB33D2ACF7A3}" type="pres">
      <dgm:prSet presAssocID="{D324E23B-EF4D-4CEA-83BF-C8331A1DAEB9}" presName="parentText" presStyleLbl="node1" presStyleIdx="3" presStyleCnt="5">
        <dgm:presLayoutVars>
          <dgm:chMax val="1"/>
          <dgm:bulletEnabled val="1"/>
        </dgm:presLayoutVars>
      </dgm:prSet>
      <dgm:spPr/>
    </dgm:pt>
    <dgm:pt modelId="{1239CB3D-D159-49B8-853F-6C6B2A745206}" type="pres">
      <dgm:prSet presAssocID="{D324E23B-EF4D-4CEA-83BF-C8331A1DAEB9}" presName="descendantText" presStyleLbl="alignAccFollowNode1" presStyleIdx="3" presStyleCnt="5">
        <dgm:presLayoutVars>
          <dgm:bulletEnabled val="1"/>
        </dgm:presLayoutVars>
      </dgm:prSet>
      <dgm:spPr/>
    </dgm:pt>
    <dgm:pt modelId="{26E1CC27-D1F7-4A55-9B37-8A14425F21C1}" type="pres">
      <dgm:prSet presAssocID="{B8E4301A-8250-4374-A1AF-E50CB9059069}" presName="sp" presStyleCnt="0"/>
      <dgm:spPr/>
    </dgm:pt>
    <dgm:pt modelId="{AFA786D1-8D3A-4761-B050-E26C6BC1D7EC}" type="pres">
      <dgm:prSet presAssocID="{2F4FD4BA-484B-4D63-A7B1-D15EF6AB51CF}" presName="linNode" presStyleCnt="0"/>
      <dgm:spPr/>
    </dgm:pt>
    <dgm:pt modelId="{D438DEC9-5A40-4E6F-9A2C-2E5C411A9D0D}" type="pres">
      <dgm:prSet presAssocID="{2F4FD4BA-484B-4D63-A7B1-D15EF6AB51CF}" presName="parentText" presStyleLbl="node1" presStyleIdx="4" presStyleCnt="5">
        <dgm:presLayoutVars>
          <dgm:chMax val="1"/>
          <dgm:bulletEnabled val="1"/>
        </dgm:presLayoutVars>
      </dgm:prSet>
      <dgm:spPr/>
    </dgm:pt>
    <dgm:pt modelId="{E808746F-10EC-4B27-BE7B-D986F4FE3527}" type="pres">
      <dgm:prSet presAssocID="{2F4FD4BA-484B-4D63-A7B1-D15EF6AB51CF}" presName="descendantText" presStyleLbl="alignAccFollowNode1" presStyleIdx="4" presStyleCnt="5">
        <dgm:presLayoutVars>
          <dgm:bulletEnabled val="1"/>
        </dgm:presLayoutVars>
      </dgm:prSet>
      <dgm:spPr/>
    </dgm:pt>
  </dgm:ptLst>
  <dgm:cxnLst>
    <dgm:cxn modelId="{5E468E0C-2CF9-408A-BCFC-25340A36BC96}" type="presOf" srcId="{633C7895-2C65-400D-BF53-F91DB08433B1}" destId="{DCD4F494-FE16-40D2-AFA6-B24F564CE15E}" srcOrd="0" destOrd="2" presId="urn:microsoft.com/office/officeart/2005/8/layout/vList5"/>
    <dgm:cxn modelId="{04671B23-E281-4852-B1D6-CDAA06C9126E}" srcId="{5B1C8D01-0527-4AEC-9717-4DCE0A2C45E5}" destId="{A37FE2A2-4A35-4C56-9CA5-8A56F1FD78EE}" srcOrd="0" destOrd="0" parTransId="{3337B580-B840-479A-A146-3DDFE503FA1A}" sibTransId="{3E9E0E71-679F-40C5-BC0D-F61089BEA8E6}"/>
    <dgm:cxn modelId="{52382427-3A6D-4BC8-9BF8-8D74AA83BEAA}" srcId="{3CB29FC1-9B48-4358-8EEF-862112C97203}" destId="{2F4FD4BA-484B-4D63-A7B1-D15EF6AB51CF}" srcOrd="4" destOrd="0" parTransId="{D70C1476-C3F4-44A3-A3F1-53FEE27DD2E0}" sibTransId="{D1CC5C7F-7ACE-47E4-9D86-68D5E65CCE58}"/>
    <dgm:cxn modelId="{4136C127-5890-4F91-98B2-A58F07C9C731}" type="presOf" srcId="{51958FAE-20D5-4478-9810-F52703AEE07E}" destId="{1239CB3D-D159-49B8-853F-6C6B2A745206}" srcOrd="0" destOrd="1" presId="urn:microsoft.com/office/officeart/2005/8/layout/vList5"/>
    <dgm:cxn modelId="{2BDD3F35-36FA-47A5-947F-C1E1219271C0}" srcId="{D917AF30-8EC5-45DA-844C-031E99A6CCA9}" destId="{D3B2D36E-36A6-41DD-AE54-0709E2052AE8}" srcOrd="1" destOrd="0" parTransId="{7BBEDE0B-E833-47BD-A62F-632579E872E9}" sibTransId="{E17333E1-29E3-4B76-B285-06DA129EC196}"/>
    <dgm:cxn modelId="{F8F3A637-24A9-4D7D-AD18-38501CC6D9C7}" srcId="{238620F8-AB85-4F84-B5C9-A8F98869627B}" destId="{A7832C77-BAF1-490B-B3BD-F7CAC253D317}" srcOrd="1" destOrd="0" parTransId="{CAE5F478-9F4B-4E3B-94F5-6C39BB5859C2}" sibTransId="{8F606579-CDA9-414C-9A68-74BA4743A005}"/>
    <dgm:cxn modelId="{4004F038-8184-46F9-8EC1-490BDCF4BFAF}" type="presOf" srcId="{238620F8-AB85-4F84-B5C9-A8F98869627B}" destId="{48078624-EB7D-49C8-8740-F5920BDF0605}" srcOrd="0" destOrd="0" presId="urn:microsoft.com/office/officeart/2005/8/layout/vList5"/>
    <dgm:cxn modelId="{861B4D4B-5560-432E-A425-94C534C2C68D}" srcId="{D917AF30-8EC5-45DA-844C-031E99A6CCA9}" destId="{E4621912-FAF2-4E4C-8A16-0C6AF0FB64B9}" srcOrd="0" destOrd="0" parTransId="{DC5492C2-9638-4C3C-8B61-35EB9F4D51C2}" sibTransId="{896DF2EF-85B4-4BF0-8FD7-69F9471ECB7D}"/>
    <dgm:cxn modelId="{801E514B-859F-4E29-99AE-497077D304AC}" srcId="{2F4FD4BA-484B-4D63-A7B1-D15EF6AB51CF}" destId="{929857BE-6D77-419B-929C-E596CCB871DC}" srcOrd="0" destOrd="0" parTransId="{851ACAAC-2F74-4616-94DF-20CD2BD4FD73}" sibTransId="{5BD5AB0A-65D8-4311-86CD-80BD740F4C5B}"/>
    <dgm:cxn modelId="{56F7436C-E63D-451A-BE40-C14184298789}" srcId="{3CB29FC1-9B48-4358-8EEF-862112C97203}" destId="{D917AF30-8EC5-45DA-844C-031E99A6CCA9}" srcOrd="2" destOrd="0" parTransId="{569FBA37-4969-4E4C-995F-05A1825004A5}" sibTransId="{3BEBD683-085B-40CF-8579-7D03615DF199}"/>
    <dgm:cxn modelId="{C695AD50-9E3B-4E26-80F2-B917A95EB9F4}" type="presOf" srcId="{A7832C77-BAF1-490B-B3BD-F7CAC253D317}" destId="{DCD4F494-FE16-40D2-AFA6-B24F564CE15E}" srcOrd="0" destOrd="1" presId="urn:microsoft.com/office/officeart/2005/8/layout/vList5"/>
    <dgm:cxn modelId="{B37A8075-276F-4524-B932-16F724698449}" srcId="{3CB29FC1-9B48-4358-8EEF-862112C97203}" destId="{5B1C8D01-0527-4AEC-9717-4DCE0A2C45E5}" srcOrd="0" destOrd="0" parTransId="{C28A9F86-3982-411B-A226-3092F1A64C11}" sibTransId="{B4A30B4E-BD26-4BA5-B3EE-8BA7BE009043}"/>
    <dgm:cxn modelId="{59713D76-1AF2-4A37-8098-CA9A4B918243}" type="presOf" srcId="{D324E23B-EF4D-4CEA-83BF-C8331A1DAEB9}" destId="{2E6CDC13-A7E0-4853-9E73-BB33D2ACF7A3}" srcOrd="0" destOrd="0" presId="urn:microsoft.com/office/officeart/2005/8/layout/vList5"/>
    <dgm:cxn modelId="{E30FE477-EA48-40F9-80B1-9746BA61F1A7}" srcId="{3CB29FC1-9B48-4358-8EEF-862112C97203}" destId="{238620F8-AB85-4F84-B5C9-A8F98869627B}" srcOrd="1" destOrd="0" parTransId="{880CAF3A-80B0-46E7-B61B-7A65E6EAD428}" sibTransId="{DFD61CC9-6A57-41F1-877E-9ADDEB6FCB55}"/>
    <dgm:cxn modelId="{4C44367F-968E-42D6-AF15-7F5B9C6F7506}" srcId="{D324E23B-EF4D-4CEA-83BF-C8331A1DAEB9}" destId="{51958FAE-20D5-4478-9810-F52703AEE07E}" srcOrd="1" destOrd="0" parTransId="{70F19C74-B095-4810-945B-A724DD747929}" sibTransId="{5C941513-9B68-436C-8269-FBF3DC1418A0}"/>
    <dgm:cxn modelId="{C9536E85-831A-414C-AA0C-97540C01E07D}" type="presOf" srcId="{1EC4BD11-A254-4F60-97D1-1527B9BD60C9}" destId="{E808746F-10EC-4B27-BE7B-D986F4FE3527}" srcOrd="0" destOrd="2" presId="urn:microsoft.com/office/officeart/2005/8/layout/vList5"/>
    <dgm:cxn modelId="{10501F88-67E5-4DD9-8113-F9EFDD96426E}" type="presOf" srcId="{E4621912-FAF2-4E4C-8A16-0C6AF0FB64B9}" destId="{3925D1EB-0DD3-4897-9032-93199C26992D}" srcOrd="0" destOrd="0" presId="urn:microsoft.com/office/officeart/2005/8/layout/vList5"/>
    <dgm:cxn modelId="{0E8E7891-FED3-4DB0-813B-9D4AA2964E74}" srcId="{D324E23B-EF4D-4CEA-83BF-C8331A1DAEB9}" destId="{24968FB8-267B-4B7E-A5E8-0FBA276E543C}" srcOrd="0" destOrd="0" parTransId="{54421411-608A-4C80-8132-0378BA058D92}" sibTransId="{D393F467-DF6B-4641-ABEF-5374D318814F}"/>
    <dgm:cxn modelId="{16342C92-9B43-413A-8522-4AA4125B6895}" srcId="{238620F8-AB85-4F84-B5C9-A8F98869627B}" destId="{D4B40BD1-9236-4B58-B336-C71B9FCC8E34}" srcOrd="0" destOrd="0" parTransId="{1D50A21F-1AE3-485C-BD55-C26DE34C3BB4}" sibTransId="{C00B3711-6C0D-429E-90B0-63CCE30E2D34}"/>
    <dgm:cxn modelId="{B0BBC1A4-C424-4A33-BD6E-84CAABE55B78}" type="presOf" srcId="{2F4FD4BA-484B-4D63-A7B1-D15EF6AB51CF}" destId="{D438DEC9-5A40-4E6F-9A2C-2E5C411A9D0D}" srcOrd="0" destOrd="0" presId="urn:microsoft.com/office/officeart/2005/8/layout/vList5"/>
    <dgm:cxn modelId="{F85A66A5-E5E7-4FD4-9718-C71FEB3E3908}" type="presOf" srcId="{456454E7-8F9C-4FEF-92C4-5558A240516D}" destId="{0F98A693-B72B-4114-98C7-2183F36AAF58}" srcOrd="0" destOrd="1" presId="urn:microsoft.com/office/officeart/2005/8/layout/vList5"/>
    <dgm:cxn modelId="{744A28AA-4681-4695-ABB1-33F5AB24F639}" srcId="{3CB29FC1-9B48-4358-8EEF-862112C97203}" destId="{D324E23B-EF4D-4CEA-83BF-C8331A1DAEB9}" srcOrd="3" destOrd="0" parTransId="{97087645-46BF-45DE-A1B7-08B11F5F6EA6}" sibTransId="{B8E4301A-8250-4374-A1AF-E50CB9059069}"/>
    <dgm:cxn modelId="{BC2CBEB0-B900-4E90-924E-F26940561D45}" type="presOf" srcId="{D4B40BD1-9236-4B58-B336-C71B9FCC8E34}" destId="{DCD4F494-FE16-40D2-AFA6-B24F564CE15E}" srcOrd="0" destOrd="0" presId="urn:microsoft.com/office/officeart/2005/8/layout/vList5"/>
    <dgm:cxn modelId="{7E03D6B0-0667-4CDE-B407-E08B6687B5BC}" type="presOf" srcId="{5B1C8D01-0527-4AEC-9717-4DCE0A2C45E5}" destId="{2D30232B-BC80-4A04-8D96-06D3BF0C65B0}" srcOrd="0" destOrd="0" presId="urn:microsoft.com/office/officeart/2005/8/layout/vList5"/>
    <dgm:cxn modelId="{9BF234B4-912D-4D1D-AB3B-CD8DCAC0C1E6}" type="presOf" srcId="{41D538C0-FF88-4A69-9879-F138395B1856}" destId="{E808746F-10EC-4B27-BE7B-D986F4FE3527}" srcOrd="0" destOrd="1" presId="urn:microsoft.com/office/officeart/2005/8/layout/vList5"/>
    <dgm:cxn modelId="{70CA03BA-7E25-4EFB-B07C-5B0167524454}" srcId="{2F4FD4BA-484B-4D63-A7B1-D15EF6AB51CF}" destId="{1EC4BD11-A254-4F60-97D1-1527B9BD60C9}" srcOrd="2" destOrd="0" parTransId="{91F128FE-0643-448D-B1C3-CC4D59FB09B1}" sibTransId="{E9BB2C85-6809-49E0-81AD-24F06B4966B8}"/>
    <dgm:cxn modelId="{840164BC-F5F9-4F09-993F-98C43DD5ACDB}" srcId="{5B1C8D01-0527-4AEC-9717-4DCE0A2C45E5}" destId="{456454E7-8F9C-4FEF-92C4-5558A240516D}" srcOrd="1" destOrd="0" parTransId="{4FBF4FC3-E0C3-4E60-A9FB-1F87E5EB163E}" sibTransId="{38F4A4AF-5DC1-474F-A4C2-0171107CB7EA}"/>
    <dgm:cxn modelId="{FADEBEC4-19E8-4C81-BC7F-1AEBEC4BEFC1}" type="presOf" srcId="{A37FE2A2-4A35-4C56-9CA5-8A56F1FD78EE}" destId="{0F98A693-B72B-4114-98C7-2183F36AAF58}" srcOrd="0" destOrd="0" presId="urn:microsoft.com/office/officeart/2005/8/layout/vList5"/>
    <dgm:cxn modelId="{9F55E7CF-E04A-4266-852E-EB8665734A78}" type="presOf" srcId="{929857BE-6D77-419B-929C-E596CCB871DC}" destId="{E808746F-10EC-4B27-BE7B-D986F4FE3527}" srcOrd="0" destOrd="0" presId="urn:microsoft.com/office/officeart/2005/8/layout/vList5"/>
    <dgm:cxn modelId="{5737C9E1-D50A-415F-A2FF-557732D78736}" srcId="{238620F8-AB85-4F84-B5C9-A8F98869627B}" destId="{633C7895-2C65-400D-BF53-F91DB08433B1}" srcOrd="2" destOrd="0" parTransId="{AAC3252A-662B-42A0-9DAF-4C68599A3E61}" sibTransId="{F23C8BD7-962A-425B-834F-A45C60FB3C8F}"/>
    <dgm:cxn modelId="{0C54B4E3-7E36-4AB6-B0FC-063B6E55EAD6}" srcId="{2F4FD4BA-484B-4D63-A7B1-D15EF6AB51CF}" destId="{41D538C0-FF88-4A69-9879-F138395B1856}" srcOrd="1" destOrd="0" parTransId="{C33A6E90-6759-462D-A63C-3B5405996D39}" sibTransId="{F653311D-86FA-4B3A-A60D-8444ED957B50}"/>
    <dgm:cxn modelId="{0B7BD1E6-11E5-43CC-8B29-61C7EC715AB5}" type="presOf" srcId="{D3B2D36E-36A6-41DD-AE54-0709E2052AE8}" destId="{3925D1EB-0DD3-4897-9032-93199C26992D}" srcOrd="0" destOrd="1" presId="urn:microsoft.com/office/officeart/2005/8/layout/vList5"/>
    <dgm:cxn modelId="{6D2E99E9-2D31-4CA0-B9B4-1B264E9B8765}" type="presOf" srcId="{3CB29FC1-9B48-4358-8EEF-862112C97203}" destId="{D6E2C18F-65A1-4D59-AD32-818AFBA72D12}" srcOrd="0" destOrd="0" presId="urn:microsoft.com/office/officeart/2005/8/layout/vList5"/>
    <dgm:cxn modelId="{F14F4EF0-0785-46C3-8637-B951EE10FBE2}" type="presOf" srcId="{24968FB8-267B-4B7E-A5E8-0FBA276E543C}" destId="{1239CB3D-D159-49B8-853F-6C6B2A745206}" srcOrd="0" destOrd="0" presId="urn:microsoft.com/office/officeart/2005/8/layout/vList5"/>
    <dgm:cxn modelId="{C95DB9FC-0C61-4C3A-B008-0B4076FC341D}" type="presOf" srcId="{D917AF30-8EC5-45DA-844C-031E99A6CCA9}" destId="{16FD6953-FBA0-4D71-B6FD-6B4DE021ACED}" srcOrd="0" destOrd="0" presId="urn:microsoft.com/office/officeart/2005/8/layout/vList5"/>
    <dgm:cxn modelId="{51F4FE16-236A-4D24-AE92-7305BD1691EA}" type="presParOf" srcId="{D6E2C18F-65A1-4D59-AD32-818AFBA72D12}" destId="{B5E6FCFE-04AB-4A89-9007-18C60C5883E5}" srcOrd="0" destOrd="0" presId="urn:microsoft.com/office/officeart/2005/8/layout/vList5"/>
    <dgm:cxn modelId="{828E6ED3-33DE-4040-A055-C2A6E9AC1B64}" type="presParOf" srcId="{B5E6FCFE-04AB-4A89-9007-18C60C5883E5}" destId="{2D30232B-BC80-4A04-8D96-06D3BF0C65B0}" srcOrd="0" destOrd="0" presId="urn:microsoft.com/office/officeart/2005/8/layout/vList5"/>
    <dgm:cxn modelId="{938FE6E0-1729-4BE7-A3FF-C337AF22B625}" type="presParOf" srcId="{B5E6FCFE-04AB-4A89-9007-18C60C5883E5}" destId="{0F98A693-B72B-4114-98C7-2183F36AAF58}" srcOrd="1" destOrd="0" presId="urn:microsoft.com/office/officeart/2005/8/layout/vList5"/>
    <dgm:cxn modelId="{2C8285AF-72BD-4136-81A3-4BB96E37C89B}" type="presParOf" srcId="{D6E2C18F-65A1-4D59-AD32-818AFBA72D12}" destId="{AEBD8712-9141-4976-8A18-91C4AB6FAC1C}" srcOrd="1" destOrd="0" presId="urn:microsoft.com/office/officeart/2005/8/layout/vList5"/>
    <dgm:cxn modelId="{36918265-84F0-4453-AF37-2150295C5E75}" type="presParOf" srcId="{D6E2C18F-65A1-4D59-AD32-818AFBA72D12}" destId="{A847E5B7-B6D7-4221-9388-1B0F1270AFDE}" srcOrd="2" destOrd="0" presId="urn:microsoft.com/office/officeart/2005/8/layout/vList5"/>
    <dgm:cxn modelId="{02F07A1E-5F43-493B-938F-1B6942815066}" type="presParOf" srcId="{A847E5B7-B6D7-4221-9388-1B0F1270AFDE}" destId="{48078624-EB7D-49C8-8740-F5920BDF0605}" srcOrd="0" destOrd="0" presId="urn:microsoft.com/office/officeart/2005/8/layout/vList5"/>
    <dgm:cxn modelId="{A2EE26CF-7594-48C5-B6A3-95BAE58BB41E}" type="presParOf" srcId="{A847E5B7-B6D7-4221-9388-1B0F1270AFDE}" destId="{DCD4F494-FE16-40D2-AFA6-B24F564CE15E}" srcOrd="1" destOrd="0" presId="urn:microsoft.com/office/officeart/2005/8/layout/vList5"/>
    <dgm:cxn modelId="{BD6B1DA9-4EAD-4313-A3F5-67D0CCC1DEBA}" type="presParOf" srcId="{D6E2C18F-65A1-4D59-AD32-818AFBA72D12}" destId="{9BED86F4-084C-4C86-B4B9-D72A31924E55}" srcOrd="3" destOrd="0" presId="urn:microsoft.com/office/officeart/2005/8/layout/vList5"/>
    <dgm:cxn modelId="{A419FF18-357A-47B3-883E-5120A0A28A77}" type="presParOf" srcId="{D6E2C18F-65A1-4D59-AD32-818AFBA72D12}" destId="{609AB3BA-0C7D-4133-94D4-CE602FD11BA2}" srcOrd="4" destOrd="0" presId="urn:microsoft.com/office/officeart/2005/8/layout/vList5"/>
    <dgm:cxn modelId="{84D6C826-CA5A-495A-BDAE-11D88F60873A}" type="presParOf" srcId="{609AB3BA-0C7D-4133-94D4-CE602FD11BA2}" destId="{16FD6953-FBA0-4D71-B6FD-6B4DE021ACED}" srcOrd="0" destOrd="0" presId="urn:microsoft.com/office/officeart/2005/8/layout/vList5"/>
    <dgm:cxn modelId="{DA6DEDB8-A521-459D-B450-780B8D47DBFA}" type="presParOf" srcId="{609AB3BA-0C7D-4133-94D4-CE602FD11BA2}" destId="{3925D1EB-0DD3-4897-9032-93199C26992D}" srcOrd="1" destOrd="0" presId="urn:microsoft.com/office/officeart/2005/8/layout/vList5"/>
    <dgm:cxn modelId="{11361AFA-F1C7-45D3-9371-76E135F209F5}" type="presParOf" srcId="{D6E2C18F-65A1-4D59-AD32-818AFBA72D12}" destId="{9F46CC4E-9FD5-44FC-A076-2419AAAB39D9}" srcOrd="5" destOrd="0" presId="urn:microsoft.com/office/officeart/2005/8/layout/vList5"/>
    <dgm:cxn modelId="{FA46F763-DF02-40E1-B030-87CA7316C8B4}" type="presParOf" srcId="{D6E2C18F-65A1-4D59-AD32-818AFBA72D12}" destId="{8B5CECFE-AD01-4B9F-BC14-9901578BF683}" srcOrd="6" destOrd="0" presId="urn:microsoft.com/office/officeart/2005/8/layout/vList5"/>
    <dgm:cxn modelId="{7635354C-D4B7-492B-A72A-E0338EF94FE0}" type="presParOf" srcId="{8B5CECFE-AD01-4B9F-BC14-9901578BF683}" destId="{2E6CDC13-A7E0-4853-9E73-BB33D2ACF7A3}" srcOrd="0" destOrd="0" presId="urn:microsoft.com/office/officeart/2005/8/layout/vList5"/>
    <dgm:cxn modelId="{A15A32D9-D027-4BA9-A39C-30AF94344300}" type="presParOf" srcId="{8B5CECFE-AD01-4B9F-BC14-9901578BF683}" destId="{1239CB3D-D159-49B8-853F-6C6B2A745206}" srcOrd="1" destOrd="0" presId="urn:microsoft.com/office/officeart/2005/8/layout/vList5"/>
    <dgm:cxn modelId="{D0E3DE1E-7CD6-4D43-8373-7C82D4ACBA80}" type="presParOf" srcId="{D6E2C18F-65A1-4D59-AD32-818AFBA72D12}" destId="{26E1CC27-D1F7-4A55-9B37-8A14425F21C1}" srcOrd="7" destOrd="0" presId="urn:microsoft.com/office/officeart/2005/8/layout/vList5"/>
    <dgm:cxn modelId="{D19D6678-F71F-47A6-BE40-D742C9BD7F60}" type="presParOf" srcId="{D6E2C18F-65A1-4D59-AD32-818AFBA72D12}" destId="{AFA786D1-8D3A-4761-B050-E26C6BC1D7EC}" srcOrd="8" destOrd="0" presId="urn:microsoft.com/office/officeart/2005/8/layout/vList5"/>
    <dgm:cxn modelId="{4ABE82E9-0FF5-413B-94A7-14A6DB2A18E5}" type="presParOf" srcId="{AFA786D1-8D3A-4761-B050-E26C6BC1D7EC}" destId="{D438DEC9-5A40-4E6F-9A2C-2E5C411A9D0D}" srcOrd="0" destOrd="0" presId="urn:microsoft.com/office/officeart/2005/8/layout/vList5"/>
    <dgm:cxn modelId="{12DE6549-DC9B-4E2A-A21C-3FA429F1986B}" type="presParOf" srcId="{AFA786D1-8D3A-4761-B050-E26C6BC1D7EC}" destId="{E808746F-10EC-4B27-BE7B-D986F4FE352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BDC49D2-88C1-416D-AE43-6306CD303B9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n-US"/>
        </a:p>
      </dgm:t>
    </dgm:pt>
    <dgm:pt modelId="{2374564B-F2BB-428B-BC47-3899DCA974BC}">
      <dgm:prSet/>
      <dgm:spPr/>
      <dgm:t>
        <a:bodyPr/>
        <a:lstStyle/>
        <a:p>
          <a:r>
            <a:rPr lang="en-US">
              <a:latin typeface="Roboto" panose="02000000000000000000" pitchFamily="2" charset="0"/>
              <a:ea typeface="Roboto" panose="02000000000000000000" pitchFamily="2" charset="0"/>
              <a:cs typeface="Roboto" panose="02000000000000000000" pitchFamily="2" charset="0"/>
            </a:rPr>
            <a:t>College and Career Planning</a:t>
          </a:r>
        </a:p>
      </dgm:t>
    </dgm:pt>
    <dgm:pt modelId="{6920BA66-9109-4AE6-B88A-812A49E90DF3}" type="parTrans" cxnId="{A7BB4225-0287-49D7-AF7E-D044423CB64D}">
      <dgm:prSet/>
      <dgm:spPr/>
      <dgm:t>
        <a:bodyPr/>
        <a:lstStyle/>
        <a:p>
          <a:endParaRPr lang="en-US"/>
        </a:p>
      </dgm:t>
    </dgm:pt>
    <dgm:pt modelId="{F7CC961A-4EC5-47DA-8217-4076BBE84A41}" type="sibTrans" cxnId="{A7BB4225-0287-49D7-AF7E-D044423CB64D}">
      <dgm:prSet/>
      <dgm:spPr/>
      <dgm:t>
        <a:bodyPr/>
        <a:lstStyle/>
        <a:p>
          <a:endParaRPr lang="en-US"/>
        </a:p>
      </dgm:t>
    </dgm:pt>
    <dgm:pt modelId="{E9FB79A1-8759-4FE5-A6A6-CA95CA13E90A}">
      <dgm:prSet/>
      <dgm:spPr/>
      <dgm:t>
        <a:bodyPr/>
        <a:lstStyle/>
        <a:p>
          <a:r>
            <a:rPr lang="en-US">
              <a:latin typeface="Roboto" panose="02000000000000000000" pitchFamily="2" charset="0"/>
              <a:ea typeface="Roboto" panose="02000000000000000000" pitchFamily="2" charset="0"/>
              <a:cs typeface="Roboto" panose="02000000000000000000" pitchFamily="2" charset="0"/>
            </a:rPr>
            <a:t>Resume Building</a:t>
          </a:r>
        </a:p>
      </dgm:t>
    </dgm:pt>
    <dgm:pt modelId="{43169A7B-EEC5-4C81-9EA3-D47F54046AB7}" type="parTrans" cxnId="{77F2ED65-F563-4CF2-AE25-329E7332E01B}">
      <dgm:prSet/>
      <dgm:spPr/>
      <dgm:t>
        <a:bodyPr/>
        <a:lstStyle/>
        <a:p>
          <a:endParaRPr lang="en-US"/>
        </a:p>
      </dgm:t>
    </dgm:pt>
    <dgm:pt modelId="{1486CA26-4821-447B-BE75-F18526D72970}" type="sibTrans" cxnId="{77F2ED65-F563-4CF2-AE25-329E7332E01B}">
      <dgm:prSet/>
      <dgm:spPr/>
      <dgm:t>
        <a:bodyPr/>
        <a:lstStyle/>
        <a:p>
          <a:endParaRPr lang="en-US"/>
        </a:p>
      </dgm:t>
    </dgm:pt>
    <dgm:pt modelId="{45446BE7-1F6F-413E-9F24-39FBA1EB25F3}">
      <dgm:prSet/>
      <dgm:spPr/>
      <dgm:t>
        <a:bodyPr/>
        <a:lstStyle/>
        <a:p>
          <a:r>
            <a:rPr lang="en-US">
              <a:latin typeface="Roboto" panose="02000000000000000000" pitchFamily="2" charset="0"/>
              <a:ea typeface="Roboto" panose="02000000000000000000" pitchFamily="2" charset="0"/>
              <a:cs typeface="Roboto" panose="02000000000000000000" pitchFamily="2" charset="0"/>
            </a:rPr>
            <a:t>Communication with your Counselor</a:t>
          </a:r>
        </a:p>
      </dgm:t>
    </dgm:pt>
    <dgm:pt modelId="{ED5A68C7-8DE3-4CF2-BB0D-CE7D0F284D0C}" type="parTrans" cxnId="{5625EA3A-332E-4C36-975C-EE2EE2B17C10}">
      <dgm:prSet/>
      <dgm:spPr/>
      <dgm:t>
        <a:bodyPr/>
        <a:lstStyle/>
        <a:p>
          <a:endParaRPr lang="en-US"/>
        </a:p>
      </dgm:t>
    </dgm:pt>
    <dgm:pt modelId="{3A3F4312-6838-4230-9E27-DCBE3A97549E}" type="sibTrans" cxnId="{5625EA3A-332E-4C36-975C-EE2EE2B17C10}">
      <dgm:prSet/>
      <dgm:spPr/>
      <dgm:t>
        <a:bodyPr/>
        <a:lstStyle/>
        <a:p>
          <a:endParaRPr lang="en-US"/>
        </a:p>
      </dgm:t>
    </dgm:pt>
    <dgm:pt modelId="{AF8F8E24-3E53-41EA-A8B8-845199C33689}">
      <dgm:prSet/>
      <dgm:spPr/>
      <dgm:t>
        <a:bodyPr/>
        <a:lstStyle/>
        <a:p>
          <a:r>
            <a:rPr lang="en-US">
              <a:latin typeface="Roboto" panose="02000000000000000000" pitchFamily="2" charset="0"/>
              <a:ea typeface="Roboto" panose="02000000000000000000" pitchFamily="2" charset="0"/>
              <a:cs typeface="Roboto" panose="02000000000000000000" pitchFamily="2" charset="0"/>
            </a:rPr>
            <a:t>Scholarship Searches</a:t>
          </a:r>
        </a:p>
      </dgm:t>
    </dgm:pt>
    <dgm:pt modelId="{EA4C0B68-5273-4D3B-91FE-3A0813030833}" type="parTrans" cxnId="{67D60EDB-AC3B-4AD6-A9E5-F7BCBBD83C8B}">
      <dgm:prSet/>
      <dgm:spPr/>
      <dgm:t>
        <a:bodyPr/>
        <a:lstStyle/>
        <a:p>
          <a:endParaRPr lang="en-US"/>
        </a:p>
      </dgm:t>
    </dgm:pt>
    <dgm:pt modelId="{A84DADAA-5EB7-4C2D-B98D-03FFEAA14047}" type="sibTrans" cxnId="{67D60EDB-AC3B-4AD6-A9E5-F7BCBBD83C8B}">
      <dgm:prSet/>
      <dgm:spPr/>
      <dgm:t>
        <a:bodyPr/>
        <a:lstStyle/>
        <a:p>
          <a:endParaRPr lang="en-US"/>
        </a:p>
      </dgm:t>
    </dgm:pt>
    <dgm:pt modelId="{21BCDB82-5813-493C-8136-8DFC766F2031}" type="pres">
      <dgm:prSet presAssocID="{BBDC49D2-88C1-416D-AE43-6306CD303B99}" presName="linear" presStyleCnt="0">
        <dgm:presLayoutVars>
          <dgm:dir/>
          <dgm:animLvl val="lvl"/>
          <dgm:resizeHandles val="exact"/>
        </dgm:presLayoutVars>
      </dgm:prSet>
      <dgm:spPr/>
    </dgm:pt>
    <dgm:pt modelId="{35BBC62B-5F28-4B58-9103-09FC0C284FF3}" type="pres">
      <dgm:prSet presAssocID="{2374564B-F2BB-428B-BC47-3899DCA974BC}" presName="parentLin" presStyleCnt="0"/>
      <dgm:spPr/>
    </dgm:pt>
    <dgm:pt modelId="{07343DAE-B777-44DA-9BD0-11FF874537AD}" type="pres">
      <dgm:prSet presAssocID="{2374564B-F2BB-428B-BC47-3899DCA974BC}" presName="parentLeftMargin" presStyleLbl="node1" presStyleIdx="0" presStyleCnt="4"/>
      <dgm:spPr/>
    </dgm:pt>
    <dgm:pt modelId="{8D6CC2B3-6396-4E57-B164-DC43DBD39186}" type="pres">
      <dgm:prSet presAssocID="{2374564B-F2BB-428B-BC47-3899DCA974BC}" presName="parentText" presStyleLbl="node1" presStyleIdx="0" presStyleCnt="4">
        <dgm:presLayoutVars>
          <dgm:chMax val="0"/>
          <dgm:bulletEnabled val="1"/>
        </dgm:presLayoutVars>
      </dgm:prSet>
      <dgm:spPr/>
    </dgm:pt>
    <dgm:pt modelId="{E2A1AC0F-4CE6-40F6-AA4C-F470C8082D4A}" type="pres">
      <dgm:prSet presAssocID="{2374564B-F2BB-428B-BC47-3899DCA974BC}" presName="negativeSpace" presStyleCnt="0"/>
      <dgm:spPr/>
    </dgm:pt>
    <dgm:pt modelId="{2C72F3E1-021B-4A47-BB33-15965C6F41A3}" type="pres">
      <dgm:prSet presAssocID="{2374564B-F2BB-428B-BC47-3899DCA974BC}" presName="childText" presStyleLbl="conFgAcc1" presStyleIdx="0" presStyleCnt="4">
        <dgm:presLayoutVars>
          <dgm:bulletEnabled val="1"/>
        </dgm:presLayoutVars>
      </dgm:prSet>
      <dgm:spPr/>
    </dgm:pt>
    <dgm:pt modelId="{22013818-CF75-4C8B-AF2D-E2053EEC4F74}" type="pres">
      <dgm:prSet presAssocID="{F7CC961A-4EC5-47DA-8217-4076BBE84A41}" presName="spaceBetweenRectangles" presStyleCnt="0"/>
      <dgm:spPr/>
    </dgm:pt>
    <dgm:pt modelId="{79CED982-0B2D-4F85-BF6D-E179022A2269}" type="pres">
      <dgm:prSet presAssocID="{E9FB79A1-8759-4FE5-A6A6-CA95CA13E90A}" presName="parentLin" presStyleCnt="0"/>
      <dgm:spPr/>
    </dgm:pt>
    <dgm:pt modelId="{EDF8BFBB-BE50-4F54-A548-1473B3D27B5A}" type="pres">
      <dgm:prSet presAssocID="{E9FB79A1-8759-4FE5-A6A6-CA95CA13E90A}" presName="parentLeftMargin" presStyleLbl="node1" presStyleIdx="0" presStyleCnt="4"/>
      <dgm:spPr/>
    </dgm:pt>
    <dgm:pt modelId="{EC419209-447B-4523-9746-B098C7D0B973}" type="pres">
      <dgm:prSet presAssocID="{E9FB79A1-8759-4FE5-A6A6-CA95CA13E90A}" presName="parentText" presStyleLbl="node1" presStyleIdx="1" presStyleCnt="4">
        <dgm:presLayoutVars>
          <dgm:chMax val="0"/>
          <dgm:bulletEnabled val="1"/>
        </dgm:presLayoutVars>
      </dgm:prSet>
      <dgm:spPr/>
    </dgm:pt>
    <dgm:pt modelId="{6BDFE4CB-72C7-4574-B2BE-C61F2D75F3C8}" type="pres">
      <dgm:prSet presAssocID="{E9FB79A1-8759-4FE5-A6A6-CA95CA13E90A}" presName="negativeSpace" presStyleCnt="0"/>
      <dgm:spPr/>
    </dgm:pt>
    <dgm:pt modelId="{4319C2B9-C808-4BA1-BF17-6332C74D2B67}" type="pres">
      <dgm:prSet presAssocID="{E9FB79A1-8759-4FE5-A6A6-CA95CA13E90A}" presName="childText" presStyleLbl="conFgAcc1" presStyleIdx="1" presStyleCnt="4">
        <dgm:presLayoutVars>
          <dgm:bulletEnabled val="1"/>
        </dgm:presLayoutVars>
      </dgm:prSet>
      <dgm:spPr/>
    </dgm:pt>
    <dgm:pt modelId="{6C42B43D-28F7-4CB5-9D4E-62FEC698A9DD}" type="pres">
      <dgm:prSet presAssocID="{1486CA26-4821-447B-BE75-F18526D72970}" presName="spaceBetweenRectangles" presStyleCnt="0"/>
      <dgm:spPr/>
    </dgm:pt>
    <dgm:pt modelId="{A3E4A903-EE51-44CA-B3D3-901B7ECE7A23}" type="pres">
      <dgm:prSet presAssocID="{45446BE7-1F6F-413E-9F24-39FBA1EB25F3}" presName="parentLin" presStyleCnt="0"/>
      <dgm:spPr/>
    </dgm:pt>
    <dgm:pt modelId="{243803CE-D0C8-402B-91C8-E475B3A44B8C}" type="pres">
      <dgm:prSet presAssocID="{45446BE7-1F6F-413E-9F24-39FBA1EB25F3}" presName="parentLeftMargin" presStyleLbl="node1" presStyleIdx="1" presStyleCnt="4"/>
      <dgm:spPr/>
    </dgm:pt>
    <dgm:pt modelId="{B86A7C02-A913-43CB-847B-2F83FB1BC90C}" type="pres">
      <dgm:prSet presAssocID="{45446BE7-1F6F-413E-9F24-39FBA1EB25F3}" presName="parentText" presStyleLbl="node1" presStyleIdx="2" presStyleCnt="4">
        <dgm:presLayoutVars>
          <dgm:chMax val="0"/>
          <dgm:bulletEnabled val="1"/>
        </dgm:presLayoutVars>
      </dgm:prSet>
      <dgm:spPr/>
    </dgm:pt>
    <dgm:pt modelId="{09161753-3DA3-497C-966F-7F924CAC664A}" type="pres">
      <dgm:prSet presAssocID="{45446BE7-1F6F-413E-9F24-39FBA1EB25F3}" presName="negativeSpace" presStyleCnt="0"/>
      <dgm:spPr/>
    </dgm:pt>
    <dgm:pt modelId="{D28E83DE-8584-406C-B339-3B77655A77C7}" type="pres">
      <dgm:prSet presAssocID="{45446BE7-1F6F-413E-9F24-39FBA1EB25F3}" presName="childText" presStyleLbl="conFgAcc1" presStyleIdx="2" presStyleCnt="4">
        <dgm:presLayoutVars>
          <dgm:bulletEnabled val="1"/>
        </dgm:presLayoutVars>
      </dgm:prSet>
      <dgm:spPr/>
    </dgm:pt>
    <dgm:pt modelId="{352CC286-EA0F-43EE-AD01-696473254E69}" type="pres">
      <dgm:prSet presAssocID="{3A3F4312-6838-4230-9E27-DCBE3A97549E}" presName="spaceBetweenRectangles" presStyleCnt="0"/>
      <dgm:spPr/>
    </dgm:pt>
    <dgm:pt modelId="{D0453140-8D16-4A88-A8CE-D3E9F4519E33}" type="pres">
      <dgm:prSet presAssocID="{AF8F8E24-3E53-41EA-A8B8-845199C33689}" presName="parentLin" presStyleCnt="0"/>
      <dgm:spPr/>
    </dgm:pt>
    <dgm:pt modelId="{107D8CCC-FCF9-4521-A9D2-A9C85EBDB0F3}" type="pres">
      <dgm:prSet presAssocID="{AF8F8E24-3E53-41EA-A8B8-845199C33689}" presName="parentLeftMargin" presStyleLbl="node1" presStyleIdx="2" presStyleCnt="4"/>
      <dgm:spPr/>
    </dgm:pt>
    <dgm:pt modelId="{EDDBC322-3FA1-4C02-93D5-B5FCB977C949}" type="pres">
      <dgm:prSet presAssocID="{AF8F8E24-3E53-41EA-A8B8-845199C33689}" presName="parentText" presStyleLbl="node1" presStyleIdx="3" presStyleCnt="4">
        <dgm:presLayoutVars>
          <dgm:chMax val="0"/>
          <dgm:bulletEnabled val="1"/>
        </dgm:presLayoutVars>
      </dgm:prSet>
      <dgm:spPr/>
    </dgm:pt>
    <dgm:pt modelId="{D0471BFE-4044-4EAA-87F0-0EA63D9F15C6}" type="pres">
      <dgm:prSet presAssocID="{AF8F8E24-3E53-41EA-A8B8-845199C33689}" presName="negativeSpace" presStyleCnt="0"/>
      <dgm:spPr/>
    </dgm:pt>
    <dgm:pt modelId="{4CCB9385-9001-4F4F-B7A8-84E6675CE621}" type="pres">
      <dgm:prSet presAssocID="{AF8F8E24-3E53-41EA-A8B8-845199C33689}" presName="childText" presStyleLbl="conFgAcc1" presStyleIdx="3" presStyleCnt="4">
        <dgm:presLayoutVars>
          <dgm:bulletEnabled val="1"/>
        </dgm:presLayoutVars>
      </dgm:prSet>
      <dgm:spPr/>
    </dgm:pt>
  </dgm:ptLst>
  <dgm:cxnLst>
    <dgm:cxn modelId="{19186D10-428D-4CC8-87D1-26915CE1E808}" type="presOf" srcId="{2374564B-F2BB-428B-BC47-3899DCA974BC}" destId="{8D6CC2B3-6396-4E57-B164-DC43DBD39186}" srcOrd="1" destOrd="0" presId="urn:microsoft.com/office/officeart/2005/8/layout/list1"/>
    <dgm:cxn modelId="{A7BB4225-0287-49D7-AF7E-D044423CB64D}" srcId="{BBDC49D2-88C1-416D-AE43-6306CD303B99}" destId="{2374564B-F2BB-428B-BC47-3899DCA974BC}" srcOrd="0" destOrd="0" parTransId="{6920BA66-9109-4AE6-B88A-812A49E90DF3}" sibTransId="{F7CC961A-4EC5-47DA-8217-4076BBE84A41}"/>
    <dgm:cxn modelId="{5625EA3A-332E-4C36-975C-EE2EE2B17C10}" srcId="{BBDC49D2-88C1-416D-AE43-6306CD303B99}" destId="{45446BE7-1F6F-413E-9F24-39FBA1EB25F3}" srcOrd="2" destOrd="0" parTransId="{ED5A68C7-8DE3-4CF2-BB0D-CE7D0F284D0C}" sibTransId="{3A3F4312-6838-4230-9E27-DCBE3A97549E}"/>
    <dgm:cxn modelId="{5900423E-C262-4CF0-B53F-25E8F56D17BF}" type="presOf" srcId="{AF8F8E24-3E53-41EA-A8B8-845199C33689}" destId="{EDDBC322-3FA1-4C02-93D5-B5FCB977C949}" srcOrd="1" destOrd="0" presId="urn:microsoft.com/office/officeart/2005/8/layout/list1"/>
    <dgm:cxn modelId="{9708CF5E-D985-4AD8-A64A-F6AA53217442}" type="presOf" srcId="{AF8F8E24-3E53-41EA-A8B8-845199C33689}" destId="{107D8CCC-FCF9-4521-A9D2-A9C85EBDB0F3}" srcOrd="0" destOrd="0" presId="urn:microsoft.com/office/officeart/2005/8/layout/list1"/>
    <dgm:cxn modelId="{77F2ED65-F563-4CF2-AE25-329E7332E01B}" srcId="{BBDC49D2-88C1-416D-AE43-6306CD303B99}" destId="{E9FB79A1-8759-4FE5-A6A6-CA95CA13E90A}" srcOrd="1" destOrd="0" parTransId="{43169A7B-EEC5-4C81-9EA3-D47F54046AB7}" sibTransId="{1486CA26-4821-447B-BE75-F18526D72970}"/>
    <dgm:cxn modelId="{63E9D066-4810-47BC-B9EF-C4841DDF489E}" type="presOf" srcId="{BBDC49D2-88C1-416D-AE43-6306CD303B99}" destId="{21BCDB82-5813-493C-8136-8DFC766F2031}" srcOrd="0" destOrd="0" presId="urn:microsoft.com/office/officeart/2005/8/layout/list1"/>
    <dgm:cxn modelId="{4CD79D48-5EE2-4C53-AF50-417550561049}" type="presOf" srcId="{45446BE7-1F6F-413E-9F24-39FBA1EB25F3}" destId="{243803CE-D0C8-402B-91C8-E475B3A44B8C}" srcOrd="0" destOrd="0" presId="urn:microsoft.com/office/officeart/2005/8/layout/list1"/>
    <dgm:cxn modelId="{406C566B-D477-4D29-9EC0-166025B85A2E}" type="presOf" srcId="{E9FB79A1-8759-4FE5-A6A6-CA95CA13E90A}" destId="{EC419209-447B-4523-9746-B098C7D0B973}" srcOrd="1" destOrd="0" presId="urn:microsoft.com/office/officeart/2005/8/layout/list1"/>
    <dgm:cxn modelId="{F5BBD159-A4B4-43C0-A036-560B1C8D3B63}" type="presOf" srcId="{2374564B-F2BB-428B-BC47-3899DCA974BC}" destId="{07343DAE-B777-44DA-9BD0-11FF874537AD}" srcOrd="0" destOrd="0" presId="urn:microsoft.com/office/officeart/2005/8/layout/list1"/>
    <dgm:cxn modelId="{3F177299-2EAC-4474-AF6D-576A2501172E}" type="presOf" srcId="{45446BE7-1F6F-413E-9F24-39FBA1EB25F3}" destId="{B86A7C02-A913-43CB-847B-2F83FB1BC90C}" srcOrd="1" destOrd="0" presId="urn:microsoft.com/office/officeart/2005/8/layout/list1"/>
    <dgm:cxn modelId="{67D60EDB-AC3B-4AD6-A9E5-F7BCBBD83C8B}" srcId="{BBDC49D2-88C1-416D-AE43-6306CD303B99}" destId="{AF8F8E24-3E53-41EA-A8B8-845199C33689}" srcOrd="3" destOrd="0" parTransId="{EA4C0B68-5273-4D3B-91FE-3A0813030833}" sibTransId="{A84DADAA-5EB7-4C2D-B98D-03FFEAA14047}"/>
    <dgm:cxn modelId="{62E5F5F2-24CA-4474-BE30-CE7692F6437D}" type="presOf" srcId="{E9FB79A1-8759-4FE5-A6A6-CA95CA13E90A}" destId="{EDF8BFBB-BE50-4F54-A548-1473B3D27B5A}" srcOrd="0" destOrd="0" presId="urn:microsoft.com/office/officeart/2005/8/layout/list1"/>
    <dgm:cxn modelId="{56E0F104-A383-4AFE-8B23-1FCD326E5302}" type="presParOf" srcId="{21BCDB82-5813-493C-8136-8DFC766F2031}" destId="{35BBC62B-5F28-4B58-9103-09FC0C284FF3}" srcOrd="0" destOrd="0" presId="urn:microsoft.com/office/officeart/2005/8/layout/list1"/>
    <dgm:cxn modelId="{16BB0D68-81CF-4414-A5CC-A4EEC31AA270}" type="presParOf" srcId="{35BBC62B-5F28-4B58-9103-09FC0C284FF3}" destId="{07343DAE-B777-44DA-9BD0-11FF874537AD}" srcOrd="0" destOrd="0" presId="urn:microsoft.com/office/officeart/2005/8/layout/list1"/>
    <dgm:cxn modelId="{26D7AD1B-D436-4B9D-A032-6753A5F7A5A9}" type="presParOf" srcId="{35BBC62B-5F28-4B58-9103-09FC0C284FF3}" destId="{8D6CC2B3-6396-4E57-B164-DC43DBD39186}" srcOrd="1" destOrd="0" presId="urn:microsoft.com/office/officeart/2005/8/layout/list1"/>
    <dgm:cxn modelId="{8FF447D9-089C-4484-BA3F-48783FA4CA4C}" type="presParOf" srcId="{21BCDB82-5813-493C-8136-8DFC766F2031}" destId="{E2A1AC0F-4CE6-40F6-AA4C-F470C8082D4A}" srcOrd="1" destOrd="0" presId="urn:microsoft.com/office/officeart/2005/8/layout/list1"/>
    <dgm:cxn modelId="{882E1E95-4480-45FD-88C5-3B57DB06BBE8}" type="presParOf" srcId="{21BCDB82-5813-493C-8136-8DFC766F2031}" destId="{2C72F3E1-021B-4A47-BB33-15965C6F41A3}" srcOrd="2" destOrd="0" presId="urn:microsoft.com/office/officeart/2005/8/layout/list1"/>
    <dgm:cxn modelId="{74CED309-5DF4-43C9-90C1-8B543F523310}" type="presParOf" srcId="{21BCDB82-5813-493C-8136-8DFC766F2031}" destId="{22013818-CF75-4C8B-AF2D-E2053EEC4F74}" srcOrd="3" destOrd="0" presId="urn:microsoft.com/office/officeart/2005/8/layout/list1"/>
    <dgm:cxn modelId="{92DC468A-C40D-4E22-A89A-C1CE855388BC}" type="presParOf" srcId="{21BCDB82-5813-493C-8136-8DFC766F2031}" destId="{79CED982-0B2D-4F85-BF6D-E179022A2269}" srcOrd="4" destOrd="0" presId="urn:microsoft.com/office/officeart/2005/8/layout/list1"/>
    <dgm:cxn modelId="{566A3CD5-5F00-4CAA-9710-7EE968486384}" type="presParOf" srcId="{79CED982-0B2D-4F85-BF6D-E179022A2269}" destId="{EDF8BFBB-BE50-4F54-A548-1473B3D27B5A}" srcOrd="0" destOrd="0" presId="urn:microsoft.com/office/officeart/2005/8/layout/list1"/>
    <dgm:cxn modelId="{DC7588F4-EFEE-479C-A255-4868B0939F72}" type="presParOf" srcId="{79CED982-0B2D-4F85-BF6D-E179022A2269}" destId="{EC419209-447B-4523-9746-B098C7D0B973}" srcOrd="1" destOrd="0" presId="urn:microsoft.com/office/officeart/2005/8/layout/list1"/>
    <dgm:cxn modelId="{E3E3F0C5-4D38-441E-B90D-EAD146425D2A}" type="presParOf" srcId="{21BCDB82-5813-493C-8136-8DFC766F2031}" destId="{6BDFE4CB-72C7-4574-B2BE-C61F2D75F3C8}" srcOrd="5" destOrd="0" presId="urn:microsoft.com/office/officeart/2005/8/layout/list1"/>
    <dgm:cxn modelId="{4415DB7A-8EDD-47DE-BFB0-06E3670A38FB}" type="presParOf" srcId="{21BCDB82-5813-493C-8136-8DFC766F2031}" destId="{4319C2B9-C808-4BA1-BF17-6332C74D2B67}" srcOrd="6" destOrd="0" presId="urn:microsoft.com/office/officeart/2005/8/layout/list1"/>
    <dgm:cxn modelId="{94682488-29CD-415C-AD60-5C77E512AC05}" type="presParOf" srcId="{21BCDB82-5813-493C-8136-8DFC766F2031}" destId="{6C42B43D-28F7-4CB5-9D4E-62FEC698A9DD}" srcOrd="7" destOrd="0" presId="urn:microsoft.com/office/officeart/2005/8/layout/list1"/>
    <dgm:cxn modelId="{D661B070-BC5A-454D-953D-F479AF1FFEB9}" type="presParOf" srcId="{21BCDB82-5813-493C-8136-8DFC766F2031}" destId="{A3E4A903-EE51-44CA-B3D3-901B7ECE7A23}" srcOrd="8" destOrd="0" presId="urn:microsoft.com/office/officeart/2005/8/layout/list1"/>
    <dgm:cxn modelId="{3B39A993-5F6D-44DC-B966-BEEEA9930048}" type="presParOf" srcId="{A3E4A903-EE51-44CA-B3D3-901B7ECE7A23}" destId="{243803CE-D0C8-402B-91C8-E475B3A44B8C}" srcOrd="0" destOrd="0" presId="urn:microsoft.com/office/officeart/2005/8/layout/list1"/>
    <dgm:cxn modelId="{64C8DB2E-7F96-478D-809E-2DDCAA509F7C}" type="presParOf" srcId="{A3E4A903-EE51-44CA-B3D3-901B7ECE7A23}" destId="{B86A7C02-A913-43CB-847B-2F83FB1BC90C}" srcOrd="1" destOrd="0" presId="urn:microsoft.com/office/officeart/2005/8/layout/list1"/>
    <dgm:cxn modelId="{62FFCA11-A5B1-499E-AB3A-840DC7B5CCFD}" type="presParOf" srcId="{21BCDB82-5813-493C-8136-8DFC766F2031}" destId="{09161753-3DA3-497C-966F-7F924CAC664A}" srcOrd="9" destOrd="0" presId="urn:microsoft.com/office/officeart/2005/8/layout/list1"/>
    <dgm:cxn modelId="{6A744372-5984-424C-85B9-9EB15E721E1A}" type="presParOf" srcId="{21BCDB82-5813-493C-8136-8DFC766F2031}" destId="{D28E83DE-8584-406C-B339-3B77655A77C7}" srcOrd="10" destOrd="0" presId="urn:microsoft.com/office/officeart/2005/8/layout/list1"/>
    <dgm:cxn modelId="{689574D0-85BC-4EE5-8E94-AF033AFC35B9}" type="presParOf" srcId="{21BCDB82-5813-493C-8136-8DFC766F2031}" destId="{352CC286-EA0F-43EE-AD01-696473254E69}" srcOrd="11" destOrd="0" presId="urn:microsoft.com/office/officeart/2005/8/layout/list1"/>
    <dgm:cxn modelId="{371DA670-46F8-4205-82FF-1B3CB379D850}" type="presParOf" srcId="{21BCDB82-5813-493C-8136-8DFC766F2031}" destId="{D0453140-8D16-4A88-A8CE-D3E9F4519E33}" srcOrd="12" destOrd="0" presId="urn:microsoft.com/office/officeart/2005/8/layout/list1"/>
    <dgm:cxn modelId="{75CD0352-497E-47BD-8698-444F6676E564}" type="presParOf" srcId="{D0453140-8D16-4A88-A8CE-D3E9F4519E33}" destId="{107D8CCC-FCF9-4521-A9D2-A9C85EBDB0F3}" srcOrd="0" destOrd="0" presId="urn:microsoft.com/office/officeart/2005/8/layout/list1"/>
    <dgm:cxn modelId="{F4DB7D42-5ADF-440B-9B16-7D18F6028457}" type="presParOf" srcId="{D0453140-8D16-4A88-A8CE-D3E9F4519E33}" destId="{EDDBC322-3FA1-4C02-93D5-B5FCB977C949}" srcOrd="1" destOrd="0" presId="urn:microsoft.com/office/officeart/2005/8/layout/list1"/>
    <dgm:cxn modelId="{C324C07B-930E-4DB5-AEB0-6147261AF4EE}" type="presParOf" srcId="{21BCDB82-5813-493C-8136-8DFC766F2031}" destId="{D0471BFE-4044-4EAA-87F0-0EA63D9F15C6}" srcOrd="13" destOrd="0" presId="urn:microsoft.com/office/officeart/2005/8/layout/list1"/>
    <dgm:cxn modelId="{8B177889-418D-4904-AADE-EABC3F443BE9}" type="presParOf" srcId="{21BCDB82-5813-493C-8136-8DFC766F2031}" destId="{4CCB9385-9001-4F4F-B7A8-84E6675CE621}"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A9DE41-6F10-403F-9F52-A50E1FFCC8BA}">
      <dsp:nvSpPr>
        <dsp:cNvPr id="0" name=""/>
        <dsp:cNvSpPr/>
      </dsp:nvSpPr>
      <dsp:spPr>
        <a:xfrm>
          <a:off x="0" y="0"/>
          <a:ext cx="7290197"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BC8FAA-610A-4CCD-9C1E-55F4A66AFA8C}">
      <dsp:nvSpPr>
        <dsp:cNvPr id="0" name=""/>
        <dsp:cNvSpPr/>
      </dsp:nvSpPr>
      <dsp:spPr>
        <a:xfrm>
          <a:off x="0" y="0"/>
          <a:ext cx="7290197" cy="201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Roboto"/>
              <a:ea typeface="Roboto"/>
              <a:cs typeface="Roboto"/>
            </a:rPr>
            <a:t>Students will: learn about college and career options (and the steps to achieve each option) in preparation for life after graduation. </a:t>
          </a:r>
        </a:p>
      </dsp:txBody>
      <dsp:txXfrm>
        <a:off x="0" y="0"/>
        <a:ext cx="7290197" cy="2011362"/>
      </dsp:txXfrm>
    </dsp:sp>
    <dsp:sp modelId="{05B522A0-0DBB-4699-B9A2-4E3028F828BD}">
      <dsp:nvSpPr>
        <dsp:cNvPr id="0" name=""/>
        <dsp:cNvSpPr/>
      </dsp:nvSpPr>
      <dsp:spPr>
        <a:xfrm>
          <a:off x="0" y="2011362"/>
          <a:ext cx="7290197" cy="0"/>
        </a:xfrm>
        <a:prstGeom prst="line">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1F345A-0EAB-4960-877D-484A7E3702A5}">
      <dsp:nvSpPr>
        <dsp:cNvPr id="0" name=""/>
        <dsp:cNvSpPr/>
      </dsp:nvSpPr>
      <dsp:spPr>
        <a:xfrm>
          <a:off x="0" y="2011362"/>
          <a:ext cx="7290197" cy="2011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dirty="0">
              <a:latin typeface="Roboto"/>
              <a:ea typeface="Roboto"/>
              <a:cs typeface="Roboto"/>
            </a:rPr>
            <a:t>Students will: plan for their final semesters of high school with the purpose of developing a viable post-graduation plan</a:t>
          </a:r>
          <a:r>
            <a:rPr lang="en-US" sz="3200" kern="1200" dirty="0"/>
            <a:t>.</a:t>
          </a:r>
        </a:p>
      </dsp:txBody>
      <dsp:txXfrm>
        <a:off x="0" y="2011362"/>
        <a:ext cx="7290197" cy="20113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BF6BFA-796C-4FE9-AD89-F17BE34CB204}">
      <dsp:nvSpPr>
        <dsp:cNvPr id="0" name=""/>
        <dsp:cNvSpPr/>
      </dsp:nvSpPr>
      <dsp:spPr>
        <a:xfrm>
          <a:off x="0" y="1964"/>
          <a:ext cx="7290197" cy="0"/>
        </a:xfrm>
        <a:prstGeom prst="lin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1F4E14-B350-4847-B80F-A48B2739C985}">
      <dsp:nvSpPr>
        <dsp:cNvPr id="0" name=""/>
        <dsp:cNvSpPr/>
      </dsp:nvSpPr>
      <dsp:spPr>
        <a:xfrm>
          <a:off x="0" y="1964"/>
          <a:ext cx="7290197"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Junior Advisement &amp; IGP</a:t>
          </a:r>
        </a:p>
      </dsp:txBody>
      <dsp:txXfrm>
        <a:off x="0" y="1964"/>
        <a:ext cx="7290197" cy="669799"/>
      </dsp:txXfrm>
    </dsp:sp>
    <dsp:sp modelId="{7AA17377-AD44-4C25-AF7A-0BDA9BB8F13A}">
      <dsp:nvSpPr>
        <dsp:cNvPr id="0" name=""/>
        <dsp:cNvSpPr/>
      </dsp:nvSpPr>
      <dsp:spPr>
        <a:xfrm>
          <a:off x="0" y="671763"/>
          <a:ext cx="7290197" cy="0"/>
        </a:xfrm>
        <a:prstGeom prst="line">
          <a:avLst/>
        </a:prstGeom>
        <a:solidFill>
          <a:schemeClr val="accent2">
            <a:hueOff val="-264675"/>
            <a:satOff val="298"/>
            <a:lumOff val="706"/>
            <a:alphaOff val="0"/>
          </a:schemeClr>
        </a:solidFill>
        <a:ln w="15875" cap="flat" cmpd="sng" algn="ctr">
          <a:solidFill>
            <a:schemeClr val="accent2">
              <a:hueOff val="-264675"/>
              <a:satOff val="298"/>
              <a:lumOff val="7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9C615E-6926-4503-B084-AA3ADCE552FA}">
      <dsp:nvSpPr>
        <dsp:cNvPr id="0" name=""/>
        <dsp:cNvSpPr/>
      </dsp:nvSpPr>
      <dsp:spPr>
        <a:xfrm>
          <a:off x="0" y="671763"/>
          <a:ext cx="7290197"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Graduation Requirements and Options</a:t>
          </a:r>
        </a:p>
      </dsp:txBody>
      <dsp:txXfrm>
        <a:off x="0" y="671763"/>
        <a:ext cx="7290197" cy="669799"/>
      </dsp:txXfrm>
    </dsp:sp>
    <dsp:sp modelId="{A4172071-D7A1-4BDA-8509-7ACFF86FA317}">
      <dsp:nvSpPr>
        <dsp:cNvPr id="0" name=""/>
        <dsp:cNvSpPr/>
      </dsp:nvSpPr>
      <dsp:spPr>
        <a:xfrm>
          <a:off x="0" y="1341563"/>
          <a:ext cx="7290197" cy="0"/>
        </a:xfrm>
        <a:prstGeom prst="line">
          <a:avLst/>
        </a:prstGeom>
        <a:solidFill>
          <a:schemeClr val="accent2">
            <a:hueOff val="-529349"/>
            <a:satOff val="597"/>
            <a:lumOff val="1412"/>
            <a:alphaOff val="0"/>
          </a:schemeClr>
        </a:solidFill>
        <a:ln w="15875" cap="flat" cmpd="sng" algn="ctr">
          <a:solidFill>
            <a:schemeClr val="accent2">
              <a:hueOff val="-529349"/>
              <a:satOff val="597"/>
              <a:lumOff val="14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6F6FE36-7528-4DDE-BD88-3378386F779B}">
      <dsp:nvSpPr>
        <dsp:cNvPr id="0" name=""/>
        <dsp:cNvSpPr/>
      </dsp:nvSpPr>
      <dsp:spPr>
        <a:xfrm>
          <a:off x="0" y="1341563"/>
          <a:ext cx="7290197"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Dual Enrollment</a:t>
          </a:r>
        </a:p>
      </dsp:txBody>
      <dsp:txXfrm>
        <a:off x="0" y="1341563"/>
        <a:ext cx="7290197" cy="669799"/>
      </dsp:txXfrm>
    </dsp:sp>
    <dsp:sp modelId="{41BA2F3A-6EA1-45EF-A2DA-BAB2E40447C3}">
      <dsp:nvSpPr>
        <dsp:cNvPr id="0" name=""/>
        <dsp:cNvSpPr/>
      </dsp:nvSpPr>
      <dsp:spPr>
        <a:xfrm>
          <a:off x="0" y="2011362"/>
          <a:ext cx="7290197" cy="0"/>
        </a:xfrm>
        <a:prstGeom prst="line">
          <a:avLst/>
        </a:prstGeom>
        <a:solidFill>
          <a:schemeClr val="accent2">
            <a:hueOff val="-794024"/>
            <a:satOff val="895"/>
            <a:lumOff val="2118"/>
            <a:alphaOff val="0"/>
          </a:schemeClr>
        </a:solidFill>
        <a:ln w="15875" cap="flat" cmpd="sng" algn="ctr">
          <a:solidFill>
            <a:schemeClr val="accent2">
              <a:hueOff val="-794024"/>
              <a:satOff val="895"/>
              <a:lumOff val="211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C157D8-E67B-41FE-98B2-B7E997C5204C}">
      <dsp:nvSpPr>
        <dsp:cNvPr id="0" name=""/>
        <dsp:cNvSpPr/>
      </dsp:nvSpPr>
      <dsp:spPr>
        <a:xfrm>
          <a:off x="0" y="2011362"/>
          <a:ext cx="7290197"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Post-Secondary Options</a:t>
          </a:r>
        </a:p>
      </dsp:txBody>
      <dsp:txXfrm>
        <a:off x="0" y="2011362"/>
        <a:ext cx="7290197" cy="669799"/>
      </dsp:txXfrm>
    </dsp:sp>
    <dsp:sp modelId="{0FB7AA78-0DC8-44E6-BBD6-151466621D8D}">
      <dsp:nvSpPr>
        <dsp:cNvPr id="0" name=""/>
        <dsp:cNvSpPr/>
      </dsp:nvSpPr>
      <dsp:spPr>
        <a:xfrm>
          <a:off x="0" y="2681161"/>
          <a:ext cx="7290197" cy="0"/>
        </a:xfrm>
        <a:prstGeom prst="line">
          <a:avLst/>
        </a:prstGeom>
        <a:solidFill>
          <a:schemeClr val="accent2">
            <a:hueOff val="-1058698"/>
            <a:satOff val="1194"/>
            <a:lumOff val="2824"/>
            <a:alphaOff val="0"/>
          </a:schemeClr>
        </a:solidFill>
        <a:ln w="15875" cap="flat" cmpd="sng" algn="ctr">
          <a:solidFill>
            <a:schemeClr val="accent2">
              <a:hueOff val="-1058698"/>
              <a:satOff val="1194"/>
              <a:lumOff val="282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632984-446D-4358-B7F4-11967B25B532}">
      <dsp:nvSpPr>
        <dsp:cNvPr id="0" name=""/>
        <dsp:cNvSpPr/>
      </dsp:nvSpPr>
      <dsp:spPr>
        <a:xfrm>
          <a:off x="0" y="2681161"/>
          <a:ext cx="7290197"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Roboto"/>
              <a:ea typeface="Roboto"/>
              <a:cs typeface="Roboto"/>
            </a:rPr>
            <a:t>HOPE Programs, Financial Aid, and Georgia MATCH </a:t>
          </a:r>
        </a:p>
      </dsp:txBody>
      <dsp:txXfrm>
        <a:off x="0" y="2681161"/>
        <a:ext cx="7290197" cy="669799"/>
      </dsp:txXfrm>
    </dsp:sp>
    <dsp:sp modelId="{331DE6A8-C105-49B2-BB45-D3DACFF62293}">
      <dsp:nvSpPr>
        <dsp:cNvPr id="0" name=""/>
        <dsp:cNvSpPr/>
      </dsp:nvSpPr>
      <dsp:spPr>
        <a:xfrm>
          <a:off x="0" y="3350961"/>
          <a:ext cx="7290197" cy="0"/>
        </a:xfrm>
        <a:prstGeom prst="line">
          <a:avLst/>
        </a:prstGeom>
        <a:solidFill>
          <a:schemeClr val="accent2">
            <a:hueOff val="-1323373"/>
            <a:satOff val="1492"/>
            <a:lumOff val="353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BB80EE7-75CF-4E79-B019-F623E61AA31C}">
      <dsp:nvSpPr>
        <dsp:cNvPr id="0" name=""/>
        <dsp:cNvSpPr/>
      </dsp:nvSpPr>
      <dsp:spPr>
        <a:xfrm>
          <a:off x="0" y="3350961"/>
          <a:ext cx="7290197" cy="6697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latin typeface="Roboto" panose="02000000000000000000" pitchFamily="2" charset="0"/>
              <a:ea typeface="Roboto" panose="02000000000000000000" pitchFamily="2" charset="0"/>
              <a:cs typeface="Roboto" panose="02000000000000000000" pitchFamily="2" charset="0"/>
            </a:rPr>
            <a:t>Naviance</a:t>
          </a:r>
        </a:p>
      </dsp:txBody>
      <dsp:txXfrm>
        <a:off x="0" y="3350961"/>
        <a:ext cx="7290197" cy="6697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99B4B-658B-418C-86CC-7BCBD041D26A}">
      <dsp:nvSpPr>
        <dsp:cNvPr id="0" name=""/>
        <dsp:cNvSpPr/>
      </dsp:nvSpPr>
      <dsp:spPr>
        <a:xfrm>
          <a:off x="889" y="854760"/>
          <a:ext cx="3123607" cy="198349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59974D-6CCB-4790-ABB5-E2E12CB0EC2E}">
      <dsp:nvSpPr>
        <dsp:cNvPr id="0" name=""/>
        <dsp:cNvSpPr/>
      </dsp:nvSpPr>
      <dsp:spPr>
        <a:xfrm>
          <a:off x="347957" y="1184474"/>
          <a:ext cx="3123607" cy="19834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The Individual Graduation Plan (IGP) will be completed in CSIS, using the link in your Naviance account.</a:t>
          </a:r>
        </a:p>
      </dsp:txBody>
      <dsp:txXfrm>
        <a:off x="406051" y="1242568"/>
        <a:ext cx="3007419" cy="1867302"/>
      </dsp:txXfrm>
    </dsp:sp>
    <dsp:sp modelId="{A71BD28A-06B2-4AF8-AADE-25A7D67D7E0B}">
      <dsp:nvSpPr>
        <dsp:cNvPr id="0" name=""/>
        <dsp:cNvSpPr/>
      </dsp:nvSpPr>
      <dsp:spPr>
        <a:xfrm>
          <a:off x="3818632" y="854760"/>
          <a:ext cx="3123607" cy="1983490"/>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5A6E2C-DAA0-4012-9661-CD532A04054A}">
      <dsp:nvSpPr>
        <dsp:cNvPr id="0" name=""/>
        <dsp:cNvSpPr/>
      </dsp:nvSpPr>
      <dsp:spPr>
        <a:xfrm>
          <a:off x="4165699" y="1184474"/>
          <a:ext cx="3123607" cy="1983490"/>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All 11</a:t>
          </a:r>
          <a:r>
            <a:rPr lang="en-US" sz="1800" kern="1200" baseline="30000"/>
            <a:t>th</a:t>
          </a:r>
          <a:r>
            <a:rPr lang="en-US" sz="1800" kern="1200"/>
            <a:t> grade students will receive advisement concerning remaining graduation requirements for their Senior year and post-graduation options during 2</a:t>
          </a:r>
          <a:r>
            <a:rPr lang="en-US" sz="1800" kern="1200" baseline="30000"/>
            <a:t>nd</a:t>
          </a:r>
          <a:r>
            <a:rPr lang="en-US" sz="1800" kern="1200"/>
            <a:t> semester.  More information to come! </a:t>
          </a:r>
        </a:p>
      </dsp:txBody>
      <dsp:txXfrm>
        <a:off x="4223793" y="1242568"/>
        <a:ext cx="3007419" cy="1867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320FCC-20EF-4569-8F53-8559A9A31B6F}">
      <dsp:nvSpPr>
        <dsp:cNvPr id="0" name=""/>
        <dsp:cNvSpPr/>
      </dsp:nvSpPr>
      <dsp:spPr>
        <a:xfrm>
          <a:off x="0" y="1252156"/>
          <a:ext cx="2050367" cy="130198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337A15-BB1D-41B1-9B39-5D234F5EDED0}">
      <dsp:nvSpPr>
        <dsp:cNvPr id="0" name=""/>
        <dsp:cNvSpPr/>
      </dsp:nvSpPr>
      <dsp:spPr>
        <a:xfrm>
          <a:off x="227818" y="1468584"/>
          <a:ext cx="2050367" cy="130198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dirty="0">
              <a:latin typeface="Roboto"/>
              <a:ea typeface="Roboto"/>
              <a:cs typeface="Roboto"/>
            </a:rPr>
            <a:t>If you are 100% sure you DO NOT want to attend a four-year college immediately after high school, and you’re interested in going directly into the workforce with a particular skill, this option may be for you (with parent approval). </a:t>
          </a:r>
        </a:p>
      </dsp:txBody>
      <dsp:txXfrm>
        <a:off x="265952" y="1506718"/>
        <a:ext cx="1974099" cy="1225715"/>
      </dsp:txXfrm>
    </dsp:sp>
    <dsp:sp modelId="{641A1AD4-64FE-44FF-AFCD-D6DA4BA079C5}">
      <dsp:nvSpPr>
        <dsp:cNvPr id="0" name=""/>
        <dsp:cNvSpPr/>
      </dsp:nvSpPr>
      <dsp:spPr>
        <a:xfrm>
          <a:off x="2506005" y="1252156"/>
          <a:ext cx="2050367" cy="130198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FD91C0-9573-4F63-B4B4-A916200EFF46}">
      <dsp:nvSpPr>
        <dsp:cNvPr id="0" name=""/>
        <dsp:cNvSpPr/>
      </dsp:nvSpPr>
      <dsp:spPr>
        <a:xfrm>
          <a:off x="2733823" y="1468584"/>
          <a:ext cx="2050367" cy="130198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rtl="0">
            <a:lnSpc>
              <a:spcPct val="90000"/>
            </a:lnSpc>
            <a:spcBef>
              <a:spcPct val="0"/>
            </a:spcBef>
            <a:spcAft>
              <a:spcPct val="35000"/>
            </a:spcAft>
            <a:buNone/>
          </a:pPr>
          <a:r>
            <a:rPr lang="en-US" sz="1000" kern="1200">
              <a:latin typeface="Roboto"/>
              <a:ea typeface="Roboto"/>
              <a:cs typeface="Roboto"/>
            </a:rPr>
            <a:t>With </a:t>
          </a:r>
          <a:r>
            <a:rPr lang="en-US" sz="1000" kern="1200" dirty="0">
              <a:latin typeface="Roboto"/>
              <a:ea typeface="Roboto"/>
              <a:cs typeface="Roboto"/>
            </a:rPr>
            <a:t>only 9 required traditional high school credits, this option affords students the opportunity to simultaneously graduate with a CCSD high school diploma and Chattahoochee Technical College credentials.</a:t>
          </a:r>
        </a:p>
      </dsp:txBody>
      <dsp:txXfrm>
        <a:off x="2771957" y="1506718"/>
        <a:ext cx="1974099" cy="1225715"/>
      </dsp:txXfrm>
    </dsp:sp>
    <dsp:sp modelId="{B7A46D07-7321-4692-A0E4-52397D6E3E3F}">
      <dsp:nvSpPr>
        <dsp:cNvPr id="0" name=""/>
        <dsp:cNvSpPr/>
      </dsp:nvSpPr>
      <dsp:spPr>
        <a:xfrm>
          <a:off x="5012010" y="1252156"/>
          <a:ext cx="2050367" cy="1301983"/>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949CA2-FCA6-4C07-966E-BA3660224FF8}">
      <dsp:nvSpPr>
        <dsp:cNvPr id="0" name=""/>
        <dsp:cNvSpPr/>
      </dsp:nvSpPr>
      <dsp:spPr>
        <a:xfrm>
          <a:off x="5239829" y="1468584"/>
          <a:ext cx="2050367" cy="1301983"/>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i="0" kern="1200" dirty="0">
              <a:latin typeface="Roboto"/>
              <a:ea typeface="Roboto"/>
              <a:cs typeface="Roboto"/>
            </a:rPr>
            <a:t>Contact your assigned school counselor for more information if you are interested</a:t>
          </a:r>
          <a:r>
            <a:rPr lang="en-US" sz="1000" i="1" kern="1200" dirty="0">
              <a:latin typeface="Tw Cen MT" panose="020B0602020104020603"/>
              <a:ea typeface="+mn-ea"/>
              <a:cs typeface="+mn-cs"/>
            </a:rPr>
            <a:t>.</a:t>
          </a:r>
          <a:endParaRPr lang="en-US" sz="1000" kern="1200" dirty="0">
            <a:latin typeface="Tw Cen MT" panose="020B0602020104020603"/>
            <a:ea typeface="+mn-ea"/>
            <a:cs typeface="+mn-cs"/>
          </a:endParaRPr>
        </a:p>
      </dsp:txBody>
      <dsp:txXfrm>
        <a:off x="5277963" y="1506718"/>
        <a:ext cx="1974099" cy="12257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BEA7D-3FA7-4294-9FBC-C0E574915056}">
      <dsp:nvSpPr>
        <dsp:cNvPr id="0" name=""/>
        <dsp:cNvSpPr/>
      </dsp:nvSpPr>
      <dsp:spPr>
        <a:xfrm>
          <a:off x="0" y="407"/>
          <a:ext cx="6928104" cy="954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D35DE8-69D6-4AE5-93AF-878A96BB7266}">
      <dsp:nvSpPr>
        <dsp:cNvPr id="0" name=""/>
        <dsp:cNvSpPr/>
      </dsp:nvSpPr>
      <dsp:spPr>
        <a:xfrm>
          <a:off x="288736" y="215170"/>
          <a:ext cx="524975" cy="5249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0B950C-F991-4DC1-B2DB-E6644AA4EE4B}">
      <dsp:nvSpPr>
        <dsp:cNvPr id="0" name=""/>
        <dsp:cNvSpPr/>
      </dsp:nvSpPr>
      <dsp:spPr>
        <a:xfrm>
          <a:off x="1102449" y="407"/>
          <a:ext cx="3117646" cy="95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18" tIns="101018" rIns="101018" bIns="101018" numCol="1" spcCol="1270" anchor="ctr" anchorCtr="0">
          <a:noAutofit/>
        </a:bodyPr>
        <a:lstStyle/>
        <a:p>
          <a:pPr marL="0" lvl="0" indent="0" algn="l" defTabSz="1111250">
            <a:lnSpc>
              <a:spcPct val="100000"/>
            </a:lnSpc>
            <a:spcBef>
              <a:spcPct val="0"/>
            </a:spcBef>
            <a:spcAft>
              <a:spcPct val="35000"/>
            </a:spcAft>
            <a:buNone/>
          </a:pPr>
          <a:r>
            <a:rPr lang="en-US" sz="2500" kern="1200"/>
            <a:t>Specialty School</a:t>
          </a:r>
        </a:p>
      </dsp:txBody>
      <dsp:txXfrm>
        <a:off x="1102449" y="407"/>
        <a:ext cx="3117646" cy="954501"/>
      </dsp:txXfrm>
    </dsp:sp>
    <dsp:sp modelId="{7E6F7D03-DB43-4CC4-9A22-19218CB38EC1}">
      <dsp:nvSpPr>
        <dsp:cNvPr id="0" name=""/>
        <dsp:cNvSpPr/>
      </dsp:nvSpPr>
      <dsp:spPr>
        <a:xfrm>
          <a:off x="4220096" y="407"/>
          <a:ext cx="2708007" cy="95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18" tIns="101018" rIns="101018" bIns="101018" numCol="1" spcCol="1270" anchor="ctr" anchorCtr="0">
          <a:noAutofit/>
        </a:bodyPr>
        <a:lstStyle/>
        <a:p>
          <a:pPr marL="0" lvl="0" indent="0" algn="l" defTabSz="800100">
            <a:lnSpc>
              <a:spcPct val="100000"/>
            </a:lnSpc>
            <a:spcBef>
              <a:spcPct val="0"/>
            </a:spcBef>
            <a:spcAft>
              <a:spcPct val="35000"/>
            </a:spcAft>
            <a:buNone/>
          </a:pPr>
          <a:r>
            <a:rPr lang="en-US" sz="1800" kern="1200"/>
            <a:t>Certificate or diploma</a:t>
          </a:r>
        </a:p>
      </dsp:txBody>
      <dsp:txXfrm>
        <a:off x="4220096" y="407"/>
        <a:ext cx="2708007" cy="954501"/>
      </dsp:txXfrm>
    </dsp:sp>
    <dsp:sp modelId="{78D3D819-5828-45F0-913E-184CCE854132}">
      <dsp:nvSpPr>
        <dsp:cNvPr id="0" name=""/>
        <dsp:cNvSpPr/>
      </dsp:nvSpPr>
      <dsp:spPr>
        <a:xfrm>
          <a:off x="0" y="1193535"/>
          <a:ext cx="6928104" cy="954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F9BBBF-6849-44D8-877E-F790FBDBE6D3}">
      <dsp:nvSpPr>
        <dsp:cNvPr id="0" name=""/>
        <dsp:cNvSpPr/>
      </dsp:nvSpPr>
      <dsp:spPr>
        <a:xfrm>
          <a:off x="288736" y="1408298"/>
          <a:ext cx="524975" cy="5249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A35BE3-E8A7-400A-9431-0370B9014F52}">
      <dsp:nvSpPr>
        <dsp:cNvPr id="0" name=""/>
        <dsp:cNvSpPr/>
      </dsp:nvSpPr>
      <dsp:spPr>
        <a:xfrm>
          <a:off x="1102449" y="1193535"/>
          <a:ext cx="3117646" cy="95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18" tIns="101018" rIns="101018" bIns="101018" numCol="1" spcCol="1270" anchor="ctr" anchorCtr="0">
          <a:noAutofit/>
        </a:bodyPr>
        <a:lstStyle/>
        <a:p>
          <a:pPr marL="0" lvl="0" indent="0" algn="l" defTabSz="1111250">
            <a:lnSpc>
              <a:spcPct val="100000"/>
            </a:lnSpc>
            <a:spcBef>
              <a:spcPct val="0"/>
            </a:spcBef>
            <a:spcAft>
              <a:spcPct val="35000"/>
            </a:spcAft>
            <a:buNone/>
          </a:pPr>
          <a:r>
            <a:rPr lang="en-US" sz="2500" kern="1200"/>
            <a:t>Technical or 2-year college</a:t>
          </a:r>
        </a:p>
      </dsp:txBody>
      <dsp:txXfrm>
        <a:off x="1102449" y="1193535"/>
        <a:ext cx="3117646" cy="954501"/>
      </dsp:txXfrm>
    </dsp:sp>
    <dsp:sp modelId="{C3503857-ADF2-49CC-9FDF-1833A222841C}">
      <dsp:nvSpPr>
        <dsp:cNvPr id="0" name=""/>
        <dsp:cNvSpPr/>
      </dsp:nvSpPr>
      <dsp:spPr>
        <a:xfrm>
          <a:off x="4220096" y="1193535"/>
          <a:ext cx="2708007" cy="95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18" tIns="101018" rIns="101018" bIns="101018" numCol="1" spcCol="1270" anchor="ctr" anchorCtr="0">
          <a:noAutofit/>
        </a:bodyPr>
        <a:lstStyle/>
        <a:p>
          <a:pPr marL="0" lvl="0" indent="0" algn="l" defTabSz="800100">
            <a:lnSpc>
              <a:spcPct val="100000"/>
            </a:lnSpc>
            <a:spcBef>
              <a:spcPct val="0"/>
            </a:spcBef>
            <a:spcAft>
              <a:spcPct val="35000"/>
            </a:spcAft>
            <a:buNone/>
          </a:pPr>
          <a:r>
            <a:rPr lang="en-US" sz="1800" kern="1200"/>
            <a:t>Certificate</a:t>
          </a:r>
        </a:p>
        <a:p>
          <a:pPr marL="0" lvl="0" indent="0" algn="l" defTabSz="800100">
            <a:lnSpc>
              <a:spcPct val="100000"/>
            </a:lnSpc>
            <a:spcBef>
              <a:spcPct val="0"/>
            </a:spcBef>
            <a:spcAft>
              <a:spcPct val="35000"/>
            </a:spcAft>
            <a:buNone/>
          </a:pPr>
          <a:r>
            <a:rPr lang="en-US" sz="1800" kern="1200"/>
            <a:t>Associate’s Degree</a:t>
          </a:r>
        </a:p>
      </dsp:txBody>
      <dsp:txXfrm>
        <a:off x="4220096" y="1193535"/>
        <a:ext cx="2708007" cy="954501"/>
      </dsp:txXfrm>
    </dsp:sp>
    <dsp:sp modelId="{A0015240-7133-4D97-B0C7-885C20087ED3}">
      <dsp:nvSpPr>
        <dsp:cNvPr id="0" name=""/>
        <dsp:cNvSpPr/>
      </dsp:nvSpPr>
      <dsp:spPr>
        <a:xfrm>
          <a:off x="0" y="2386662"/>
          <a:ext cx="6928104" cy="95450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E7AE85-8798-452B-A4A3-A01D0C03DA4E}">
      <dsp:nvSpPr>
        <dsp:cNvPr id="0" name=""/>
        <dsp:cNvSpPr/>
      </dsp:nvSpPr>
      <dsp:spPr>
        <a:xfrm>
          <a:off x="288736" y="2601425"/>
          <a:ext cx="524975" cy="5249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9B2A20-877E-4D0F-AAE7-261C66D16456}">
      <dsp:nvSpPr>
        <dsp:cNvPr id="0" name=""/>
        <dsp:cNvSpPr/>
      </dsp:nvSpPr>
      <dsp:spPr>
        <a:xfrm>
          <a:off x="1102449" y="2386662"/>
          <a:ext cx="3117646" cy="95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18" tIns="101018" rIns="101018" bIns="101018" numCol="1" spcCol="1270" anchor="ctr" anchorCtr="0">
          <a:noAutofit/>
        </a:bodyPr>
        <a:lstStyle/>
        <a:p>
          <a:pPr marL="0" lvl="0" indent="0" algn="l" defTabSz="1111250">
            <a:lnSpc>
              <a:spcPct val="100000"/>
            </a:lnSpc>
            <a:spcBef>
              <a:spcPct val="0"/>
            </a:spcBef>
            <a:spcAft>
              <a:spcPct val="35000"/>
            </a:spcAft>
            <a:buNone/>
          </a:pPr>
          <a:r>
            <a:rPr lang="en-US" sz="2500" kern="1200"/>
            <a:t>4-year College or University</a:t>
          </a:r>
        </a:p>
      </dsp:txBody>
      <dsp:txXfrm>
        <a:off x="1102449" y="2386662"/>
        <a:ext cx="3117646" cy="954501"/>
      </dsp:txXfrm>
    </dsp:sp>
    <dsp:sp modelId="{6A287A0B-A166-4144-9270-62A3254D234A}">
      <dsp:nvSpPr>
        <dsp:cNvPr id="0" name=""/>
        <dsp:cNvSpPr/>
      </dsp:nvSpPr>
      <dsp:spPr>
        <a:xfrm>
          <a:off x="4220096" y="2386662"/>
          <a:ext cx="2708007" cy="9545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018" tIns="101018" rIns="101018" bIns="101018" numCol="1" spcCol="1270" anchor="ctr" anchorCtr="0">
          <a:noAutofit/>
        </a:bodyPr>
        <a:lstStyle/>
        <a:p>
          <a:pPr marL="0" lvl="0" indent="0" algn="l" defTabSz="800100">
            <a:lnSpc>
              <a:spcPct val="100000"/>
            </a:lnSpc>
            <a:spcBef>
              <a:spcPct val="0"/>
            </a:spcBef>
            <a:spcAft>
              <a:spcPct val="35000"/>
            </a:spcAft>
            <a:buNone/>
          </a:pPr>
          <a:r>
            <a:rPr lang="en-US" sz="1800" kern="1200" dirty="0"/>
            <a:t>Bachelor’s Degree (and beyond)</a:t>
          </a:r>
        </a:p>
      </dsp:txBody>
      <dsp:txXfrm>
        <a:off x="4220096" y="2386662"/>
        <a:ext cx="2708007" cy="95450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A902B2-520E-4595-9FA6-F7F6426E2D98}">
      <dsp:nvSpPr>
        <dsp:cNvPr id="0" name=""/>
        <dsp:cNvSpPr/>
      </dsp:nvSpPr>
      <dsp:spPr>
        <a:xfrm>
          <a:off x="0" y="52737"/>
          <a:ext cx="7290197" cy="125775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Tw Cen MT" panose="020B0602020104020603" pitchFamily="34" charset="0"/>
              <a:ea typeface="Roboto" panose="02000000000000000000" pitchFamily="2" charset="0"/>
              <a:cs typeface="Roboto" panose="02000000000000000000" pitchFamily="2" charset="0"/>
            </a:rPr>
            <a:t>ACCUPLACER</a:t>
          </a:r>
          <a:r>
            <a:rPr lang="en-US" sz="2500" kern="1200" dirty="0">
              <a:latin typeface="Tw Cen MT" panose="020B0602020104020603" pitchFamily="34" charset="0"/>
              <a:ea typeface="Roboto" panose="02000000000000000000" pitchFamily="2" charset="0"/>
              <a:cs typeface="Roboto" panose="02000000000000000000" pitchFamily="2" charset="0"/>
            </a:rPr>
            <a:t> – Placement exam for two year and technical colleges. (Schedule to take this test at chosen college)</a:t>
          </a:r>
        </a:p>
      </dsp:txBody>
      <dsp:txXfrm>
        <a:off x="61398" y="114135"/>
        <a:ext cx="7167401" cy="1134954"/>
      </dsp:txXfrm>
    </dsp:sp>
    <dsp:sp modelId="{4097A3DD-F979-4849-AB40-EFE3E14FEA25}">
      <dsp:nvSpPr>
        <dsp:cNvPr id="0" name=""/>
        <dsp:cNvSpPr/>
      </dsp:nvSpPr>
      <dsp:spPr>
        <a:xfrm>
          <a:off x="0" y="1382487"/>
          <a:ext cx="7290197" cy="1257750"/>
        </a:xfrm>
        <a:prstGeom prst="roundRect">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kern="1200" dirty="0">
              <a:latin typeface="Tw Cen MT" panose="020B0602020104020603" pitchFamily="34" charset="0"/>
              <a:ea typeface="Roboto" panose="02000000000000000000" pitchFamily="2" charset="0"/>
              <a:cs typeface="Roboto" panose="02000000000000000000" pitchFamily="2" charset="0"/>
            </a:rPr>
            <a:t>ASVAB</a:t>
          </a:r>
          <a:r>
            <a:rPr lang="en-US" sz="2500" kern="1200" dirty="0">
              <a:latin typeface="Tw Cen MT" panose="020B0602020104020603" pitchFamily="34" charset="0"/>
              <a:ea typeface="Roboto" panose="02000000000000000000" pitchFamily="2" charset="0"/>
              <a:cs typeface="Roboto" panose="02000000000000000000" pitchFamily="2" charset="0"/>
            </a:rPr>
            <a:t> – Aptitude/career exam required for entrance into the military that determines your eligibility for military jobs</a:t>
          </a:r>
        </a:p>
      </dsp:txBody>
      <dsp:txXfrm>
        <a:off x="61398" y="1443885"/>
        <a:ext cx="7167401" cy="1134954"/>
      </dsp:txXfrm>
    </dsp:sp>
    <dsp:sp modelId="{CFE12EC1-B863-4097-9809-04E66C42C115}">
      <dsp:nvSpPr>
        <dsp:cNvPr id="0" name=""/>
        <dsp:cNvSpPr/>
      </dsp:nvSpPr>
      <dsp:spPr>
        <a:xfrm>
          <a:off x="0" y="2712237"/>
          <a:ext cx="7290197" cy="125775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b="1" i="1" kern="1200" dirty="0">
              <a:latin typeface="+mn-lt"/>
              <a:ea typeface="Roboto" panose="02000000000000000000" pitchFamily="2" charset="0"/>
              <a:cs typeface="Roboto" panose="02000000000000000000" pitchFamily="2" charset="0"/>
            </a:rPr>
            <a:t>It is the student’s responsibility to check with each individual college for all admission requirements.</a:t>
          </a:r>
          <a:endParaRPr lang="en-US" sz="2500" kern="1200" dirty="0">
            <a:latin typeface="+mn-lt"/>
            <a:ea typeface="Roboto" panose="02000000000000000000" pitchFamily="2" charset="0"/>
            <a:cs typeface="Roboto" panose="02000000000000000000" pitchFamily="2" charset="0"/>
          </a:endParaRPr>
        </a:p>
      </dsp:txBody>
      <dsp:txXfrm>
        <a:off x="61398" y="2773635"/>
        <a:ext cx="7167401" cy="11349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8A693-B72B-4114-98C7-2183F36AAF58}">
      <dsp:nvSpPr>
        <dsp:cNvPr id="0" name=""/>
        <dsp:cNvSpPr/>
      </dsp:nvSpPr>
      <dsp:spPr>
        <a:xfrm rot="5400000">
          <a:off x="4648165" y="-1944634"/>
          <a:ext cx="618336" cy="4665726"/>
        </a:xfrm>
        <a:prstGeom prst="round2Same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Money saved by you or your family to help cover college costs.</a:t>
          </a:r>
        </a:p>
        <a:p>
          <a:pPr marL="57150" lvl="1" indent="-57150" algn="l" defTabSz="400050">
            <a:lnSpc>
              <a:spcPct val="90000"/>
            </a:lnSpc>
            <a:spcBef>
              <a:spcPct val="0"/>
            </a:spcBef>
            <a:spcAft>
              <a:spcPct val="15000"/>
            </a:spcAft>
            <a:buChar char="•"/>
          </a:pPr>
          <a:r>
            <a:rPr lang="en-US" sz="900" kern="1200"/>
            <a:t>529 Plan: a college savings account that helps families save money for education, tax-free.</a:t>
          </a:r>
        </a:p>
      </dsp:txBody>
      <dsp:txXfrm rot="-5400000">
        <a:off x="2624471" y="109245"/>
        <a:ext cx="4635541" cy="557966"/>
      </dsp:txXfrm>
    </dsp:sp>
    <dsp:sp modelId="{2D30232B-BC80-4A04-8D96-06D3BF0C65B0}">
      <dsp:nvSpPr>
        <dsp:cNvPr id="0" name=""/>
        <dsp:cNvSpPr/>
      </dsp:nvSpPr>
      <dsp:spPr>
        <a:xfrm>
          <a:off x="0" y="1767"/>
          <a:ext cx="2624470" cy="772921"/>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Family Savings</a:t>
          </a:r>
        </a:p>
      </dsp:txBody>
      <dsp:txXfrm>
        <a:off x="37731" y="39498"/>
        <a:ext cx="2549008" cy="697459"/>
      </dsp:txXfrm>
    </dsp:sp>
    <dsp:sp modelId="{DCD4F494-FE16-40D2-AFA6-B24F564CE15E}">
      <dsp:nvSpPr>
        <dsp:cNvPr id="0" name=""/>
        <dsp:cNvSpPr/>
      </dsp:nvSpPr>
      <dsp:spPr>
        <a:xfrm rot="5400000">
          <a:off x="4648165" y="-1133067"/>
          <a:ext cx="618336" cy="4665726"/>
        </a:xfrm>
        <a:prstGeom prst="round2Same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Based on specific requirements</a:t>
          </a:r>
        </a:p>
        <a:p>
          <a:pPr marL="57150" lvl="1" indent="-57150" algn="l" defTabSz="400050">
            <a:lnSpc>
              <a:spcPct val="90000"/>
            </a:lnSpc>
            <a:spcBef>
              <a:spcPct val="0"/>
            </a:spcBef>
            <a:spcAft>
              <a:spcPct val="15000"/>
            </a:spcAft>
            <a:buChar char="•"/>
          </a:pPr>
          <a:r>
            <a:rPr lang="en-US" sz="900" kern="1200"/>
            <a:t>Do NOT have to be repaid</a:t>
          </a:r>
        </a:p>
        <a:p>
          <a:pPr marL="57150" lvl="1" indent="-57150" algn="l" defTabSz="400050">
            <a:lnSpc>
              <a:spcPct val="90000"/>
            </a:lnSpc>
            <a:spcBef>
              <a:spcPct val="0"/>
            </a:spcBef>
            <a:spcAft>
              <a:spcPct val="15000"/>
            </a:spcAft>
            <a:buChar char="•"/>
          </a:pPr>
          <a:r>
            <a:rPr lang="en-US" sz="900" kern="1200"/>
            <a:t>Includes HOPE, Zell Miller, etc.</a:t>
          </a:r>
        </a:p>
      </dsp:txBody>
      <dsp:txXfrm rot="-5400000">
        <a:off x="2624471" y="920812"/>
        <a:ext cx="4635541" cy="557966"/>
      </dsp:txXfrm>
    </dsp:sp>
    <dsp:sp modelId="{48078624-EB7D-49C8-8740-F5920BDF0605}">
      <dsp:nvSpPr>
        <dsp:cNvPr id="0" name=""/>
        <dsp:cNvSpPr/>
      </dsp:nvSpPr>
      <dsp:spPr>
        <a:xfrm>
          <a:off x="0" y="813334"/>
          <a:ext cx="2624470" cy="772921"/>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Grants &amp; Scholarships</a:t>
          </a:r>
        </a:p>
      </dsp:txBody>
      <dsp:txXfrm>
        <a:off x="37731" y="851065"/>
        <a:ext cx="2549008" cy="697459"/>
      </dsp:txXfrm>
    </dsp:sp>
    <dsp:sp modelId="{3925D1EB-0DD3-4897-9032-93199C26992D}">
      <dsp:nvSpPr>
        <dsp:cNvPr id="0" name=""/>
        <dsp:cNvSpPr/>
      </dsp:nvSpPr>
      <dsp:spPr>
        <a:xfrm rot="5400000">
          <a:off x="4648165" y="-321500"/>
          <a:ext cx="618336" cy="4665726"/>
        </a:xfrm>
        <a:prstGeom prst="round2Same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Borrowed money that </a:t>
          </a:r>
          <a:r>
            <a:rPr lang="en-US" sz="900" b="1" kern="1200"/>
            <a:t>must be repaid </a:t>
          </a:r>
          <a:r>
            <a:rPr lang="en-US" sz="900" kern="1200"/>
            <a:t>after college (with interest)</a:t>
          </a:r>
        </a:p>
        <a:p>
          <a:pPr marL="57150" lvl="1" indent="-57150" algn="l" defTabSz="400050">
            <a:lnSpc>
              <a:spcPct val="90000"/>
            </a:lnSpc>
            <a:spcBef>
              <a:spcPct val="0"/>
            </a:spcBef>
            <a:spcAft>
              <a:spcPct val="15000"/>
            </a:spcAft>
            <a:buChar char="•"/>
          </a:pPr>
          <a:r>
            <a:rPr lang="en-US" sz="900" kern="1200"/>
            <a:t>Offered by federal and private lenders</a:t>
          </a:r>
        </a:p>
      </dsp:txBody>
      <dsp:txXfrm rot="-5400000">
        <a:off x="2624471" y="1732379"/>
        <a:ext cx="4635541" cy="557966"/>
      </dsp:txXfrm>
    </dsp:sp>
    <dsp:sp modelId="{16FD6953-FBA0-4D71-B6FD-6B4DE021ACED}">
      <dsp:nvSpPr>
        <dsp:cNvPr id="0" name=""/>
        <dsp:cNvSpPr/>
      </dsp:nvSpPr>
      <dsp:spPr>
        <a:xfrm>
          <a:off x="0" y="1624901"/>
          <a:ext cx="2624470" cy="772921"/>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Loans</a:t>
          </a:r>
        </a:p>
      </dsp:txBody>
      <dsp:txXfrm>
        <a:off x="37731" y="1662632"/>
        <a:ext cx="2549008" cy="697459"/>
      </dsp:txXfrm>
    </dsp:sp>
    <dsp:sp modelId="{1239CB3D-D159-49B8-853F-6C6B2A745206}">
      <dsp:nvSpPr>
        <dsp:cNvPr id="0" name=""/>
        <dsp:cNvSpPr/>
      </dsp:nvSpPr>
      <dsp:spPr>
        <a:xfrm rot="5400000">
          <a:off x="4648165" y="490066"/>
          <a:ext cx="618336" cy="4665726"/>
        </a:xfrm>
        <a:prstGeom prst="round2Same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Earn money by working part-time on campus</a:t>
          </a:r>
        </a:p>
        <a:p>
          <a:pPr marL="57150" lvl="1" indent="-57150" algn="l" defTabSz="400050">
            <a:lnSpc>
              <a:spcPct val="90000"/>
            </a:lnSpc>
            <a:spcBef>
              <a:spcPct val="0"/>
            </a:spcBef>
            <a:spcAft>
              <a:spcPct val="15000"/>
            </a:spcAft>
            <a:buChar char="•"/>
          </a:pPr>
          <a:r>
            <a:rPr lang="en-US" sz="900" kern="1200"/>
            <a:t>Helps reduce loan amounts</a:t>
          </a:r>
        </a:p>
      </dsp:txBody>
      <dsp:txXfrm rot="-5400000">
        <a:off x="2624471" y="2543946"/>
        <a:ext cx="4635541" cy="557966"/>
      </dsp:txXfrm>
    </dsp:sp>
    <dsp:sp modelId="{2E6CDC13-A7E0-4853-9E73-BB33D2ACF7A3}">
      <dsp:nvSpPr>
        <dsp:cNvPr id="0" name=""/>
        <dsp:cNvSpPr/>
      </dsp:nvSpPr>
      <dsp:spPr>
        <a:xfrm>
          <a:off x="0" y="2436469"/>
          <a:ext cx="2624470" cy="772921"/>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Work-Study Programs</a:t>
          </a:r>
        </a:p>
      </dsp:txBody>
      <dsp:txXfrm>
        <a:off x="37731" y="2474200"/>
        <a:ext cx="2549008" cy="697459"/>
      </dsp:txXfrm>
    </dsp:sp>
    <dsp:sp modelId="{E808746F-10EC-4B27-BE7B-D986F4FE3527}">
      <dsp:nvSpPr>
        <dsp:cNvPr id="0" name=""/>
        <dsp:cNvSpPr/>
      </dsp:nvSpPr>
      <dsp:spPr>
        <a:xfrm rot="5400000">
          <a:off x="4648165" y="1301633"/>
          <a:ext cx="618336" cy="4665726"/>
        </a:xfrm>
        <a:prstGeom prst="round2Same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Financial aid rules may differ for undocumented students.</a:t>
          </a:r>
        </a:p>
        <a:p>
          <a:pPr marL="57150" lvl="1" indent="-57150" algn="l" defTabSz="400050">
            <a:lnSpc>
              <a:spcPct val="90000"/>
            </a:lnSpc>
            <a:spcBef>
              <a:spcPct val="0"/>
            </a:spcBef>
            <a:spcAft>
              <a:spcPct val="15000"/>
            </a:spcAft>
            <a:buChar char="•"/>
          </a:pPr>
          <a:r>
            <a:rPr lang="en-US" sz="900" kern="1200"/>
            <a:t>Some colleges offer additional financial aid options—always check the college’s website.</a:t>
          </a:r>
        </a:p>
        <a:p>
          <a:pPr marL="57150" lvl="1" indent="-57150" algn="l" defTabSz="400050">
            <a:lnSpc>
              <a:spcPct val="90000"/>
            </a:lnSpc>
            <a:spcBef>
              <a:spcPct val="0"/>
            </a:spcBef>
            <a:spcAft>
              <a:spcPct val="15000"/>
            </a:spcAft>
            <a:buChar char="•"/>
          </a:pPr>
          <a:r>
            <a:rPr lang="en-US" sz="900" kern="1200"/>
            <a:t>It is the student’s responsibility to contact </a:t>
          </a:r>
        </a:p>
      </dsp:txBody>
      <dsp:txXfrm rot="-5400000">
        <a:off x="2624471" y="3355513"/>
        <a:ext cx="4635541" cy="557966"/>
      </dsp:txXfrm>
    </dsp:sp>
    <dsp:sp modelId="{D438DEC9-5A40-4E6F-9A2C-2E5C411A9D0D}">
      <dsp:nvSpPr>
        <dsp:cNvPr id="0" name=""/>
        <dsp:cNvSpPr/>
      </dsp:nvSpPr>
      <dsp:spPr>
        <a:xfrm>
          <a:off x="0" y="3248036"/>
          <a:ext cx="2624470" cy="772921"/>
        </a:xfrm>
        <a:prstGeom prst="roundRect">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a:t>Important Notes</a:t>
          </a:r>
        </a:p>
      </dsp:txBody>
      <dsp:txXfrm>
        <a:off x="37731" y="3285767"/>
        <a:ext cx="2549008" cy="6974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72F3E1-021B-4A47-BB33-15965C6F41A3}">
      <dsp:nvSpPr>
        <dsp:cNvPr id="0" name=""/>
        <dsp:cNvSpPr/>
      </dsp:nvSpPr>
      <dsp:spPr>
        <a:xfrm>
          <a:off x="0" y="399642"/>
          <a:ext cx="7290197" cy="554400"/>
        </a:xfrm>
        <a:prstGeom prst="rect">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6CC2B3-6396-4E57-B164-DC43DBD39186}">
      <dsp:nvSpPr>
        <dsp:cNvPr id="0" name=""/>
        <dsp:cNvSpPr/>
      </dsp:nvSpPr>
      <dsp:spPr>
        <a:xfrm>
          <a:off x="364509" y="74922"/>
          <a:ext cx="5103137" cy="64944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6" tIns="0" rIns="192886" bIns="0" numCol="1" spcCol="1270" anchor="ctr" anchorCtr="0">
          <a:noAutofit/>
        </a:bodyPr>
        <a:lstStyle/>
        <a:p>
          <a:pPr marL="0" lvl="0" indent="0" algn="l" defTabSz="977900">
            <a:lnSpc>
              <a:spcPct val="90000"/>
            </a:lnSpc>
            <a:spcBef>
              <a:spcPct val="0"/>
            </a:spcBef>
            <a:spcAft>
              <a:spcPct val="35000"/>
            </a:spcAft>
            <a:buNone/>
          </a:pPr>
          <a:r>
            <a:rPr lang="en-US" sz="2200" kern="1200">
              <a:latin typeface="Roboto" panose="02000000000000000000" pitchFamily="2" charset="0"/>
              <a:ea typeface="Roboto" panose="02000000000000000000" pitchFamily="2" charset="0"/>
              <a:cs typeface="Roboto" panose="02000000000000000000" pitchFamily="2" charset="0"/>
            </a:rPr>
            <a:t>College and Career Planning</a:t>
          </a:r>
        </a:p>
      </dsp:txBody>
      <dsp:txXfrm>
        <a:off x="396212" y="106625"/>
        <a:ext cx="5039731" cy="586034"/>
      </dsp:txXfrm>
    </dsp:sp>
    <dsp:sp modelId="{4319C2B9-C808-4BA1-BF17-6332C74D2B67}">
      <dsp:nvSpPr>
        <dsp:cNvPr id="0" name=""/>
        <dsp:cNvSpPr/>
      </dsp:nvSpPr>
      <dsp:spPr>
        <a:xfrm>
          <a:off x="0" y="1397562"/>
          <a:ext cx="7290197" cy="554400"/>
        </a:xfrm>
        <a:prstGeom prst="rect">
          <a:avLst/>
        </a:prstGeom>
        <a:solidFill>
          <a:schemeClr val="lt1">
            <a:alpha val="90000"/>
            <a:hueOff val="0"/>
            <a:satOff val="0"/>
            <a:lumOff val="0"/>
            <a:alphaOff val="0"/>
          </a:schemeClr>
        </a:solidFill>
        <a:ln w="15875" cap="flat" cmpd="sng" algn="ctr">
          <a:solidFill>
            <a:schemeClr val="accent2">
              <a:hueOff val="-441124"/>
              <a:satOff val="497"/>
              <a:lumOff val="1177"/>
              <a:alphaOff val="0"/>
            </a:schemeClr>
          </a:solidFill>
          <a:prstDash val="solid"/>
        </a:ln>
        <a:effectLst/>
      </dsp:spPr>
      <dsp:style>
        <a:lnRef idx="2">
          <a:scrgbClr r="0" g="0" b="0"/>
        </a:lnRef>
        <a:fillRef idx="1">
          <a:scrgbClr r="0" g="0" b="0"/>
        </a:fillRef>
        <a:effectRef idx="0">
          <a:scrgbClr r="0" g="0" b="0"/>
        </a:effectRef>
        <a:fontRef idx="minor"/>
      </dsp:style>
    </dsp:sp>
    <dsp:sp modelId="{EC419209-447B-4523-9746-B098C7D0B973}">
      <dsp:nvSpPr>
        <dsp:cNvPr id="0" name=""/>
        <dsp:cNvSpPr/>
      </dsp:nvSpPr>
      <dsp:spPr>
        <a:xfrm>
          <a:off x="364509" y="1072842"/>
          <a:ext cx="5103137" cy="649440"/>
        </a:xfrm>
        <a:prstGeom prst="roundRect">
          <a:avLst/>
        </a:prstGeom>
        <a:solidFill>
          <a:schemeClr val="accent2">
            <a:hueOff val="-441124"/>
            <a:satOff val="497"/>
            <a:lumOff val="117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6" tIns="0" rIns="192886" bIns="0" numCol="1" spcCol="1270" anchor="ctr" anchorCtr="0">
          <a:noAutofit/>
        </a:bodyPr>
        <a:lstStyle/>
        <a:p>
          <a:pPr marL="0" lvl="0" indent="0" algn="l" defTabSz="977900">
            <a:lnSpc>
              <a:spcPct val="90000"/>
            </a:lnSpc>
            <a:spcBef>
              <a:spcPct val="0"/>
            </a:spcBef>
            <a:spcAft>
              <a:spcPct val="35000"/>
            </a:spcAft>
            <a:buNone/>
          </a:pPr>
          <a:r>
            <a:rPr lang="en-US" sz="2200" kern="1200">
              <a:latin typeface="Roboto" panose="02000000000000000000" pitchFamily="2" charset="0"/>
              <a:ea typeface="Roboto" panose="02000000000000000000" pitchFamily="2" charset="0"/>
              <a:cs typeface="Roboto" panose="02000000000000000000" pitchFamily="2" charset="0"/>
            </a:rPr>
            <a:t>Resume Building</a:t>
          </a:r>
        </a:p>
      </dsp:txBody>
      <dsp:txXfrm>
        <a:off x="396212" y="1104545"/>
        <a:ext cx="5039731" cy="586034"/>
      </dsp:txXfrm>
    </dsp:sp>
    <dsp:sp modelId="{D28E83DE-8584-406C-B339-3B77655A77C7}">
      <dsp:nvSpPr>
        <dsp:cNvPr id="0" name=""/>
        <dsp:cNvSpPr/>
      </dsp:nvSpPr>
      <dsp:spPr>
        <a:xfrm>
          <a:off x="0" y="2395482"/>
          <a:ext cx="7290197" cy="554400"/>
        </a:xfrm>
        <a:prstGeom prst="rect">
          <a:avLst/>
        </a:prstGeom>
        <a:solidFill>
          <a:schemeClr val="lt1">
            <a:alpha val="90000"/>
            <a:hueOff val="0"/>
            <a:satOff val="0"/>
            <a:lumOff val="0"/>
            <a:alphaOff val="0"/>
          </a:schemeClr>
        </a:solidFill>
        <a:ln w="15875" cap="flat" cmpd="sng" algn="ctr">
          <a:solidFill>
            <a:schemeClr val="accent2">
              <a:hueOff val="-882249"/>
              <a:satOff val="995"/>
              <a:lumOff val="2353"/>
              <a:alphaOff val="0"/>
            </a:schemeClr>
          </a:solidFill>
          <a:prstDash val="solid"/>
        </a:ln>
        <a:effectLst/>
      </dsp:spPr>
      <dsp:style>
        <a:lnRef idx="2">
          <a:scrgbClr r="0" g="0" b="0"/>
        </a:lnRef>
        <a:fillRef idx="1">
          <a:scrgbClr r="0" g="0" b="0"/>
        </a:fillRef>
        <a:effectRef idx="0">
          <a:scrgbClr r="0" g="0" b="0"/>
        </a:effectRef>
        <a:fontRef idx="minor"/>
      </dsp:style>
    </dsp:sp>
    <dsp:sp modelId="{B86A7C02-A913-43CB-847B-2F83FB1BC90C}">
      <dsp:nvSpPr>
        <dsp:cNvPr id="0" name=""/>
        <dsp:cNvSpPr/>
      </dsp:nvSpPr>
      <dsp:spPr>
        <a:xfrm>
          <a:off x="364509" y="2070762"/>
          <a:ext cx="5103137" cy="649440"/>
        </a:xfrm>
        <a:prstGeom prst="roundRect">
          <a:avLst/>
        </a:prstGeom>
        <a:solidFill>
          <a:schemeClr val="accent2">
            <a:hueOff val="-882249"/>
            <a:satOff val="995"/>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6" tIns="0" rIns="192886" bIns="0" numCol="1" spcCol="1270" anchor="ctr" anchorCtr="0">
          <a:noAutofit/>
        </a:bodyPr>
        <a:lstStyle/>
        <a:p>
          <a:pPr marL="0" lvl="0" indent="0" algn="l" defTabSz="977900">
            <a:lnSpc>
              <a:spcPct val="90000"/>
            </a:lnSpc>
            <a:spcBef>
              <a:spcPct val="0"/>
            </a:spcBef>
            <a:spcAft>
              <a:spcPct val="35000"/>
            </a:spcAft>
            <a:buNone/>
          </a:pPr>
          <a:r>
            <a:rPr lang="en-US" sz="2200" kern="1200">
              <a:latin typeface="Roboto" panose="02000000000000000000" pitchFamily="2" charset="0"/>
              <a:ea typeface="Roboto" panose="02000000000000000000" pitchFamily="2" charset="0"/>
              <a:cs typeface="Roboto" panose="02000000000000000000" pitchFamily="2" charset="0"/>
            </a:rPr>
            <a:t>Communication with your Counselor</a:t>
          </a:r>
        </a:p>
      </dsp:txBody>
      <dsp:txXfrm>
        <a:off x="396212" y="2102465"/>
        <a:ext cx="5039731" cy="586034"/>
      </dsp:txXfrm>
    </dsp:sp>
    <dsp:sp modelId="{4CCB9385-9001-4F4F-B7A8-84E6675CE621}">
      <dsp:nvSpPr>
        <dsp:cNvPr id="0" name=""/>
        <dsp:cNvSpPr/>
      </dsp:nvSpPr>
      <dsp:spPr>
        <a:xfrm>
          <a:off x="0" y="3393402"/>
          <a:ext cx="7290197" cy="554400"/>
        </a:xfrm>
        <a:prstGeom prst="rect">
          <a:avLst/>
        </a:prstGeom>
        <a:solidFill>
          <a:schemeClr val="lt1">
            <a:alpha val="90000"/>
            <a:hueOff val="0"/>
            <a:satOff val="0"/>
            <a:lumOff val="0"/>
            <a:alphaOff val="0"/>
          </a:schemeClr>
        </a:solidFill>
        <a:ln w="15875" cap="flat" cmpd="sng" algn="ctr">
          <a:solidFill>
            <a:schemeClr val="accent2">
              <a:hueOff val="-1323373"/>
              <a:satOff val="1492"/>
              <a:lumOff val="3530"/>
              <a:alphaOff val="0"/>
            </a:schemeClr>
          </a:solidFill>
          <a:prstDash val="solid"/>
        </a:ln>
        <a:effectLst/>
      </dsp:spPr>
      <dsp:style>
        <a:lnRef idx="2">
          <a:scrgbClr r="0" g="0" b="0"/>
        </a:lnRef>
        <a:fillRef idx="1">
          <a:scrgbClr r="0" g="0" b="0"/>
        </a:fillRef>
        <a:effectRef idx="0">
          <a:scrgbClr r="0" g="0" b="0"/>
        </a:effectRef>
        <a:fontRef idx="minor"/>
      </dsp:style>
    </dsp:sp>
    <dsp:sp modelId="{EDDBC322-3FA1-4C02-93D5-B5FCB977C949}">
      <dsp:nvSpPr>
        <dsp:cNvPr id="0" name=""/>
        <dsp:cNvSpPr/>
      </dsp:nvSpPr>
      <dsp:spPr>
        <a:xfrm>
          <a:off x="364509" y="3068682"/>
          <a:ext cx="5103137" cy="649440"/>
        </a:xfrm>
        <a:prstGeom prst="roundRect">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886" tIns="0" rIns="192886" bIns="0" numCol="1" spcCol="1270" anchor="ctr" anchorCtr="0">
          <a:noAutofit/>
        </a:bodyPr>
        <a:lstStyle/>
        <a:p>
          <a:pPr marL="0" lvl="0" indent="0" algn="l" defTabSz="977900">
            <a:lnSpc>
              <a:spcPct val="90000"/>
            </a:lnSpc>
            <a:spcBef>
              <a:spcPct val="0"/>
            </a:spcBef>
            <a:spcAft>
              <a:spcPct val="35000"/>
            </a:spcAft>
            <a:buNone/>
          </a:pPr>
          <a:r>
            <a:rPr lang="en-US" sz="2200" kern="1200">
              <a:latin typeface="Roboto" panose="02000000000000000000" pitchFamily="2" charset="0"/>
              <a:ea typeface="Roboto" panose="02000000000000000000" pitchFamily="2" charset="0"/>
              <a:cs typeface="Roboto" panose="02000000000000000000" pitchFamily="2" charset="0"/>
            </a:rPr>
            <a:t>Scholarship Searches</a:t>
          </a:r>
        </a:p>
      </dsp:txBody>
      <dsp:txXfrm>
        <a:off x="396212" y="3100385"/>
        <a:ext cx="5039731" cy="58603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DA7682-854D-433A-B7D1-F60E88B7948D}" type="datetimeFigureOut">
              <a:rPr lang="en-US" smtClean="0"/>
              <a:pPr/>
              <a:t>3/23/2026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104EB1-1570-4075-ABEA-06222F3FC5A3}" type="slidenum">
              <a:rPr lang="en-US" smtClean="0"/>
              <a:pPr/>
              <a:t>‹#›</a:t>
            </a:fld>
            <a:endParaRPr lang="en-US" dirty="0"/>
          </a:p>
        </p:txBody>
      </p:sp>
    </p:spTree>
    <p:extLst>
      <p:ext uri="{BB962C8B-B14F-4D97-AF65-F5344CB8AC3E}">
        <p14:creationId xmlns:p14="http://schemas.microsoft.com/office/powerpoint/2010/main" val="2632053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2</a:t>
            </a:fld>
            <a:endParaRPr lang="en-US" dirty="0"/>
          </a:p>
        </p:txBody>
      </p:sp>
    </p:spTree>
    <p:extLst>
      <p:ext uri="{BB962C8B-B14F-4D97-AF65-F5344CB8AC3E}">
        <p14:creationId xmlns:p14="http://schemas.microsoft.com/office/powerpoint/2010/main" val="2116315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a:buFont typeface="Arial" pitchFamily="34" charset="0"/>
              <a:buChar char="•"/>
            </a:pPr>
            <a:r>
              <a:rPr lang="en-US" dirty="0"/>
              <a:t>Include in your list of potential schools:</a:t>
            </a:r>
            <a:r>
              <a:rPr lang="en-US" baseline="0" dirty="0"/>
              <a:t>  </a:t>
            </a:r>
          </a:p>
          <a:p>
            <a:pPr lvl="1">
              <a:buFont typeface="Arial" pitchFamily="34" charset="0"/>
              <a:buChar char="•"/>
            </a:pPr>
            <a:r>
              <a:rPr lang="en-US" baseline="0" dirty="0"/>
              <a:t>reach(dream) school – student’s core GPA and test scores are below the college’s freshman profile OR the school is highly competitive</a:t>
            </a:r>
          </a:p>
          <a:p>
            <a:pPr lvl="1">
              <a:buFont typeface="Arial" pitchFamily="34" charset="0"/>
              <a:buChar char="•"/>
            </a:pPr>
            <a:r>
              <a:rPr lang="en-US" baseline="0" dirty="0"/>
              <a:t>target schools – student’s core GPA and test scores match the college’s freshman profile</a:t>
            </a:r>
          </a:p>
          <a:p>
            <a:pPr lvl="1">
              <a:buFont typeface="Arial" pitchFamily="34" charset="0"/>
              <a:buChar char="•"/>
            </a:pPr>
            <a:r>
              <a:rPr lang="en-US" baseline="0" dirty="0"/>
              <a:t>safety school – student’s core GPA and test scores are above the college’s freshman profile</a:t>
            </a:r>
          </a:p>
          <a:p>
            <a:pPr lvl="0">
              <a:buFont typeface="Arial" pitchFamily="34" charset="0"/>
              <a:buChar char="•"/>
            </a:pPr>
            <a:r>
              <a:rPr lang="en-US" baseline="0" dirty="0"/>
              <a:t>Recommendations:  </a:t>
            </a:r>
          </a:p>
          <a:p>
            <a:pPr lvl="1">
              <a:buFont typeface="Arial" pitchFamily="34" charset="0"/>
              <a:buChar char="•"/>
            </a:pPr>
            <a:r>
              <a:rPr lang="en-US" baseline="0" dirty="0"/>
              <a:t>The teacher recommendation should usually be from a core teacher</a:t>
            </a:r>
          </a:p>
          <a:p>
            <a:pPr lvl="1">
              <a:buFont typeface="Arial" pitchFamily="34" charset="0"/>
              <a:buChar char="•"/>
            </a:pPr>
            <a:r>
              <a:rPr lang="en-US" baseline="0" dirty="0"/>
              <a:t>Explain your school’s counselor recommendation policy</a:t>
            </a:r>
          </a:p>
          <a:p>
            <a:pPr lvl="0">
              <a:buFont typeface="Arial" pitchFamily="34" charset="0"/>
              <a:buChar char="•"/>
            </a:pPr>
            <a:r>
              <a:rPr lang="en-US" baseline="0" dirty="0"/>
              <a:t>Deadlines:  These are firm.  Tell kids not to wait until the last minute because servers do go down and postal workers strike.</a:t>
            </a:r>
          </a:p>
          <a:p>
            <a:pPr lvl="0">
              <a:buFont typeface="Arial" pitchFamily="34" charset="0"/>
              <a:buChar char="•"/>
            </a:pPr>
            <a:r>
              <a:rPr lang="en-US" baseline="0" dirty="0"/>
              <a:t>Reiterate that counselors do not send test scores</a:t>
            </a:r>
          </a:p>
          <a:p>
            <a:pPr lvl="0">
              <a:buFont typeface="Arial" pitchFamily="34" charset="0"/>
              <a:buChar char="•"/>
            </a:pPr>
            <a:endParaRPr lang="en-US" baseline="0" dirty="0"/>
          </a:p>
          <a:p>
            <a:pPr lvl="0">
              <a:buFont typeface="Arial" pitchFamily="34" charset="0"/>
              <a:buNone/>
            </a:pPr>
            <a:r>
              <a:rPr lang="en-US" baseline="0" dirty="0"/>
              <a:t>Consider using an engagement prompt question like: Have you added the colleges/universities you’re interested to the “Colleges I’m Applying To” list in Naviance?</a:t>
            </a:r>
          </a:p>
          <a:p>
            <a:pPr lvl="0">
              <a:buFont typeface="Arial" pitchFamily="34" charset="0"/>
              <a:buChar char="•"/>
            </a:pPr>
            <a:endParaRPr lang="en-US" baseline="0" dirty="0"/>
          </a:p>
          <a:p>
            <a:pPr lvl="0">
              <a:buFont typeface="Arial" pitchFamily="34" charset="0"/>
              <a:buChar char="•"/>
            </a:pPr>
            <a:endParaRPr lang="en-US" baseline="0" dirty="0"/>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30</a:t>
            </a:fld>
            <a:endParaRPr lang="en-US" dirty="0"/>
          </a:p>
        </p:txBody>
      </p:sp>
    </p:spTree>
    <p:extLst>
      <p:ext uri="{BB962C8B-B14F-4D97-AF65-F5344CB8AC3E}">
        <p14:creationId xmlns:p14="http://schemas.microsoft.com/office/powerpoint/2010/main" val="33648630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a:buFont typeface="Arial" pitchFamily="34" charset="0"/>
              <a:buChar char="•"/>
            </a:pPr>
            <a:r>
              <a:rPr lang="en-US" dirty="0"/>
              <a:t>How do I register</a:t>
            </a:r>
            <a:r>
              <a:rPr lang="en-US" baseline="0" dirty="0"/>
              <a:t> for these tests?</a:t>
            </a:r>
            <a:endParaRPr lang="en-US" dirty="0"/>
          </a:p>
          <a:p>
            <a:pPr>
              <a:buFont typeface="Arial" pitchFamily="34" charset="0"/>
              <a:buChar char="•"/>
            </a:pPr>
            <a:r>
              <a:rPr lang="en-US" dirty="0"/>
              <a:t>ACT</a:t>
            </a:r>
            <a:r>
              <a:rPr lang="en-US" baseline="0" dirty="0"/>
              <a:t> will look more like tests they have taken before</a:t>
            </a:r>
          </a:p>
          <a:p>
            <a:pPr>
              <a:buFont typeface="Arial" pitchFamily="34" charset="0"/>
              <a:buChar char="•"/>
            </a:pPr>
            <a:r>
              <a:rPr lang="en-US" baseline="0" dirty="0"/>
              <a:t>SAT is a reasoning test</a:t>
            </a:r>
          </a:p>
          <a:p>
            <a:r>
              <a:rPr lang="en-US" dirty="0"/>
              <a:t>Go to Gafutures.org for more information</a:t>
            </a:r>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31</a:t>
            </a:fld>
            <a:endParaRPr lang="en-US" dirty="0"/>
          </a:p>
        </p:txBody>
      </p:sp>
    </p:spTree>
    <p:extLst>
      <p:ext uri="{BB962C8B-B14F-4D97-AF65-F5344CB8AC3E}">
        <p14:creationId xmlns:p14="http://schemas.microsoft.com/office/powerpoint/2010/main" val="2172282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If offered by your school, taking the ASVAB on campus is a great idea because you do not have to report the scores. It gives students a chance to “preview” the exam before taking it at MEPS.</a:t>
            </a:r>
          </a:p>
        </p:txBody>
      </p:sp>
      <p:sp>
        <p:nvSpPr>
          <p:cNvPr id="4" name="Slide Number Placeholder 3"/>
          <p:cNvSpPr>
            <a:spLocks noGrp="1"/>
          </p:cNvSpPr>
          <p:nvPr>
            <p:ph type="sldNum" sz="quarter" idx="5"/>
          </p:nvPr>
        </p:nvSpPr>
        <p:spPr/>
        <p:txBody>
          <a:bodyPr/>
          <a:lstStyle/>
          <a:p>
            <a:fld id="{52104EB1-1570-4075-ABEA-06222F3FC5A3}" type="slidenum">
              <a:rPr lang="en-US" smtClean="0"/>
              <a:pPr/>
              <a:t>32</a:t>
            </a:fld>
            <a:endParaRPr lang="en-US" dirty="0"/>
          </a:p>
        </p:txBody>
      </p:sp>
    </p:spTree>
    <p:extLst>
      <p:ext uri="{BB962C8B-B14F-4D97-AF65-F5344CB8AC3E}">
        <p14:creationId xmlns:p14="http://schemas.microsoft.com/office/powerpoint/2010/main" val="107232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a:buFont typeface="Arial" pitchFamily="34" charset="0"/>
              <a:buChar char="•"/>
            </a:pPr>
            <a:r>
              <a:rPr lang="en-US" dirty="0"/>
              <a:t>Technical</a:t>
            </a:r>
            <a:r>
              <a:rPr lang="en-US" baseline="0" dirty="0"/>
              <a:t> colleges offer two-year degrees as well as certificates and diplomas </a:t>
            </a:r>
          </a:p>
          <a:p>
            <a:pPr>
              <a:buFont typeface="Arial" pitchFamily="34" charset="0"/>
              <a:buChar char="•"/>
            </a:pPr>
            <a:r>
              <a:rPr lang="en-US" baseline="0" dirty="0"/>
              <a:t>Some technical certificates consist of core college courses so a student could obtain the certificate and then transfer credits to apply toward a two-or four-year degree.</a:t>
            </a:r>
          </a:p>
          <a:p>
            <a:pPr>
              <a:buFont typeface="Arial" pitchFamily="34" charset="0"/>
              <a:buChar char="•"/>
            </a:pPr>
            <a:endParaRPr lang="en-US" baseline="0" dirty="0"/>
          </a:p>
          <a:p>
            <a:pPr>
              <a:buFont typeface="Arial" pitchFamily="34" charset="0"/>
              <a:buNone/>
            </a:pPr>
            <a:r>
              <a:rPr lang="en-US" baseline="0" dirty="0"/>
              <a:t>Give students a copy of the included flyer on where to check their HOPE GPA on Ga Futures.  Free copies can be ordered from Georgia Student Finance Commission at:</a:t>
            </a:r>
          </a:p>
          <a:p>
            <a:pPr>
              <a:buFont typeface="Arial" pitchFamily="34" charset="0"/>
              <a:buNone/>
            </a:pPr>
            <a:r>
              <a:rPr lang="en-US" dirty="0"/>
              <a:t>https://www.gsfc.org/gheac/order_loan/index.cfm?guid=&amp;returnurl=https%3a%2f%2fsecure.gacollege411.org%2fHome%2fEducator.aspx</a:t>
            </a:r>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35</a:t>
            </a:fld>
            <a:endParaRPr lang="en-US" dirty="0"/>
          </a:p>
        </p:txBody>
      </p:sp>
    </p:spTree>
    <p:extLst>
      <p:ext uri="{BB962C8B-B14F-4D97-AF65-F5344CB8AC3E}">
        <p14:creationId xmlns:p14="http://schemas.microsoft.com/office/powerpoint/2010/main" val="3254597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the course numbers using the first two digits of the course number so students understand that required courses and electives count for HOPE.  See handout regarding rigor requirements.</a:t>
            </a:r>
          </a:p>
          <a:p>
            <a:endParaRPr lang="en-US" baseline="0" dirty="0"/>
          </a:p>
          <a:p>
            <a:r>
              <a:rPr lang="en-US" baseline="0" dirty="0"/>
              <a:t>Certain CTAE courses will count in the HOPE GPA as the fourth year of science.</a:t>
            </a:r>
          </a:p>
          <a:p>
            <a:endParaRPr lang="en-US" baseline="0" dirty="0"/>
          </a:p>
          <a:p>
            <a:r>
              <a:rPr lang="en-US" baseline="0" dirty="0"/>
              <a:t>High school credit earned in middle school does not count toward HOPE – only specific courses completed in grades 9-12 will count toward HOPE GPA.</a:t>
            </a:r>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37</a:t>
            </a:fld>
            <a:endParaRPr lang="en-US" dirty="0"/>
          </a:p>
        </p:txBody>
      </p:sp>
    </p:spTree>
    <p:extLst>
      <p:ext uri="{BB962C8B-B14F-4D97-AF65-F5344CB8AC3E}">
        <p14:creationId xmlns:p14="http://schemas.microsoft.com/office/powerpoint/2010/main" val="200172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Reiterate that this information will come in Senior Year and cannot be accessed at this time.  This is just to give them a heads up.  Encourage students to go to </a:t>
            </a:r>
            <a:r>
              <a:rPr lang="en-US" dirty="0" err="1"/>
              <a:t>GAfutures</a:t>
            </a:r>
            <a:r>
              <a:rPr lang="en-US" dirty="0"/>
              <a:t> for more information.</a:t>
            </a:r>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40</a:t>
            </a:fld>
            <a:endParaRPr lang="en-US" dirty="0"/>
          </a:p>
        </p:txBody>
      </p:sp>
    </p:spTree>
    <p:extLst>
      <p:ext uri="{BB962C8B-B14F-4D97-AF65-F5344CB8AC3E}">
        <p14:creationId xmlns:p14="http://schemas.microsoft.com/office/powerpoint/2010/main" val="192282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cs typeface="Roboto" panose="02000000000000000000" pitchFamily="2" charset="0"/>
              </a:rPr>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Roboto" panose="02000000000000000000" pitchFamily="2" charset="0"/>
                <a:ea typeface="Roboto" panose="02000000000000000000" pitchFamily="2" charset="0"/>
                <a:cs typeface="Roboto" panose="02000000000000000000" pitchFamily="2" charset="0"/>
              </a:rPr>
              <a:t>-Naviance is a </a:t>
            </a:r>
            <a:r>
              <a:rPr lang="en-US" sz="1200" b="1" dirty="0">
                <a:latin typeface="Roboto" panose="02000000000000000000" pitchFamily="2" charset="0"/>
                <a:ea typeface="Roboto" panose="02000000000000000000" pitchFamily="2" charset="0"/>
                <a:cs typeface="Roboto" panose="02000000000000000000" pitchFamily="2" charset="0"/>
              </a:rPr>
              <a:t>delivery system </a:t>
            </a:r>
            <a:r>
              <a:rPr lang="en-US" sz="1200" dirty="0">
                <a:latin typeface="Roboto" panose="02000000000000000000" pitchFamily="2" charset="0"/>
                <a:ea typeface="Roboto" panose="02000000000000000000" pitchFamily="2" charset="0"/>
                <a:cs typeface="Roboto" panose="02000000000000000000" pitchFamily="2" charset="0"/>
              </a:rPr>
              <a:t>and college and career search engine, but it is also how we communicate with YOU and your parents throughout the year.  </a:t>
            </a:r>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44</a:t>
            </a:fld>
            <a:endParaRPr lang="en-US" dirty="0"/>
          </a:p>
        </p:txBody>
      </p:sp>
    </p:spTree>
    <p:extLst>
      <p:ext uri="{BB962C8B-B14F-4D97-AF65-F5344CB8AC3E}">
        <p14:creationId xmlns:p14="http://schemas.microsoft.com/office/powerpoint/2010/main" val="41239364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This is the *NEW* Naviance home screen that students will see when they log in. Before beginning any activities, have the students click on "Select Path", review the pathways with them, and have them select their primary path. Students can also choose a secondary path if they are interested.</a:t>
            </a:r>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46</a:t>
            </a:fld>
            <a:endParaRPr lang="en-US" dirty="0"/>
          </a:p>
        </p:txBody>
      </p:sp>
    </p:spTree>
    <p:extLst>
      <p:ext uri="{BB962C8B-B14F-4D97-AF65-F5344CB8AC3E}">
        <p14:creationId xmlns:p14="http://schemas.microsoft.com/office/powerpoint/2010/main" val="3026834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cs typeface="Calibri"/>
              </a:rPr>
              <a:t>Choosing a path individualizes content on Naviance for each student. There are 8 pathway options:</a:t>
            </a:r>
          </a:p>
          <a:p>
            <a:pPr marL="0" indent="0">
              <a:buFont typeface="Arial" panose="020B0604020202020204" pitchFamily="34" charset="0"/>
              <a:buNone/>
            </a:pPr>
            <a:endParaRPr lang="en-US" dirty="0">
              <a:cs typeface="Calibri"/>
            </a:endParaRPr>
          </a:p>
          <a:p>
            <a:pPr marL="171450" indent="-171450">
              <a:buFont typeface="Arial" panose="020B0604020202020204" pitchFamily="34" charset="0"/>
              <a:buChar char="•"/>
            </a:pPr>
            <a:r>
              <a:rPr lang="en-US" dirty="0">
                <a:cs typeface="Calibri"/>
              </a:rPr>
              <a:t>College: Associate's Degree – earning a degree or certificate in 2 years (usually at a junior college or 2 year college)</a:t>
            </a:r>
          </a:p>
          <a:p>
            <a:pPr marL="171450" indent="-171450">
              <a:buFont typeface="Arial" panose="020B0604020202020204" pitchFamily="34" charset="0"/>
              <a:buChar char="•"/>
            </a:pPr>
            <a:r>
              <a:rPr lang="en-US" dirty="0">
                <a:cs typeface="Calibri"/>
              </a:rPr>
              <a:t>College: Bachelor's Degree – earning a degree in 4 years by attending a private or public college or university</a:t>
            </a:r>
          </a:p>
          <a:p>
            <a:pPr marL="171450" indent="-171450">
              <a:buFont typeface="Arial" panose="020B0604020202020204" pitchFamily="34" charset="0"/>
              <a:buChar char="•"/>
            </a:pPr>
            <a:r>
              <a:rPr lang="en-US" dirty="0">
                <a:cs typeface="Calibri"/>
              </a:rPr>
              <a:t>Career Education or Trade School – training programs usually at a technical college that earns you a certificate or associate's degree for an industry (e.g. health care, cosmetology, welding, plumbing)</a:t>
            </a:r>
          </a:p>
          <a:p>
            <a:pPr marL="171450" indent="-171450">
              <a:buFont typeface="Arial" panose="020B0604020202020204" pitchFamily="34" charset="0"/>
              <a:buChar char="•"/>
            </a:pPr>
            <a:r>
              <a:rPr lang="en-US" dirty="0">
                <a:cs typeface="Calibri"/>
              </a:rPr>
              <a:t>Apprenticeship Program – on-the-job training (usually paid) that leads to a trade or profession</a:t>
            </a:r>
          </a:p>
          <a:p>
            <a:pPr marL="171450" indent="-171450">
              <a:buFont typeface="Arial" panose="020B0604020202020204" pitchFamily="34" charset="0"/>
              <a:buChar char="•"/>
            </a:pPr>
            <a:r>
              <a:rPr lang="en-US" dirty="0">
                <a:cs typeface="Calibri"/>
              </a:rPr>
              <a:t>Military Service – enlisting in a branch of the military right after high school or joining after college (Army, Navy, Air Force, Marine Corps, Coast Guard, Space Force)</a:t>
            </a:r>
          </a:p>
          <a:p>
            <a:pPr marL="171450" indent="-171450">
              <a:buFont typeface="Arial" panose="020B0604020202020204" pitchFamily="34" charset="0"/>
              <a:buChar char="•"/>
            </a:pPr>
            <a:r>
              <a:rPr lang="en-US" dirty="0">
                <a:cs typeface="Calibri"/>
              </a:rPr>
              <a:t>Employment – entering the workforce right after high school with no formal training or education</a:t>
            </a:r>
          </a:p>
          <a:p>
            <a:pPr marL="171450" indent="-171450">
              <a:buFont typeface="Arial" panose="020B0604020202020204" pitchFamily="34" charset="0"/>
              <a:buChar char="•"/>
            </a:pPr>
            <a:r>
              <a:rPr lang="en-US" dirty="0">
                <a:cs typeface="Calibri"/>
              </a:rPr>
              <a:t>Undecided – not sure yet</a:t>
            </a:r>
          </a:p>
          <a:p>
            <a:pPr marL="171450" indent="-171450">
              <a:buFont typeface="Arial" panose="020B0604020202020204" pitchFamily="34" charset="0"/>
              <a:buChar char="•"/>
            </a:pPr>
            <a:r>
              <a:rPr lang="en-US" dirty="0">
                <a:cs typeface="Calibri"/>
              </a:rPr>
              <a:t>Gap or Service Year – taking a year off between high school and your post-secondary path (sometimes looks like volunteer or mission work depending on what your interests are)</a:t>
            </a:r>
          </a:p>
          <a:p>
            <a:endParaRPr lang="en-US" dirty="0"/>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47</a:t>
            </a:fld>
            <a:endParaRPr lang="en-US" dirty="0"/>
          </a:p>
        </p:txBody>
      </p:sp>
    </p:spTree>
    <p:extLst>
      <p:ext uri="{BB962C8B-B14F-4D97-AF65-F5344CB8AC3E}">
        <p14:creationId xmlns:p14="http://schemas.microsoft.com/office/powerpoint/2010/main" val="4004132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students enter in their personal email and not CCSD email</a:t>
            </a:r>
          </a:p>
        </p:txBody>
      </p:sp>
      <p:sp>
        <p:nvSpPr>
          <p:cNvPr id="4" name="Slide Number Placeholder 3"/>
          <p:cNvSpPr>
            <a:spLocks noGrp="1"/>
          </p:cNvSpPr>
          <p:nvPr>
            <p:ph type="sldNum" sz="quarter" idx="5"/>
          </p:nvPr>
        </p:nvSpPr>
        <p:spPr/>
        <p:txBody>
          <a:bodyPr/>
          <a:lstStyle/>
          <a:p>
            <a:fld id="{52104EB1-1570-4075-ABEA-06222F3FC5A3}" type="slidenum">
              <a:rPr lang="en-US" smtClean="0"/>
              <a:pPr/>
              <a:t>48</a:t>
            </a:fld>
            <a:endParaRPr lang="en-US" dirty="0"/>
          </a:p>
        </p:txBody>
      </p:sp>
    </p:spTree>
    <p:extLst>
      <p:ext uri="{BB962C8B-B14F-4D97-AF65-F5344CB8AC3E}">
        <p14:creationId xmlns:p14="http://schemas.microsoft.com/office/powerpoint/2010/main" val="2524347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Emphasize the requirement for World Language and higher-level Mathematics for 4-Year College acceptance.</a:t>
            </a:r>
          </a:p>
          <a:p>
            <a:endParaRPr lang="en-US" dirty="0"/>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8</a:t>
            </a:fld>
            <a:endParaRPr lang="en-US" dirty="0"/>
          </a:p>
        </p:txBody>
      </p:sp>
    </p:spTree>
    <p:extLst>
      <p:ext uri="{BB962C8B-B14F-4D97-AF65-F5344CB8AC3E}">
        <p14:creationId xmlns:p14="http://schemas.microsoft.com/office/powerpoint/2010/main" val="17442287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C0755E8-0951-47EC-8260-720C9BFBD1DD}" type="slidenum">
              <a:rPr lang="en-US" smtClean="0"/>
              <a:pPr/>
              <a:t>50</a:t>
            </a:fld>
            <a:endParaRPr lang="en-US" dirty="0"/>
          </a:p>
        </p:txBody>
      </p:sp>
    </p:spTree>
    <p:extLst>
      <p:ext uri="{BB962C8B-B14F-4D97-AF65-F5344CB8AC3E}">
        <p14:creationId xmlns:p14="http://schemas.microsoft.com/office/powerpoint/2010/main" val="7244849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51</a:t>
            </a:fld>
            <a:endParaRPr lang="en-US" dirty="0"/>
          </a:p>
        </p:txBody>
      </p:sp>
    </p:spTree>
    <p:extLst>
      <p:ext uri="{BB962C8B-B14F-4D97-AF65-F5344CB8AC3E}">
        <p14:creationId xmlns:p14="http://schemas.microsoft.com/office/powerpoint/2010/main" val="2529015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alternate route toward high school graduation.</a:t>
            </a:r>
          </a:p>
        </p:txBody>
      </p:sp>
      <p:sp>
        <p:nvSpPr>
          <p:cNvPr id="4" name="Slide Number Placeholder 3"/>
          <p:cNvSpPr>
            <a:spLocks noGrp="1"/>
          </p:cNvSpPr>
          <p:nvPr>
            <p:ph type="sldNum" sz="quarter" idx="5"/>
          </p:nvPr>
        </p:nvSpPr>
        <p:spPr/>
        <p:txBody>
          <a:bodyPr/>
          <a:lstStyle/>
          <a:p>
            <a:fld id="{52104EB1-1570-4075-ABEA-06222F3FC5A3}" type="slidenum">
              <a:rPr lang="en-US" smtClean="0"/>
              <a:pPr/>
              <a:t>9</a:t>
            </a:fld>
            <a:endParaRPr lang="en-US" dirty="0"/>
          </a:p>
        </p:txBody>
      </p:sp>
    </p:spTree>
    <p:extLst>
      <p:ext uri="{BB962C8B-B14F-4D97-AF65-F5344CB8AC3E}">
        <p14:creationId xmlns:p14="http://schemas.microsoft.com/office/powerpoint/2010/main" val="3410005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On-the-job training:  </a:t>
            </a:r>
            <a:r>
              <a:rPr lang="en-US" sz="1200" b="0" dirty="0"/>
              <a:t>S</a:t>
            </a:r>
            <a:r>
              <a:rPr lang="en-US" sz="1200" dirty="0"/>
              <a:t>hort-term or long-term training is provided by an employer at the beginning of a new job</a:t>
            </a:r>
          </a:p>
          <a:p>
            <a:endParaRPr lang="en-US" sz="1200" dirty="0"/>
          </a:p>
          <a:p>
            <a:r>
              <a:rPr lang="en-US" sz="1200" b="1" dirty="0"/>
              <a:t>Military:  </a:t>
            </a:r>
            <a:r>
              <a:rPr lang="en-US" sz="1200" dirty="0"/>
              <a:t>6-11 weeks of basic training when you join the Army, Navy, Air Force or the Marines</a:t>
            </a:r>
          </a:p>
          <a:p>
            <a:endParaRPr lang="en-US" sz="1200" dirty="0"/>
          </a:p>
          <a:p>
            <a:r>
              <a:rPr lang="en-US" sz="1200" b="1" dirty="0"/>
              <a:t>Specialty school:  </a:t>
            </a:r>
            <a:r>
              <a:rPr lang="en-US" sz="1200" b="0" dirty="0"/>
              <a:t>Enroll in schools like Full Sail,</a:t>
            </a:r>
            <a:r>
              <a:rPr lang="en-US" sz="1200" b="0" baseline="0" dirty="0"/>
              <a:t> Nashville Diesel, Cordon Bleu, Paul Mitchell, etc.</a:t>
            </a:r>
            <a:endParaRPr lang="en-US" sz="1200" b="1" dirty="0"/>
          </a:p>
          <a:p>
            <a:endParaRPr lang="en-US" sz="1200" b="1" dirty="0"/>
          </a:p>
          <a:p>
            <a:r>
              <a:rPr lang="en-US" sz="1200" b="1" dirty="0"/>
              <a:t>Technical School:  E</a:t>
            </a:r>
            <a:r>
              <a:rPr lang="en-US" sz="1200" dirty="0"/>
              <a:t>nroll in a certificate or diploma program to prepare for a specific career</a:t>
            </a:r>
          </a:p>
          <a:p>
            <a:endParaRPr lang="en-US" sz="1200" dirty="0"/>
          </a:p>
          <a:p>
            <a:r>
              <a:rPr lang="en-US" sz="1200" b="1" dirty="0"/>
              <a:t>2-year community college:  </a:t>
            </a:r>
            <a:r>
              <a:rPr lang="en-US" sz="1200" b="0" dirty="0"/>
              <a:t>E</a:t>
            </a:r>
            <a:r>
              <a:rPr lang="en-US" sz="1200" dirty="0"/>
              <a:t>arn an Associate’s degree or take courses that will transfer to a 4-year college/university</a:t>
            </a:r>
          </a:p>
          <a:p>
            <a:endParaRPr lang="en-US" sz="1200" dirty="0"/>
          </a:p>
          <a:p>
            <a:r>
              <a:rPr lang="en-US" sz="1200" b="1" dirty="0"/>
              <a:t>4-year college/university: </a:t>
            </a:r>
            <a:r>
              <a:rPr lang="en-US" sz="1200" b="0" dirty="0"/>
              <a:t>E</a:t>
            </a:r>
            <a:r>
              <a:rPr lang="en-US" sz="1200" dirty="0"/>
              <a:t>arn a Bachelor’s degree for a broad-based education and a specific education in a chosen subject area, or major</a:t>
            </a:r>
            <a:endParaRPr lang="en-US" dirty="0"/>
          </a:p>
        </p:txBody>
      </p:sp>
      <p:sp>
        <p:nvSpPr>
          <p:cNvPr id="4" name="Slide Number Placeholder 3"/>
          <p:cNvSpPr>
            <a:spLocks noGrp="1"/>
          </p:cNvSpPr>
          <p:nvPr>
            <p:ph type="sldNum" sz="quarter" idx="10"/>
          </p:nvPr>
        </p:nvSpPr>
        <p:spPr/>
        <p:txBody>
          <a:bodyPr/>
          <a:lstStyle/>
          <a:p>
            <a:fld id="{52104EB1-1570-4075-ABEA-06222F3FC5A3}" type="slidenum">
              <a:rPr lang="en-US" smtClean="0"/>
              <a:pPr/>
              <a:t>20</a:t>
            </a:fld>
            <a:endParaRPr lang="en-US" dirty="0"/>
          </a:p>
        </p:txBody>
      </p:sp>
    </p:spTree>
    <p:extLst>
      <p:ext uri="{BB962C8B-B14F-4D97-AF65-F5344CB8AC3E}">
        <p14:creationId xmlns:p14="http://schemas.microsoft.com/office/powerpoint/2010/main" val="4159386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Emphasize that </a:t>
            </a:r>
            <a:r>
              <a:rPr lang="en-US" baseline="0" dirty="0"/>
              <a:t>there are some excellent and very well-paying careers that offer apprenticeships or on the job training. Most apprentices are paid while they work, reducing the burden of student loan debt and accelerating individuals into well paying and stable careers. </a:t>
            </a:r>
          </a:p>
          <a:p>
            <a:endParaRPr lang="en-US" baseline="0" dirty="0"/>
          </a:p>
          <a:p>
            <a:r>
              <a:rPr lang="en-US" b="1" baseline="0" dirty="0"/>
              <a:t>Counselors can lessen the information on the slides if needed for visual reasons but be sure to share all info!</a:t>
            </a:r>
          </a:p>
        </p:txBody>
      </p:sp>
      <p:sp>
        <p:nvSpPr>
          <p:cNvPr id="4" name="Slide Number Placeholder 3"/>
          <p:cNvSpPr>
            <a:spLocks noGrp="1"/>
          </p:cNvSpPr>
          <p:nvPr>
            <p:ph type="sldNum" sz="quarter" idx="10"/>
          </p:nvPr>
        </p:nvSpPr>
        <p:spPr/>
        <p:txBody>
          <a:bodyPr/>
          <a:lstStyle/>
          <a:p>
            <a:pPr>
              <a:defRPr/>
            </a:pPr>
            <a:fld id="{2F5843CB-DAA2-4ADF-9EB5-EAE51056056D}" type="slidenum">
              <a:rPr lang="en-US" altLang="en-US" smtClean="0"/>
              <a:pPr>
                <a:defRPr/>
              </a:pPr>
              <a:t>21</a:t>
            </a:fld>
            <a:endParaRPr lang="en-US" altLang="en-US" dirty="0"/>
          </a:p>
        </p:txBody>
      </p:sp>
    </p:spTree>
    <p:extLst>
      <p:ext uri="{BB962C8B-B14F-4D97-AF65-F5344CB8AC3E}">
        <p14:creationId xmlns:p14="http://schemas.microsoft.com/office/powerpoint/2010/main" val="1663415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pairs or small groups, have students research and then share with the group about one of these state workforce development initiatives.  Use the </a:t>
            </a:r>
            <a:r>
              <a:rPr lang="en-US" dirty="0" err="1"/>
              <a:t>linktree</a:t>
            </a:r>
            <a:r>
              <a:rPr lang="en-US" dirty="0"/>
              <a:t> QR code or link as listed to help their research</a:t>
            </a:r>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23</a:t>
            </a:fld>
            <a:endParaRPr lang="en-US" dirty="0"/>
          </a:p>
        </p:txBody>
      </p:sp>
    </p:spTree>
    <p:extLst>
      <p:ext uri="{BB962C8B-B14F-4D97-AF65-F5344CB8AC3E}">
        <p14:creationId xmlns:p14="http://schemas.microsoft.com/office/powerpoint/2010/main" val="1380672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more engagement, include a reflection question like: Which college path fits your goals right now? Explain why.</a:t>
            </a:r>
          </a:p>
        </p:txBody>
      </p:sp>
      <p:sp>
        <p:nvSpPr>
          <p:cNvPr id="4" name="Slide Number Placeholder 3"/>
          <p:cNvSpPr>
            <a:spLocks noGrp="1"/>
          </p:cNvSpPr>
          <p:nvPr>
            <p:ph type="sldNum" sz="quarter" idx="5"/>
          </p:nvPr>
        </p:nvSpPr>
        <p:spPr/>
        <p:txBody>
          <a:bodyPr/>
          <a:lstStyle/>
          <a:p>
            <a:fld id="{52104EB1-1570-4075-ABEA-06222F3FC5A3}" type="slidenum">
              <a:rPr lang="en-US" smtClean="0"/>
              <a:pPr/>
              <a:t>27</a:t>
            </a:fld>
            <a:endParaRPr lang="en-US" dirty="0"/>
          </a:p>
        </p:txBody>
      </p:sp>
    </p:spTree>
    <p:extLst>
      <p:ext uri="{BB962C8B-B14F-4D97-AF65-F5344CB8AC3E}">
        <p14:creationId xmlns:p14="http://schemas.microsoft.com/office/powerpoint/2010/main" val="181702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  </a:t>
            </a:r>
          </a:p>
          <a:p>
            <a:pPr>
              <a:buFont typeface="Arial" pitchFamily="34" charset="0"/>
              <a:buChar char="•"/>
            </a:pPr>
            <a:r>
              <a:rPr lang="en-US" dirty="0"/>
              <a:t>Meeting</a:t>
            </a:r>
            <a:r>
              <a:rPr lang="en-US" baseline="0" dirty="0"/>
              <a:t> minimum admissions requirements does not guarantee admissions</a:t>
            </a:r>
          </a:p>
          <a:p>
            <a:pPr>
              <a:buFont typeface="Arial" pitchFamily="34" charset="0"/>
              <a:buChar char="•"/>
            </a:pPr>
            <a:r>
              <a:rPr lang="en-US" baseline="0" dirty="0"/>
              <a:t>Refer to freshman profile on college websites</a:t>
            </a:r>
          </a:p>
          <a:p>
            <a:pPr>
              <a:buFont typeface="Arial" pitchFamily="34" charset="0"/>
              <a:buChar char="•"/>
            </a:pPr>
            <a:r>
              <a:rPr lang="en-US" baseline="0" dirty="0"/>
              <a:t>College admissions requirements are often greater than graduation requirements (even in GA)</a:t>
            </a:r>
          </a:p>
          <a:p>
            <a:pPr>
              <a:buFont typeface="Arial" pitchFamily="34" charset="0"/>
              <a:buChar char="•"/>
            </a:pPr>
            <a:r>
              <a:rPr lang="en-US" baseline="0" dirty="0"/>
              <a:t>It is the student’s responsibility to know the college admissions requirements</a:t>
            </a:r>
            <a:endParaRPr lang="en-US" dirty="0"/>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28</a:t>
            </a:fld>
            <a:endParaRPr lang="en-US" dirty="0"/>
          </a:p>
        </p:txBody>
      </p:sp>
    </p:spTree>
    <p:extLst>
      <p:ext uri="{BB962C8B-B14F-4D97-AF65-F5344CB8AC3E}">
        <p14:creationId xmlns:p14="http://schemas.microsoft.com/office/powerpoint/2010/main" val="3374699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points:</a:t>
            </a:r>
          </a:p>
          <a:p>
            <a:pPr>
              <a:buFont typeface="Arial" pitchFamily="34" charset="0"/>
              <a:buChar char="•"/>
            </a:pPr>
            <a:r>
              <a:rPr lang="en-US" dirty="0"/>
              <a:t>Include in your list of potential schools:</a:t>
            </a:r>
            <a:r>
              <a:rPr lang="en-US" baseline="0" dirty="0"/>
              <a:t>  </a:t>
            </a:r>
          </a:p>
          <a:p>
            <a:pPr lvl="1">
              <a:buFont typeface="Arial" pitchFamily="34" charset="0"/>
              <a:buChar char="•"/>
            </a:pPr>
            <a:r>
              <a:rPr lang="en-US" baseline="0" dirty="0"/>
              <a:t>reach(dream) school – student’s core GPA and test scores are below the college’s freshman profile OR the school is highly competitive</a:t>
            </a:r>
          </a:p>
          <a:p>
            <a:pPr lvl="1">
              <a:buFont typeface="Arial" pitchFamily="34" charset="0"/>
              <a:buChar char="•"/>
            </a:pPr>
            <a:r>
              <a:rPr lang="en-US" baseline="0" dirty="0"/>
              <a:t>target schools – student’s core GPA and test scores match the college’s freshman profile</a:t>
            </a:r>
          </a:p>
          <a:p>
            <a:pPr lvl="1">
              <a:buFont typeface="Arial" pitchFamily="34" charset="0"/>
              <a:buChar char="•"/>
            </a:pPr>
            <a:r>
              <a:rPr lang="en-US" baseline="0" dirty="0"/>
              <a:t>safety schools – student’s core GPA and test scores are above the college’s freshman profile</a:t>
            </a:r>
          </a:p>
          <a:p>
            <a:pPr lvl="1">
              <a:buFont typeface="Arial" pitchFamily="34" charset="0"/>
              <a:buNone/>
            </a:pPr>
            <a:endParaRPr lang="en-US" baseline="0" dirty="0"/>
          </a:p>
          <a:p>
            <a:pPr lvl="0">
              <a:buFont typeface="Arial" pitchFamily="34" charset="0"/>
              <a:buChar char="•"/>
            </a:pPr>
            <a:r>
              <a:rPr lang="en-US" baseline="0" dirty="0"/>
              <a:t>Online resources include: </a:t>
            </a:r>
            <a:r>
              <a:rPr lang="en-US" baseline="0" dirty="0" err="1"/>
              <a:t>GAfutures</a:t>
            </a:r>
            <a:r>
              <a:rPr lang="en-US" baseline="0" dirty="0"/>
              <a:t>, Big Future (College Board), etc.</a:t>
            </a:r>
          </a:p>
          <a:p>
            <a:pPr lvl="0">
              <a:buFont typeface="Arial" pitchFamily="34" charset="0"/>
              <a:buNone/>
            </a:pPr>
            <a:endParaRPr lang="en-US" baseline="0" dirty="0"/>
          </a:p>
          <a:p>
            <a:pPr lvl="0">
              <a:buFont typeface="Arial" pitchFamily="34" charset="0"/>
              <a:buChar char="•"/>
            </a:pPr>
            <a:r>
              <a:rPr lang="en-US" baseline="0" dirty="0"/>
              <a:t>Remind students to use Naviance often as it helps them to stay organized and confident about their next step(s).</a:t>
            </a:r>
          </a:p>
          <a:p>
            <a:endParaRPr lang="en-US" dirty="0"/>
          </a:p>
        </p:txBody>
      </p:sp>
      <p:sp>
        <p:nvSpPr>
          <p:cNvPr id="4" name="Slide Number Placeholder 3"/>
          <p:cNvSpPr>
            <a:spLocks noGrp="1"/>
          </p:cNvSpPr>
          <p:nvPr>
            <p:ph type="sldNum" sz="quarter" idx="5"/>
          </p:nvPr>
        </p:nvSpPr>
        <p:spPr/>
        <p:txBody>
          <a:bodyPr/>
          <a:lstStyle/>
          <a:p>
            <a:fld id="{52104EB1-1570-4075-ABEA-06222F3FC5A3}" type="slidenum">
              <a:rPr lang="en-US" smtClean="0"/>
              <a:pPr/>
              <a:t>29</a:t>
            </a:fld>
            <a:endParaRPr lang="en-US" dirty="0"/>
          </a:p>
        </p:txBody>
      </p:sp>
    </p:spTree>
    <p:extLst>
      <p:ext uri="{BB962C8B-B14F-4D97-AF65-F5344CB8AC3E}">
        <p14:creationId xmlns:p14="http://schemas.microsoft.com/office/powerpoint/2010/main" val="2240738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1D14A88-D086-4AB2-828F-98C94E46DEC4}"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127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B0455DC-5624-4884-AEBF-986B98DC9301}"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220558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6CD2B57-9AC5-4709-ABF0-4D9EB9F74CE2}"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2084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eet The Presenter">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9" name="Picture Placeholder 10">
            <a:extLst>
              <a:ext uri="{FF2B5EF4-FFF2-40B4-BE49-F238E27FC236}">
                <a16:creationId xmlns:a16="http://schemas.microsoft.com/office/drawing/2014/main" id="{CD5AE0D9-6B20-4F29-A35B-2A00C25FF84E}"/>
              </a:ext>
            </a:extLst>
          </p:cNvPr>
          <p:cNvSpPr>
            <a:spLocks noGrp="1"/>
          </p:cNvSpPr>
          <p:nvPr>
            <p:ph type="pic" sz="quarter" idx="13" hasCustomPrompt="1"/>
          </p:nvPr>
        </p:nvSpPr>
        <p:spPr>
          <a:xfrm>
            <a:off x="1112180" y="1"/>
            <a:ext cx="3476570" cy="6857999"/>
          </a:xfrm>
          <a:prstGeom prst="rect">
            <a:avLst/>
          </a:prstGeom>
        </p:spPr>
        <p:txBody>
          <a:bodyPr/>
          <a:lstStyle>
            <a:lvl1pPr marL="0" indent="0" algn="ctr">
              <a:buNone/>
              <a:defRPr/>
            </a:lvl1pPr>
          </a:lstStyle>
          <a:p>
            <a:r>
              <a:rPr lang="en-US" dirty="0"/>
              <a:t>Click to add photo</a:t>
            </a:r>
          </a:p>
        </p:txBody>
      </p:sp>
      <p:sp>
        <p:nvSpPr>
          <p:cNvPr id="4" name="Date Placeholder 3">
            <a:extLst>
              <a:ext uri="{FF2B5EF4-FFF2-40B4-BE49-F238E27FC236}">
                <a16:creationId xmlns:a16="http://schemas.microsoft.com/office/drawing/2014/main" id="{12CC56C8-D828-4A31-A5B9-CF1AEFA70D7C}"/>
              </a:ext>
            </a:extLst>
          </p:cNvPr>
          <p:cNvSpPr>
            <a:spLocks noGrp="1"/>
          </p:cNvSpPr>
          <p:nvPr>
            <p:ph type="dt" sz="half" idx="10"/>
          </p:nvPr>
        </p:nvSpPr>
        <p:spPr>
          <a:xfrm>
            <a:off x="1178885" y="6356351"/>
            <a:ext cx="2057400" cy="365125"/>
          </a:xfrm>
        </p:spPr>
        <p:txBody>
          <a:bodyPr/>
          <a:lstStyle>
            <a:lvl1pPr>
              <a:defRPr>
                <a:solidFill>
                  <a:schemeClr val="accent5">
                    <a:lumMod val="20000"/>
                    <a:lumOff val="80000"/>
                  </a:schemeClr>
                </a:solidFill>
              </a:defRPr>
            </a:lvl1pPr>
          </a:lstStyle>
          <a:p>
            <a:fld id="{EFAAE135-D5F6-4D89-B294-A2DE2B913C95}" type="datetime1">
              <a:rPr lang="en-US" smtClean="0"/>
              <a:t>3/23/2026</a:t>
            </a:fld>
            <a:endParaRPr lang="en-US" dirty="0"/>
          </a:p>
        </p:txBody>
      </p:sp>
      <p:sp>
        <p:nvSpPr>
          <p:cNvPr id="5" name="Footer Placeholder 4">
            <a:extLst>
              <a:ext uri="{FF2B5EF4-FFF2-40B4-BE49-F238E27FC236}">
                <a16:creationId xmlns:a16="http://schemas.microsoft.com/office/drawing/2014/main" id="{8E0B0264-B3C3-46A0-80DD-67C59DB2AF91}"/>
              </a:ext>
            </a:extLst>
          </p:cNvPr>
          <p:cNvSpPr>
            <a:spLocks noGrp="1"/>
          </p:cNvSpPr>
          <p:nvPr>
            <p:ph type="ftr" sz="quarter" idx="11"/>
          </p:nvPr>
        </p:nvSpPr>
        <p:spPr>
          <a:xfrm>
            <a:off x="4889423" y="6356351"/>
            <a:ext cx="2364684" cy="365125"/>
          </a:xfrm>
        </p:spPr>
        <p:txBody>
          <a:bodyPr/>
          <a:lstStyle>
            <a:lvl1pPr algn="l">
              <a:defRPr>
                <a:solidFill>
                  <a:schemeClr val="accent6">
                    <a:lumMod val="75000"/>
                  </a:schemeClr>
                </a:solidFill>
              </a:defRPr>
            </a:lvl1pPr>
          </a:lstStyle>
          <a:p>
            <a:r>
              <a:rPr lang="en-US"/>
              <a:t>
              </a:t>
            </a:r>
            <a:endParaRPr lang="en-US" dirty="0"/>
          </a:p>
        </p:txBody>
      </p:sp>
      <p:sp>
        <p:nvSpPr>
          <p:cNvPr id="6" name="Slide Number Placeholder 5">
            <a:extLst>
              <a:ext uri="{FF2B5EF4-FFF2-40B4-BE49-F238E27FC236}">
                <a16:creationId xmlns:a16="http://schemas.microsoft.com/office/drawing/2014/main" id="{C85D3C3B-0FFE-494C-B4AC-477B6A9DAF51}"/>
              </a:ext>
            </a:extLst>
          </p:cNvPr>
          <p:cNvSpPr>
            <a:spLocks noGrp="1"/>
          </p:cNvSpPr>
          <p:nvPr>
            <p:ph type="sldNum" sz="quarter" idx="12"/>
          </p:nvPr>
        </p:nvSpPr>
        <p:spPr>
          <a:xfrm>
            <a:off x="7882758" y="6356351"/>
            <a:ext cx="632592" cy="365125"/>
          </a:xfrm>
        </p:spPr>
        <p:txBody>
          <a:bodyPr/>
          <a:lstStyle>
            <a:lvl1pPr>
              <a:defRPr>
                <a:solidFill>
                  <a:schemeClr val="accent6">
                    <a:lumMod val="75000"/>
                  </a:schemeClr>
                </a:solidFill>
              </a:defRPr>
            </a:lvl1pPr>
          </a:lstStyle>
          <a:p>
            <a:fld id="{18D65601-5AE2-46FC-B138-694DDD2B510D}" type="slidenum">
              <a:rPr lang="en-US" smtClean="0"/>
              <a:pPr/>
              <a:t>‹#›</a:t>
            </a:fld>
            <a:endParaRPr lang="en-US" dirty="0"/>
          </a:p>
        </p:txBody>
      </p:sp>
      <p:sp>
        <p:nvSpPr>
          <p:cNvPr id="10" name="Text Placeholder 12">
            <a:extLst>
              <a:ext uri="{FF2B5EF4-FFF2-40B4-BE49-F238E27FC236}">
                <a16:creationId xmlns:a16="http://schemas.microsoft.com/office/drawing/2014/main" id="{1285A10A-1880-4D4E-A99B-1C19043F2A65}"/>
              </a:ext>
            </a:extLst>
          </p:cNvPr>
          <p:cNvSpPr>
            <a:spLocks noGrp="1"/>
          </p:cNvSpPr>
          <p:nvPr>
            <p:ph type="body" sz="quarter" idx="14" hasCustomPrompt="1"/>
          </p:nvPr>
        </p:nvSpPr>
        <p:spPr>
          <a:xfrm>
            <a:off x="5062642" y="2396359"/>
            <a:ext cx="2450232" cy="326687"/>
          </a:xfrm>
          <a:prstGeom prst="rect">
            <a:avLst/>
          </a:prstGeom>
        </p:spPr>
        <p:txBody>
          <a:bodyPr anchor="ctr"/>
          <a:lstStyle>
            <a:lvl1pPr marL="0" indent="0">
              <a:lnSpc>
                <a:spcPct val="80000"/>
              </a:lnSpc>
              <a:spcBef>
                <a:spcPts val="0"/>
              </a:spcBef>
              <a:buNone/>
              <a:defRPr sz="1200" b="1" spc="75" baseline="0">
                <a:solidFill>
                  <a:schemeClr val="accent1"/>
                </a:solidFill>
                <a:latin typeface="+mj-lt"/>
              </a:defRPr>
            </a:lvl1pPr>
          </a:lstStyle>
          <a:p>
            <a:pPr lvl="0"/>
            <a:r>
              <a:rPr lang="en-US"/>
              <a:t>Click to add name</a:t>
            </a:r>
          </a:p>
        </p:txBody>
      </p:sp>
      <p:sp>
        <p:nvSpPr>
          <p:cNvPr id="11" name="Content Placeholder 15">
            <a:extLst>
              <a:ext uri="{FF2B5EF4-FFF2-40B4-BE49-F238E27FC236}">
                <a16:creationId xmlns:a16="http://schemas.microsoft.com/office/drawing/2014/main" id="{624F1FC7-2617-499A-8CB8-B61FC7D9B7BF}"/>
              </a:ext>
            </a:extLst>
          </p:cNvPr>
          <p:cNvSpPr>
            <a:spLocks noGrp="1"/>
          </p:cNvSpPr>
          <p:nvPr>
            <p:ph sz="quarter" idx="15" hasCustomPrompt="1"/>
          </p:nvPr>
        </p:nvSpPr>
        <p:spPr>
          <a:xfrm>
            <a:off x="5062132" y="2756831"/>
            <a:ext cx="3625927" cy="2384195"/>
          </a:xfrm>
          <a:prstGeom prst="rect">
            <a:avLst/>
          </a:prstGeom>
        </p:spPr>
        <p:txBody>
          <a:bodyPr/>
          <a:lstStyle>
            <a:lvl1pPr marL="0" indent="0">
              <a:lnSpc>
                <a:spcPct val="150000"/>
              </a:lnSpc>
              <a:spcBef>
                <a:spcPts val="0"/>
              </a:spcBef>
              <a:spcAft>
                <a:spcPts val="750"/>
              </a:spcAft>
              <a:buNone/>
              <a:defRPr sz="1050" spc="75" baseline="0"/>
            </a:lvl1pPr>
          </a:lstStyle>
          <a:p>
            <a:pPr lvl="0"/>
            <a:r>
              <a:rPr lang="en-US"/>
              <a:t>Click to add text</a:t>
            </a:r>
          </a:p>
        </p:txBody>
      </p:sp>
      <p:cxnSp>
        <p:nvCxnSpPr>
          <p:cNvPr id="13" name="Straight Connector 12">
            <a:extLst>
              <a:ext uri="{FF2B5EF4-FFF2-40B4-BE49-F238E27FC236}">
                <a16:creationId xmlns:a16="http://schemas.microsoft.com/office/drawing/2014/main" id="{0B169A36-7DEF-42D4-850F-59A3233FD582}"/>
              </a:ext>
              <a:ext uri="{C183D7F6-B498-43B3-948B-1728B52AA6E4}">
                <adec:decorative xmlns:adec="http://schemas.microsoft.com/office/drawing/2017/decorative" val="1"/>
              </a:ext>
            </a:extLst>
          </p:cNvPr>
          <p:cNvCxnSpPr>
            <a:cxnSpLocks/>
          </p:cNvCxnSpPr>
          <p:nvPr userDrawn="1"/>
        </p:nvCxnSpPr>
        <p:spPr>
          <a:xfrm>
            <a:off x="555626" y="0"/>
            <a:ext cx="0" cy="2757488"/>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CADB6D5-97B3-42ED-B8C7-5AD951CB8FE1}"/>
              </a:ext>
              <a:ext uri="{C183D7F6-B498-43B3-948B-1728B52AA6E4}">
                <adec:decorative xmlns:adec="http://schemas.microsoft.com/office/drawing/2017/decorative" val="1"/>
              </a:ext>
            </a:extLst>
          </p:cNvPr>
          <p:cNvCxnSpPr>
            <a:cxnSpLocks/>
          </p:cNvCxnSpPr>
          <p:nvPr userDrawn="1"/>
        </p:nvCxnSpPr>
        <p:spPr>
          <a:xfrm>
            <a:off x="6546850" y="2551471"/>
            <a:ext cx="259715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9B7B60A-1B6C-4E40-94D7-AE1BD3712779}"/>
              </a:ext>
            </a:extLst>
          </p:cNvPr>
          <p:cNvSpPr>
            <a:spLocks noGrp="1"/>
          </p:cNvSpPr>
          <p:nvPr>
            <p:ph type="title"/>
          </p:nvPr>
        </p:nvSpPr>
        <p:spPr>
          <a:xfrm rot="16200000">
            <a:off x="-998393" y="4247837"/>
            <a:ext cx="3121302" cy="352109"/>
          </a:xfrm>
          <a:prstGeom prst="rect">
            <a:avLst/>
          </a:prstGeom>
        </p:spPr>
        <p:txBody>
          <a:bodyPr anchor="ctr"/>
          <a:lstStyle>
            <a:lvl1pPr algn="r">
              <a:defRPr lang="en-US" sz="1800" spc="75" baseline="0">
                <a:solidFill>
                  <a:schemeClr val="accent1"/>
                </a:solidFill>
                <a:ea typeface="+mn-ea"/>
                <a:cs typeface="+mn-cs"/>
              </a:defRPr>
            </a:lvl1pPr>
          </a:lstStyle>
          <a:p>
            <a:pPr marL="0" lvl="0" indent="0" algn="r">
              <a:lnSpc>
                <a:spcPct val="80000"/>
              </a:lnSpc>
              <a:spcBef>
                <a:spcPts val="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43173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9F65CC8-FD3A-43DA-92E2-F7B5EB7C1AFD}"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69564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8A882A0-072E-402D-94B2-D5B137436D7E}" type="datetime1">
              <a:rPr lang="en-US" smtClean="0"/>
              <a:t>3/23/2026</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3338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776AE20-5444-4BD1-AEF4-CBC1AAAE7B0D}"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96037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dirty="0"/>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9BCE8B08-A71D-42C1-A201-BF2FC00B9EDC}" type="datetime1">
              <a:rPr lang="en-US" smtClean="0"/>
              <a:t>3/23/2026</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04730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DC4C0EB-E78E-449D-9721-251D136A4FAF}" type="datetime1">
              <a:rPr lang="en-US" smtClean="0"/>
              <a:t>3/23/2026</a:t>
            </a:fld>
            <a:endParaRPr lang="en-US" dirty="0"/>
          </a:p>
        </p:txBody>
      </p:sp>
      <p:sp>
        <p:nvSpPr>
          <p:cNvPr id="4" name="Footer Placeholder 3"/>
          <p:cNvSpPr>
            <a:spLocks noGrp="1"/>
          </p:cNvSpPr>
          <p:nvPr>
            <p:ph type="ftr" sz="quarter" idx="11"/>
          </p:nvPr>
        </p:nvSpPr>
        <p:spPr/>
        <p:txBody>
          <a:bodyPr/>
          <a:lstStyle/>
          <a:p>
            <a:r>
              <a:rPr lang="en-US"/>
              <a:t>
              </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47918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0D760E-7BB1-4968-B003-54F1E3514A40}" type="datetime1">
              <a:rPr lang="en-US" smtClean="0"/>
              <a:t>3/23/2026</a:t>
            </a:fld>
            <a:endParaRPr lang="en-US" dirty="0"/>
          </a:p>
        </p:txBody>
      </p:sp>
      <p:sp>
        <p:nvSpPr>
          <p:cNvPr id="3" name="Footer Placeholder 2"/>
          <p:cNvSpPr>
            <a:spLocks noGrp="1"/>
          </p:cNvSpPr>
          <p:nvPr>
            <p:ph type="ftr" sz="quarter" idx="11"/>
          </p:nvPr>
        </p:nvSpPr>
        <p:spPr/>
        <p:txBody>
          <a:bodyPr/>
          <a:lstStyle/>
          <a:p>
            <a:r>
              <a:rPr lang="en-US"/>
              <a:t>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08765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A6D3BD94-065E-4A59-A70E-A3446FB563FD}"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15992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43511AAC-689A-4A1E-A70A-1D22FF407B6A}" type="datetime1">
              <a:rPr lang="en-US" smtClean="0"/>
              <a:t>3/23/2026</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EB229B06-CF2A-459A-8CBC-F18C1D67D2BB}" type="slidenum">
              <a:rPr lang="en-US" dirty="0"/>
              <a:t>‹#›</a:t>
            </a:fld>
            <a:endParaRPr lang="en-US" dirty="0"/>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6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A061AE7-E550-4057-8C3D-BA47A648AF61}" type="datetime1">
              <a:rPr lang="en-US" smtClean="0"/>
              <a:t>3/23/2026</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
              </a:t>
            </a:r>
            <a:endParaRPr lang="en-US" dirty="0"/>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8391"/>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Lst>
  <p:hf hdr="0" dt="0"/>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tcsg.edu/for-students/paying-for-college/" TargetMode="External"/><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linktr.ee/GAWorkForceDevInitiatives" TargetMode="External"/><Relationship Id="rId5" Type="http://schemas.openxmlformats.org/officeDocument/2006/relationships/hyperlink" Target="https://www.gafutures.org/hope-state-aid-programs/hope-zell-miller-grants/hope-career-grant/" TargetMode="External"/><Relationship Id="rId4" Type="http://schemas.openxmlformats.org/officeDocument/2006/relationships/hyperlink" Target="https://tcsg.edu/free-tuition/"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s://tcsg.edu/free-tuition"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satsuite.collegeboard.org/sat?excmpid=vt-00051"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hyperlink" Target="https://www.act.org/content/act/en/products-and-services/the-act.html" TargetMode="Externa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s://www.gafutures.org/media/apofcfmn/rigor-list-september-2025.pdf"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hyperlink" Target="http://www.gafutures.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gafutures.org/" TargetMode="External"/><Relationship Id="rId2" Type="http://schemas.openxmlformats.org/officeDocument/2006/relationships/slideLayout" Target="../slideLayouts/slideLayout4.xml"/><Relationship Id="rId1" Type="http://schemas.openxmlformats.org/officeDocument/2006/relationships/video" Target="https://www.youtube.com/embed/W_0PjLUUZ_4?feature=oembed" TargetMode="External"/><Relationship Id="rId4" Type="http://schemas.openxmlformats.org/officeDocument/2006/relationships/image" Target="../media/image21.jpeg"/></Relationships>
</file>

<file path=ppt/slides/_rels/slide37.xml.rels><?xml version="1.0" encoding="UTF-8" standalone="yes"?>
<Relationships xmlns="http://schemas.openxmlformats.org/package/2006/relationships"><Relationship Id="rId3" Type="http://schemas.openxmlformats.org/officeDocument/2006/relationships/hyperlink" Target="https://www.gafutures.or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https://www.gafutures.org/"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www.gafutures.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1544"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6">
            <a:extLst>
              <a:ext uri="{FF2B5EF4-FFF2-40B4-BE49-F238E27FC236}">
                <a16:creationId xmlns:a16="http://schemas.microsoft.com/office/drawing/2014/main" id="{C37D1D6D-17D8-4296-B000-665D1892D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88505" y="1814574"/>
            <a:ext cx="5570417" cy="3228207"/>
          </a:xfrm>
          <a:custGeom>
            <a:avLst/>
            <a:gdLst>
              <a:gd name="connsiteX0" fmla="*/ 4985599 w 5593163"/>
              <a:gd name="connsiteY0" fmla="*/ 636203 h 4305008"/>
              <a:gd name="connsiteX1" fmla="*/ 5528908 w 5593163"/>
              <a:gd name="connsiteY1" fmla="*/ 1181049 h 4305008"/>
              <a:gd name="connsiteX2" fmla="*/ 4985599 w 5593163"/>
              <a:gd name="connsiteY2" fmla="*/ 636203 h 4305008"/>
              <a:gd name="connsiteX3" fmla="*/ 4985599 w 5593163"/>
              <a:gd name="connsiteY3" fmla="*/ 2333028 h 4305008"/>
              <a:gd name="connsiteX4" fmla="*/ 5528908 w 5593163"/>
              <a:gd name="connsiteY4" fmla="*/ 2877874 h 4305008"/>
              <a:gd name="connsiteX5" fmla="*/ 4985599 w 5593163"/>
              <a:gd name="connsiteY5" fmla="*/ 2333028 h 4305008"/>
              <a:gd name="connsiteX6" fmla="*/ 4985597 w 5593163"/>
              <a:gd name="connsiteY6" fmla="*/ 2034258 h 4305008"/>
              <a:gd name="connsiteX7" fmla="*/ 5528906 w 5593163"/>
              <a:gd name="connsiteY7" fmla="*/ 1493690 h 4305008"/>
              <a:gd name="connsiteX8" fmla="*/ 4985597 w 5593163"/>
              <a:gd name="connsiteY8" fmla="*/ 2034258 h 4305008"/>
              <a:gd name="connsiteX9" fmla="*/ 4985597 w 5593163"/>
              <a:gd name="connsiteY9" fmla="*/ 3731083 h 4305008"/>
              <a:gd name="connsiteX10" fmla="*/ 5528906 w 5593163"/>
              <a:gd name="connsiteY10" fmla="*/ 3190516 h 4305008"/>
              <a:gd name="connsiteX11" fmla="*/ 4985597 w 5593163"/>
              <a:gd name="connsiteY11" fmla="*/ 3731083 h 4305008"/>
              <a:gd name="connsiteX12" fmla="*/ 4842232 w 5593163"/>
              <a:gd name="connsiteY12" fmla="*/ 503273 h 4305008"/>
              <a:gd name="connsiteX13" fmla="*/ 4842826 w 5593163"/>
              <a:gd name="connsiteY13" fmla="*/ 491833 h 4305008"/>
              <a:gd name="connsiteX14" fmla="*/ 4843324 w 5593163"/>
              <a:gd name="connsiteY14" fmla="*/ 491866 h 4305008"/>
              <a:gd name="connsiteX15" fmla="*/ 4843350 w 5593163"/>
              <a:gd name="connsiteY15" fmla="*/ 491372 h 4305008"/>
              <a:gd name="connsiteX16" fmla="*/ 4860437 w 5593163"/>
              <a:gd name="connsiteY16" fmla="*/ 492995 h 4305008"/>
              <a:gd name="connsiteX17" fmla="*/ 4955899 w 5593163"/>
              <a:gd name="connsiteY17" fmla="*/ 502060 h 4305008"/>
              <a:gd name="connsiteX18" fmla="*/ 4972112 w 5593163"/>
              <a:gd name="connsiteY18" fmla="*/ 503599 h 4305008"/>
              <a:gd name="connsiteX19" fmla="*/ 4972229 w 5593163"/>
              <a:gd name="connsiteY19" fmla="*/ 504747 h 4305008"/>
              <a:gd name="connsiteX20" fmla="*/ 5583809 w 5593163"/>
              <a:gd name="connsiteY20" fmla="*/ 948988 h 4305008"/>
              <a:gd name="connsiteX21" fmla="*/ 5593163 w 5593163"/>
              <a:gd name="connsiteY21" fmla="*/ 971822 h 4305008"/>
              <a:gd name="connsiteX22" fmla="*/ 5593163 w 5593163"/>
              <a:gd name="connsiteY22" fmla="*/ 1318474 h 4305008"/>
              <a:gd name="connsiteX23" fmla="*/ 5558612 w 5593163"/>
              <a:gd name="connsiteY23" fmla="*/ 1315193 h 4305008"/>
              <a:gd name="connsiteX24" fmla="*/ 5542395 w 5593163"/>
              <a:gd name="connsiteY24" fmla="*/ 1313653 h 4305008"/>
              <a:gd name="connsiteX25" fmla="*/ 5542279 w 5593163"/>
              <a:gd name="connsiteY25" fmla="*/ 1312505 h 4305008"/>
              <a:gd name="connsiteX26" fmla="*/ 4852114 w 5593163"/>
              <a:gd name="connsiteY26" fmla="*/ 619464 h 4305008"/>
              <a:gd name="connsiteX27" fmla="*/ 4851608 w 5593163"/>
              <a:gd name="connsiteY27" fmla="*/ 619401 h 4305008"/>
              <a:gd name="connsiteX28" fmla="*/ 4851070 w 5593163"/>
              <a:gd name="connsiteY28" fmla="*/ 612725 h 4305008"/>
              <a:gd name="connsiteX29" fmla="*/ 4843603 w 5593163"/>
              <a:gd name="connsiteY29" fmla="*/ 520249 h 4305008"/>
              <a:gd name="connsiteX30" fmla="*/ 4842232 w 5593163"/>
              <a:gd name="connsiteY30" fmla="*/ 503273 h 4305008"/>
              <a:gd name="connsiteX31" fmla="*/ 4842232 w 5593163"/>
              <a:gd name="connsiteY31" fmla="*/ 2200098 h 4305008"/>
              <a:gd name="connsiteX32" fmla="*/ 4842826 w 5593163"/>
              <a:gd name="connsiteY32" fmla="*/ 2188658 h 4305008"/>
              <a:gd name="connsiteX33" fmla="*/ 4843324 w 5593163"/>
              <a:gd name="connsiteY33" fmla="*/ 2188691 h 4305008"/>
              <a:gd name="connsiteX34" fmla="*/ 4843350 w 5593163"/>
              <a:gd name="connsiteY34" fmla="*/ 2188197 h 4305008"/>
              <a:gd name="connsiteX35" fmla="*/ 4860437 w 5593163"/>
              <a:gd name="connsiteY35" fmla="*/ 2189820 h 4305008"/>
              <a:gd name="connsiteX36" fmla="*/ 4955899 w 5593163"/>
              <a:gd name="connsiteY36" fmla="*/ 2198885 h 4305008"/>
              <a:gd name="connsiteX37" fmla="*/ 4972112 w 5593163"/>
              <a:gd name="connsiteY37" fmla="*/ 2200424 h 4305008"/>
              <a:gd name="connsiteX38" fmla="*/ 4972229 w 5593163"/>
              <a:gd name="connsiteY38" fmla="*/ 2201572 h 4305008"/>
              <a:gd name="connsiteX39" fmla="*/ 5583809 w 5593163"/>
              <a:gd name="connsiteY39" fmla="*/ 2645813 h 4305008"/>
              <a:gd name="connsiteX40" fmla="*/ 5593163 w 5593163"/>
              <a:gd name="connsiteY40" fmla="*/ 2668647 h 4305008"/>
              <a:gd name="connsiteX41" fmla="*/ 5593163 w 5593163"/>
              <a:gd name="connsiteY41" fmla="*/ 3015299 h 4305008"/>
              <a:gd name="connsiteX42" fmla="*/ 5558612 w 5593163"/>
              <a:gd name="connsiteY42" fmla="*/ 3012018 h 4305008"/>
              <a:gd name="connsiteX43" fmla="*/ 5542395 w 5593163"/>
              <a:gd name="connsiteY43" fmla="*/ 3010478 h 4305008"/>
              <a:gd name="connsiteX44" fmla="*/ 5542279 w 5593163"/>
              <a:gd name="connsiteY44" fmla="*/ 3009330 h 4305008"/>
              <a:gd name="connsiteX45" fmla="*/ 4852114 w 5593163"/>
              <a:gd name="connsiteY45" fmla="*/ 2316289 h 4305008"/>
              <a:gd name="connsiteX46" fmla="*/ 4851608 w 5593163"/>
              <a:gd name="connsiteY46" fmla="*/ 2316226 h 4305008"/>
              <a:gd name="connsiteX47" fmla="*/ 4851070 w 5593163"/>
              <a:gd name="connsiteY47" fmla="*/ 2309550 h 4305008"/>
              <a:gd name="connsiteX48" fmla="*/ 4843603 w 5593163"/>
              <a:gd name="connsiteY48" fmla="*/ 2217074 h 4305008"/>
              <a:gd name="connsiteX49" fmla="*/ 4842232 w 5593163"/>
              <a:gd name="connsiteY49" fmla="*/ 2200098 h 4305008"/>
              <a:gd name="connsiteX50" fmla="*/ 4842232 w 5593163"/>
              <a:gd name="connsiteY50" fmla="*/ 3896923 h 4305008"/>
              <a:gd name="connsiteX51" fmla="*/ 4842826 w 5593163"/>
              <a:gd name="connsiteY51" fmla="*/ 3885483 h 4305008"/>
              <a:gd name="connsiteX52" fmla="*/ 4843324 w 5593163"/>
              <a:gd name="connsiteY52" fmla="*/ 3885516 h 4305008"/>
              <a:gd name="connsiteX53" fmla="*/ 4843350 w 5593163"/>
              <a:gd name="connsiteY53" fmla="*/ 3885022 h 4305008"/>
              <a:gd name="connsiteX54" fmla="*/ 4860437 w 5593163"/>
              <a:gd name="connsiteY54" fmla="*/ 3886645 h 4305008"/>
              <a:gd name="connsiteX55" fmla="*/ 4955899 w 5593163"/>
              <a:gd name="connsiteY55" fmla="*/ 3895710 h 4305008"/>
              <a:gd name="connsiteX56" fmla="*/ 4972112 w 5593163"/>
              <a:gd name="connsiteY56" fmla="*/ 3897249 h 4305008"/>
              <a:gd name="connsiteX57" fmla="*/ 4972229 w 5593163"/>
              <a:gd name="connsiteY57" fmla="*/ 3898397 h 4305008"/>
              <a:gd name="connsiteX58" fmla="*/ 5532481 w 5593163"/>
              <a:gd name="connsiteY58" fmla="*/ 4255797 h 4305008"/>
              <a:gd name="connsiteX59" fmla="*/ 5560926 w 5593163"/>
              <a:gd name="connsiteY59" fmla="*/ 4305008 h 4305008"/>
              <a:gd name="connsiteX60" fmla="*/ 5409877 w 5593163"/>
              <a:gd name="connsiteY60" fmla="*/ 4305008 h 4305008"/>
              <a:gd name="connsiteX61" fmla="*/ 5357754 w 5593163"/>
              <a:gd name="connsiteY61" fmla="*/ 4241205 h 4305008"/>
              <a:gd name="connsiteX62" fmla="*/ 4985599 w 5593163"/>
              <a:gd name="connsiteY62" fmla="*/ 4029853 h 4305008"/>
              <a:gd name="connsiteX63" fmla="*/ 5084780 w 5593163"/>
              <a:gd name="connsiteY63" fmla="*/ 4271827 h 4305008"/>
              <a:gd name="connsiteX64" fmla="*/ 5111462 w 5593163"/>
              <a:gd name="connsiteY64" fmla="*/ 4305008 h 4305008"/>
              <a:gd name="connsiteX65" fmla="*/ 4957353 w 5593163"/>
              <a:gd name="connsiteY65" fmla="*/ 4305008 h 4305008"/>
              <a:gd name="connsiteX66" fmla="*/ 4927231 w 5593163"/>
              <a:gd name="connsiteY66" fmla="*/ 4254710 h 4305008"/>
              <a:gd name="connsiteX67" fmla="*/ 4852114 w 5593163"/>
              <a:gd name="connsiteY67" fmla="*/ 4013114 h 4305008"/>
              <a:gd name="connsiteX68" fmla="*/ 4851608 w 5593163"/>
              <a:gd name="connsiteY68" fmla="*/ 4013051 h 4305008"/>
              <a:gd name="connsiteX69" fmla="*/ 4851070 w 5593163"/>
              <a:gd name="connsiteY69" fmla="*/ 4006375 h 4305008"/>
              <a:gd name="connsiteX70" fmla="*/ 4843603 w 5593163"/>
              <a:gd name="connsiteY70" fmla="*/ 3913899 h 4305008"/>
              <a:gd name="connsiteX71" fmla="*/ 4842232 w 5593163"/>
              <a:gd name="connsiteY71" fmla="*/ 3896923 h 4305008"/>
              <a:gd name="connsiteX72" fmla="*/ 4842230 w 5593163"/>
              <a:gd name="connsiteY72" fmla="*/ 469318 h 4305008"/>
              <a:gd name="connsiteX73" fmla="*/ 4843601 w 5593163"/>
              <a:gd name="connsiteY73" fmla="*/ 452471 h 4305008"/>
              <a:gd name="connsiteX74" fmla="*/ 4851065 w 5593163"/>
              <a:gd name="connsiteY74" fmla="*/ 360740 h 4305008"/>
              <a:gd name="connsiteX75" fmla="*/ 4851605 w 5593163"/>
              <a:gd name="connsiteY75" fmla="*/ 354103 h 4305008"/>
              <a:gd name="connsiteX76" fmla="*/ 4852110 w 5593163"/>
              <a:gd name="connsiteY76" fmla="*/ 354040 h 4305008"/>
              <a:gd name="connsiteX77" fmla="*/ 4936323 w 5593163"/>
              <a:gd name="connsiteY77" fmla="*/ 96778 h 4305008"/>
              <a:gd name="connsiteX78" fmla="*/ 4998957 w 5593163"/>
              <a:gd name="connsiteY78" fmla="*/ 0 h 4305008"/>
              <a:gd name="connsiteX79" fmla="*/ 5167333 w 5593163"/>
              <a:gd name="connsiteY79" fmla="*/ 0 h 4305008"/>
              <a:gd name="connsiteX80" fmla="*/ 5099105 w 5593163"/>
              <a:gd name="connsiteY80" fmla="*/ 76659 h 4305008"/>
              <a:gd name="connsiteX81" fmla="*/ 4985597 w 5593163"/>
              <a:gd name="connsiteY81" fmla="*/ 337433 h 4305008"/>
              <a:gd name="connsiteX82" fmla="*/ 5424571 w 5593163"/>
              <a:gd name="connsiteY82" fmla="*/ 44350 h 4305008"/>
              <a:gd name="connsiteX83" fmla="*/ 5446799 w 5593163"/>
              <a:gd name="connsiteY83" fmla="*/ 0 h 4305008"/>
              <a:gd name="connsiteX84" fmla="*/ 5593163 w 5593163"/>
              <a:gd name="connsiteY84" fmla="*/ 0 h 4305008"/>
              <a:gd name="connsiteX85" fmla="*/ 5593163 w 5593163"/>
              <a:gd name="connsiteY85" fmla="*/ 4197 h 4305008"/>
              <a:gd name="connsiteX86" fmla="*/ 5543598 w 5593163"/>
              <a:gd name="connsiteY86" fmla="*/ 95636 h 4305008"/>
              <a:gd name="connsiteX87" fmla="*/ 4972226 w 5593163"/>
              <a:gd name="connsiteY87" fmla="*/ 467856 h 4305008"/>
              <a:gd name="connsiteX88" fmla="*/ 4972110 w 5593163"/>
              <a:gd name="connsiteY88" fmla="*/ 468995 h 4305008"/>
              <a:gd name="connsiteX89" fmla="*/ 4955893 w 5593163"/>
              <a:gd name="connsiteY89" fmla="*/ 470523 h 4305008"/>
              <a:gd name="connsiteX90" fmla="*/ 4860466 w 5593163"/>
              <a:gd name="connsiteY90" fmla="*/ 479514 h 4305008"/>
              <a:gd name="connsiteX91" fmla="*/ 4843348 w 5593163"/>
              <a:gd name="connsiteY91" fmla="*/ 481127 h 4305008"/>
              <a:gd name="connsiteX92" fmla="*/ 4843322 w 5593163"/>
              <a:gd name="connsiteY92" fmla="*/ 480636 h 4305008"/>
              <a:gd name="connsiteX93" fmla="*/ 4842823 w 5593163"/>
              <a:gd name="connsiteY93" fmla="*/ 480669 h 4305008"/>
              <a:gd name="connsiteX94" fmla="*/ 4842230 w 5593163"/>
              <a:gd name="connsiteY94" fmla="*/ 469318 h 4305008"/>
              <a:gd name="connsiteX95" fmla="*/ 4842230 w 5593163"/>
              <a:gd name="connsiteY95" fmla="*/ 2166144 h 4305008"/>
              <a:gd name="connsiteX96" fmla="*/ 4843601 w 5593163"/>
              <a:gd name="connsiteY96" fmla="*/ 2149296 h 4305008"/>
              <a:gd name="connsiteX97" fmla="*/ 4851065 w 5593163"/>
              <a:gd name="connsiteY97" fmla="*/ 2057565 h 4305008"/>
              <a:gd name="connsiteX98" fmla="*/ 4851605 w 5593163"/>
              <a:gd name="connsiteY98" fmla="*/ 2050928 h 4305008"/>
              <a:gd name="connsiteX99" fmla="*/ 4852110 w 5593163"/>
              <a:gd name="connsiteY99" fmla="*/ 2050865 h 4305008"/>
              <a:gd name="connsiteX100" fmla="*/ 5542276 w 5593163"/>
              <a:gd name="connsiteY100" fmla="*/ 1363267 h 4305008"/>
              <a:gd name="connsiteX101" fmla="*/ 5542393 w 5593163"/>
              <a:gd name="connsiteY101" fmla="*/ 1362128 h 4305008"/>
              <a:gd name="connsiteX102" fmla="*/ 5558606 w 5593163"/>
              <a:gd name="connsiteY102" fmla="*/ 1360601 h 4305008"/>
              <a:gd name="connsiteX103" fmla="*/ 5593163 w 5593163"/>
              <a:gd name="connsiteY103" fmla="*/ 1357345 h 4305008"/>
              <a:gd name="connsiteX104" fmla="*/ 5593163 w 5593163"/>
              <a:gd name="connsiteY104" fmla="*/ 1701268 h 4305008"/>
              <a:gd name="connsiteX105" fmla="*/ 5583807 w 5593163"/>
              <a:gd name="connsiteY105" fmla="*/ 1723929 h 4305008"/>
              <a:gd name="connsiteX106" fmla="*/ 4972226 w 5593163"/>
              <a:gd name="connsiteY106" fmla="*/ 2164681 h 4305008"/>
              <a:gd name="connsiteX107" fmla="*/ 4972110 w 5593163"/>
              <a:gd name="connsiteY107" fmla="*/ 2165820 h 4305008"/>
              <a:gd name="connsiteX108" fmla="*/ 4955893 w 5593163"/>
              <a:gd name="connsiteY108" fmla="*/ 2167348 h 4305008"/>
              <a:gd name="connsiteX109" fmla="*/ 4860466 w 5593163"/>
              <a:gd name="connsiteY109" fmla="*/ 2176339 h 4305008"/>
              <a:gd name="connsiteX110" fmla="*/ 4843348 w 5593163"/>
              <a:gd name="connsiteY110" fmla="*/ 2177952 h 4305008"/>
              <a:gd name="connsiteX111" fmla="*/ 4843322 w 5593163"/>
              <a:gd name="connsiteY111" fmla="*/ 2177461 h 4305008"/>
              <a:gd name="connsiteX112" fmla="*/ 4842823 w 5593163"/>
              <a:gd name="connsiteY112" fmla="*/ 2177494 h 4305008"/>
              <a:gd name="connsiteX113" fmla="*/ 4842230 w 5593163"/>
              <a:gd name="connsiteY113" fmla="*/ 2166144 h 4305008"/>
              <a:gd name="connsiteX114" fmla="*/ 4842230 w 5593163"/>
              <a:gd name="connsiteY114" fmla="*/ 3862969 h 4305008"/>
              <a:gd name="connsiteX115" fmla="*/ 4843601 w 5593163"/>
              <a:gd name="connsiteY115" fmla="*/ 3846121 h 4305008"/>
              <a:gd name="connsiteX116" fmla="*/ 4851065 w 5593163"/>
              <a:gd name="connsiteY116" fmla="*/ 3754390 h 4305008"/>
              <a:gd name="connsiteX117" fmla="*/ 4851605 w 5593163"/>
              <a:gd name="connsiteY117" fmla="*/ 3747753 h 4305008"/>
              <a:gd name="connsiteX118" fmla="*/ 4852110 w 5593163"/>
              <a:gd name="connsiteY118" fmla="*/ 3747690 h 4305008"/>
              <a:gd name="connsiteX119" fmla="*/ 5542276 w 5593163"/>
              <a:gd name="connsiteY119" fmla="*/ 3060092 h 4305008"/>
              <a:gd name="connsiteX120" fmla="*/ 5542393 w 5593163"/>
              <a:gd name="connsiteY120" fmla="*/ 3058953 h 4305008"/>
              <a:gd name="connsiteX121" fmla="*/ 5558606 w 5593163"/>
              <a:gd name="connsiteY121" fmla="*/ 3057426 h 4305008"/>
              <a:gd name="connsiteX122" fmla="*/ 5593163 w 5593163"/>
              <a:gd name="connsiteY122" fmla="*/ 3054170 h 4305008"/>
              <a:gd name="connsiteX123" fmla="*/ 5593163 w 5593163"/>
              <a:gd name="connsiteY123" fmla="*/ 3398093 h 4305008"/>
              <a:gd name="connsiteX124" fmla="*/ 5583807 w 5593163"/>
              <a:gd name="connsiteY124" fmla="*/ 3420754 h 4305008"/>
              <a:gd name="connsiteX125" fmla="*/ 4972226 w 5593163"/>
              <a:gd name="connsiteY125" fmla="*/ 3861506 h 4305008"/>
              <a:gd name="connsiteX126" fmla="*/ 4972110 w 5593163"/>
              <a:gd name="connsiteY126" fmla="*/ 3862645 h 4305008"/>
              <a:gd name="connsiteX127" fmla="*/ 4955893 w 5593163"/>
              <a:gd name="connsiteY127" fmla="*/ 3864173 h 4305008"/>
              <a:gd name="connsiteX128" fmla="*/ 4860466 w 5593163"/>
              <a:gd name="connsiteY128" fmla="*/ 3873164 h 4305008"/>
              <a:gd name="connsiteX129" fmla="*/ 4843348 w 5593163"/>
              <a:gd name="connsiteY129" fmla="*/ 3874777 h 4305008"/>
              <a:gd name="connsiteX130" fmla="*/ 4843322 w 5593163"/>
              <a:gd name="connsiteY130" fmla="*/ 3874286 h 4305008"/>
              <a:gd name="connsiteX131" fmla="*/ 4842823 w 5593163"/>
              <a:gd name="connsiteY131" fmla="*/ 3874319 h 4305008"/>
              <a:gd name="connsiteX132" fmla="*/ 4842230 w 5593163"/>
              <a:gd name="connsiteY132" fmla="*/ 3862969 h 4305008"/>
              <a:gd name="connsiteX133" fmla="*/ 4135041 w 5593163"/>
              <a:gd name="connsiteY133" fmla="*/ 1181049 h 4305008"/>
              <a:gd name="connsiteX134" fmla="*/ 4678350 w 5593163"/>
              <a:gd name="connsiteY134" fmla="*/ 636203 h 4305008"/>
              <a:gd name="connsiteX135" fmla="*/ 4135041 w 5593163"/>
              <a:gd name="connsiteY135" fmla="*/ 1181049 h 4305008"/>
              <a:gd name="connsiteX136" fmla="*/ 4135041 w 5593163"/>
              <a:gd name="connsiteY136" fmla="*/ 1493690 h 4305008"/>
              <a:gd name="connsiteX137" fmla="*/ 4678350 w 5593163"/>
              <a:gd name="connsiteY137" fmla="*/ 2034258 h 4305008"/>
              <a:gd name="connsiteX138" fmla="*/ 4135041 w 5593163"/>
              <a:gd name="connsiteY138" fmla="*/ 1493690 h 4305008"/>
              <a:gd name="connsiteX139" fmla="*/ 4135041 w 5593163"/>
              <a:gd name="connsiteY139" fmla="*/ 2877874 h 4305008"/>
              <a:gd name="connsiteX140" fmla="*/ 4678350 w 5593163"/>
              <a:gd name="connsiteY140" fmla="*/ 2333028 h 4305008"/>
              <a:gd name="connsiteX141" fmla="*/ 4135041 w 5593163"/>
              <a:gd name="connsiteY141" fmla="*/ 2877874 h 4305008"/>
              <a:gd name="connsiteX142" fmla="*/ 4135041 w 5593163"/>
              <a:gd name="connsiteY142" fmla="*/ 3190516 h 4305008"/>
              <a:gd name="connsiteX143" fmla="*/ 4678350 w 5593163"/>
              <a:gd name="connsiteY143" fmla="*/ 3731083 h 4305008"/>
              <a:gd name="connsiteX144" fmla="*/ 4135041 w 5593163"/>
              <a:gd name="connsiteY144" fmla="*/ 3190516 h 4305008"/>
              <a:gd name="connsiteX145" fmla="*/ 4103022 w 5593163"/>
              <a:gd name="connsiteY145" fmla="*/ 4305008 h 4305008"/>
              <a:gd name="connsiteX146" fmla="*/ 4131467 w 5593163"/>
              <a:gd name="connsiteY146" fmla="*/ 4255797 h 4305008"/>
              <a:gd name="connsiteX147" fmla="*/ 4691720 w 5593163"/>
              <a:gd name="connsiteY147" fmla="*/ 3898397 h 4305008"/>
              <a:gd name="connsiteX148" fmla="*/ 4691837 w 5593163"/>
              <a:gd name="connsiteY148" fmla="*/ 3897249 h 4305008"/>
              <a:gd name="connsiteX149" fmla="*/ 4708050 w 5593163"/>
              <a:gd name="connsiteY149" fmla="*/ 3895710 h 4305008"/>
              <a:gd name="connsiteX150" fmla="*/ 4803512 w 5593163"/>
              <a:gd name="connsiteY150" fmla="*/ 3886645 h 4305008"/>
              <a:gd name="connsiteX151" fmla="*/ 4820599 w 5593163"/>
              <a:gd name="connsiteY151" fmla="*/ 3885022 h 4305008"/>
              <a:gd name="connsiteX152" fmla="*/ 4820625 w 5593163"/>
              <a:gd name="connsiteY152" fmla="*/ 3885516 h 4305008"/>
              <a:gd name="connsiteX153" fmla="*/ 4821123 w 5593163"/>
              <a:gd name="connsiteY153" fmla="*/ 3885483 h 4305008"/>
              <a:gd name="connsiteX154" fmla="*/ 4821717 w 5593163"/>
              <a:gd name="connsiteY154" fmla="*/ 3896923 h 4305008"/>
              <a:gd name="connsiteX155" fmla="*/ 4820346 w 5593163"/>
              <a:gd name="connsiteY155" fmla="*/ 3913899 h 4305008"/>
              <a:gd name="connsiteX156" fmla="*/ 4812879 w 5593163"/>
              <a:gd name="connsiteY156" fmla="*/ 4006375 h 4305008"/>
              <a:gd name="connsiteX157" fmla="*/ 4812341 w 5593163"/>
              <a:gd name="connsiteY157" fmla="*/ 4013051 h 4305008"/>
              <a:gd name="connsiteX158" fmla="*/ 4811835 w 5593163"/>
              <a:gd name="connsiteY158" fmla="*/ 4013114 h 4305008"/>
              <a:gd name="connsiteX159" fmla="*/ 4736718 w 5593163"/>
              <a:gd name="connsiteY159" fmla="*/ 4254710 h 4305008"/>
              <a:gd name="connsiteX160" fmla="*/ 4706597 w 5593163"/>
              <a:gd name="connsiteY160" fmla="*/ 4305008 h 4305008"/>
              <a:gd name="connsiteX161" fmla="*/ 4552487 w 5593163"/>
              <a:gd name="connsiteY161" fmla="*/ 4305008 h 4305008"/>
              <a:gd name="connsiteX162" fmla="*/ 4579169 w 5593163"/>
              <a:gd name="connsiteY162" fmla="*/ 4271827 h 4305008"/>
              <a:gd name="connsiteX163" fmla="*/ 4678350 w 5593163"/>
              <a:gd name="connsiteY163" fmla="*/ 4029853 h 4305008"/>
              <a:gd name="connsiteX164" fmla="*/ 4306196 w 5593163"/>
              <a:gd name="connsiteY164" fmla="*/ 4241205 h 4305008"/>
              <a:gd name="connsiteX165" fmla="*/ 4254073 w 5593163"/>
              <a:gd name="connsiteY165" fmla="*/ 4305008 h 4305008"/>
              <a:gd name="connsiteX166" fmla="*/ 4068511 w 5593163"/>
              <a:gd name="connsiteY166" fmla="*/ 0 h 4305008"/>
              <a:gd name="connsiteX167" fmla="*/ 4217148 w 5593163"/>
              <a:gd name="connsiteY167" fmla="*/ 0 h 4305008"/>
              <a:gd name="connsiteX168" fmla="*/ 4239376 w 5593163"/>
              <a:gd name="connsiteY168" fmla="*/ 44350 h 4305008"/>
              <a:gd name="connsiteX169" fmla="*/ 4678350 w 5593163"/>
              <a:gd name="connsiteY169" fmla="*/ 337433 h 4305008"/>
              <a:gd name="connsiteX170" fmla="*/ 4564842 w 5593163"/>
              <a:gd name="connsiteY170" fmla="*/ 76659 h 4305008"/>
              <a:gd name="connsiteX171" fmla="*/ 4496615 w 5593163"/>
              <a:gd name="connsiteY171" fmla="*/ 0 h 4305008"/>
              <a:gd name="connsiteX172" fmla="*/ 4664989 w 5593163"/>
              <a:gd name="connsiteY172" fmla="*/ 0 h 4305008"/>
              <a:gd name="connsiteX173" fmla="*/ 4727623 w 5593163"/>
              <a:gd name="connsiteY173" fmla="*/ 96778 h 4305008"/>
              <a:gd name="connsiteX174" fmla="*/ 4811836 w 5593163"/>
              <a:gd name="connsiteY174" fmla="*/ 354040 h 4305008"/>
              <a:gd name="connsiteX175" fmla="*/ 4812342 w 5593163"/>
              <a:gd name="connsiteY175" fmla="*/ 354103 h 4305008"/>
              <a:gd name="connsiteX176" fmla="*/ 4812882 w 5593163"/>
              <a:gd name="connsiteY176" fmla="*/ 360740 h 4305008"/>
              <a:gd name="connsiteX177" fmla="*/ 4820346 w 5593163"/>
              <a:gd name="connsiteY177" fmla="*/ 452471 h 4305008"/>
              <a:gd name="connsiteX178" fmla="*/ 4821717 w 5593163"/>
              <a:gd name="connsiteY178" fmla="*/ 469318 h 4305008"/>
              <a:gd name="connsiteX179" fmla="*/ 4821124 w 5593163"/>
              <a:gd name="connsiteY179" fmla="*/ 480669 h 4305008"/>
              <a:gd name="connsiteX180" fmla="*/ 4820625 w 5593163"/>
              <a:gd name="connsiteY180" fmla="*/ 480636 h 4305008"/>
              <a:gd name="connsiteX181" fmla="*/ 4820599 w 5593163"/>
              <a:gd name="connsiteY181" fmla="*/ 481127 h 4305008"/>
              <a:gd name="connsiteX182" fmla="*/ 4803481 w 5593163"/>
              <a:gd name="connsiteY182" fmla="*/ 479514 h 4305008"/>
              <a:gd name="connsiteX183" fmla="*/ 4708054 w 5593163"/>
              <a:gd name="connsiteY183" fmla="*/ 470523 h 4305008"/>
              <a:gd name="connsiteX184" fmla="*/ 4691837 w 5593163"/>
              <a:gd name="connsiteY184" fmla="*/ 468995 h 4305008"/>
              <a:gd name="connsiteX185" fmla="*/ 4691721 w 5593163"/>
              <a:gd name="connsiteY185" fmla="*/ 467856 h 4305008"/>
              <a:gd name="connsiteX186" fmla="*/ 4120350 w 5593163"/>
              <a:gd name="connsiteY186" fmla="*/ 95636 h 4305008"/>
              <a:gd name="connsiteX187" fmla="*/ 3991674 w 5593163"/>
              <a:gd name="connsiteY187" fmla="*/ 1313979 h 4305008"/>
              <a:gd name="connsiteX188" fmla="*/ 3993045 w 5593163"/>
              <a:gd name="connsiteY188" fmla="*/ 1296998 h 4305008"/>
              <a:gd name="connsiteX189" fmla="*/ 4000509 w 5593163"/>
              <a:gd name="connsiteY189" fmla="*/ 1204541 h 4305008"/>
              <a:gd name="connsiteX190" fmla="*/ 4001049 w 5593163"/>
              <a:gd name="connsiteY190" fmla="*/ 1197851 h 4305008"/>
              <a:gd name="connsiteX191" fmla="*/ 4001555 w 5593163"/>
              <a:gd name="connsiteY191" fmla="*/ 1197788 h 4305008"/>
              <a:gd name="connsiteX192" fmla="*/ 4691720 w 5593163"/>
              <a:gd name="connsiteY192" fmla="*/ 504747 h 4305008"/>
              <a:gd name="connsiteX193" fmla="*/ 4691837 w 5593163"/>
              <a:gd name="connsiteY193" fmla="*/ 503599 h 4305008"/>
              <a:gd name="connsiteX194" fmla="*/ 4708050 w 5593163"/>
              <a:gd name="connsiteY194" fmla="*/ 502060 h 4305008"/>
              <a:gd name="connsiteX195" fmla="*/ 4803512 w 5593163"/>
              <a:gd name="connsiteY195" fmla="*/ 492995 h 4305008"/>
              <a:gd name="connsiteX196" fmla="*/ 4820599 w 5593163"/>
              <a:gd name="connsiteY196" fmla="*/ 491372 h 4305008"/>
              <a:gd name="connsiteX197" fmla="*/ 4820625 w 5593163"/>
              <a:gd name="connsiteY197" fmla="*/ 491866 h 4305008"/>
              <a:gd name="connsiteX198" fmla="*/ 4821123 w 5593163"/>
              <a:gd name="connsiteY198" fmla="*/ 491833 h 4305008"/>
              <a:gd name="connsiteX199" fmla="*/ 4821717 w 5593163"/>
              <a:gd name="connsiteY199" fmla="*/ 503273 h 4305008"/>
              <a:gd name="connsiteX200" fmla="*/ 4820346 w 5593163"/>
              <a:gd name="connsiteY200" fmla="*/ 520249 h 4305008"/>
              <a:gd name="connsiteX201" fmla="*/ 4812879 w 5593163"/>
              <a:gd name="connsiteY201" fmla="*/ 612725 h 4305008"/>
              <a:gd name="connsiteX202" fmla="*/ 4812341 w 5593163"/>
              <a:gd name="connsiteY202" fmla="*/ 619401 h 4305008"/>
              <a:gd name="connsiteX203" fmla="*/ 4811835 w 5593163"/>
              <a:gd name="connsiteY203" fmla="*/ 619464 h 4305008"/>
              <a:gd name="connsiteX204" fmla="*/ 4121670 w 5593163"/>
              <a:gd name="connsiteY204" fmla="*/ 1312505 h 4305008"/>
              <a:gd name="connsiteX205" fmla="*/ 4121554 w 5593163"/>
              <a:gd name="connsiteY205" fmla="*/ 1313653 h 4305008"/>
              <a:gd name="connsiteX206" fmla="*/ 4105337 w 5593163"/>
              <a:gd name="connsiteY206" fmla="*/ 1315193 h 4305008"/>
              <a:gd name="connsiteX207" fmla="*/ 4009911 w 5593163"/>
              <a:gd name="connsiteY207" fmla="*/ 1324255 h 4305008"/>
              <a:gd name="connsiteX208" fmla="*/ 3992792 w 5593163"/>
              <a:gd name="connsiteY208" fmla="*/ 1325881 h 4305008"/>
              <a:gd name="connsiteX209" fmla="*/ 3992766 w 5593163"/>
              <a:gd name="connsiteY209" fmla="*/ 1325386 h 4305008"/>
              <a:gd name="connsiteX210" fmla="*/ 3992267 w 5593163"/>
              <a:gd name="connsiteY210" fmla="*/ 1325419 h 4305008"/>
              <a:gd name="connsiteX211" fmla="*/ 3991674 w 5593163"/>
              <a:gd name="connsiteY211" fmla="*/ 1313979 h 4305008"/>
              <a:gd name="connsiteX212" fmla="*/ 3991674 w 5593163"/>
              <a:gd name="connsiteY212" fmla="*/ 1361805 h 4305008"/>
              <a:gd name="connsiteX213" fmla="*/ 3992268 w 5593163"/>
              <a:gd name="connsiteY213" fmla="*/ 1350455 h 4305008"/>
              <a:gd name="connsiteX214" fmla="*/ 3992766 w 5593163"/>
              <a:gd name="connsiteY214" fmla="*/ 1350487 h 4305008"/>
              <a:gd name="connsiteX215" fmla="*/ 3992792 w 5593163"/>
              <a:gd name="connsiteY215" fmla="*/ 1349997 h 4305008"/>
              <a:gd name="connsiteX216" fmla="*/ 4009880 w 5593163"/>
              <a:gd name="connsiteY216" fmla="*/ 1351607 h 4305008"/>
              <a:gd name="connsiteX217" fmla="*/ 4105341 w 5593163"/>
              <a:gd name="connsiteY217" fmla="*/ 1360601 h 4305008"/>
              <a:gd name="connsiteX218" fmla="*/ 4121554 w 5593163"/>
              <a:gd name="connsiteY218" fmla="*/ 1362128 h 4305008"/>
              <a:gd name="connsiteX219" fmla="*/ 4121671 w 5593163"/>
              <a:gd name="connsiteY219" fmla="*/ 1363267 h 4305008"/>
              <a:gd name="connsiteX220" fmla="*/ 4811836 w 5593163"/>
              <a:gd name="connsiteY220" fmla="*/ 2050865 h 4305008"/>
              <a:gd name="connsiteX221" fmla="*/ 4812342 w 5593163"/>
              <a:gd name="connsiteY221" fmla="*/ 2050928 h 4305008"/>
              <a:gd name="connsiteX222" fmla="*/ 4812882 w 5593163"/>
              <a:gd name="connsiteY222" fmla="*/ 2057565 h 4305008"/>
              <a:gd name="connsiteX223" fmla="*/ 4820346 w 5593163"/>
              <a:gd name="connsiteY223" fmla="*/ 2149296 h 4305008"/>
              <a:gd name="connsiteX224" fmla="*/ 4821717 w 5593163"/>
              <a:gd name="connsiteY224" fmla="*/ 2166144 h 4305008"/>
              <a:gd name="connsiteX225" fmla="*/ 4821124 w 5593163"/>
              <a:gd name="connsiteY225" fmla="*/ 2177494 h 4305008"/>
              <a:gd name="connsiteX226" fmla="*/ 4820625 w 5593163"/>
              <a:gd name="connsiteY226" fmla="*/ 2177461 h 4305008"/>
              <a:gd name="connsiteX227" fmla="*/ 4820599 w 5593163"/>
              <a:gd name="connsiteY227" fmla="*/ 2177952 h 4305008"/>
              <a:gd name="connsiteX228" fmla="*/ 4803481 w 5593163"/>
              <a:gd name="connsiteY228" fmla="*/ 2176339 h 4305008"/>
              <a:gd name="connsiteX229" fmla="*/ 4708054 w 5593163"/>
              <a:gd name="connsiteY229" fmla="*/ 2167348 h 4305008"/>
              <a:gd name="connsiteX230" fmla="*/ 4691837 w 5593163"/>
              <a:gd name="connsiteY230" fmla="*/ 2165820 h 4305008"/>
              <a:gd name="connsiteX231" fmla="*/ 4691721 w 5593163"/>
              <a:gd name="connsiteY231" fmla="*/ 2164681 h 4305008"/>
              <a:gd name="connsiteX232" fmla="*/ 4001556 w 5593163"/>
              <a:gd name="connsiteY232" fmla="*/ 1477083 h 4305008"/>
              <a:gd name="connsiteX233" fmla="*/ 4001050 w 5593163"/>
              <a:gd name="connsiteY233" fmla="*/ 1477021 h 4305008"/>
              <a:gd name="connsiteX234" fmla="*/ 4000512 w 5593163"/>
              <a:gd name="connsiteY234" fmla="*/ 1470397 h 4305008"/>
              <a:gd name="connsiteX235" fmla="*/ 3993045 w 5593163"/>
              <a:gd name="connsiteY235" fmla="*/ 1378647 h 4305008"/>
              <a:gd name="connsiteX236" fmla="*/ 3991674 w 5593163"/>
              <a:gd name="connsiteY236" fmla="*/ 1361805 h 4305008"/>
              <a:gd name="connsiteX237" fmla="*/ 3991674 w 5593163"/>
              <a:gd name="connsiteY237" fmla="*/ 3010804 h 4305008"/>
              <a:gd name="connsiteX238" fmla="*/ 3993045 w 5593163"/>
              <a:gd name="connsiteY238" fmla="*/ 2993823 h 4305008"/>
              <a:gd name="connsiteX239" fmla="*/ 4000509 w 5593163"/>
              <a:gd name="connsiteY239" fmla="*/ 2901366 h 4305008"/>
              <a:gd name="connsiteX240" fmla="*/ 4001049 w 5593163"/>
              <a:gd name="connsiteY240" fmla="*/ 2894676 h 4305008"/>
              <a:gd name="connsiteX241" fmla="*/ 4001555 w 5593163"/>
              <a:gd name="connsiteY241" fmla="*/ 2894613 h 4305008"/>
              <a:gd name="connsiteX242" fmla="*/ 4691720 w 5593163"/>
              <a:gd name="connsiteY242" fmla="*/ 2201572 h 4305008"/>
              <a:gd name="connsiteX243" fmla="*/ 4691837 w 5593163"/>
              <a:gd name="connsiteY243" fmla="*/ 2200424 h 4305008"/>
              <a:gd name="connsiteX244" fmla="*/ 4708050 w 5593163"/>
              <a:gd name="connsiteY244" fmla="*/ 2198885 h 4305008"/>
              <a:gd name="connsiteX245" fmla="*/ 4803512 w 5593163"/>
              <a:gd name="connsiteY245" fmla="*/ 2189820 h 4305008"/>
              <a:gd name="connsiteX246" fmla="*/ 4820599 w 5593163"/>
              <a:gd name="connsiteY246" fmla="*/ 2188197 h 4305008"/>
              <a:gd name="connsiteX247" fmla="*/ 4820625 w 5593163"/>
              <a:gd name="connsiteY247" fmla="*/ 2188691 h 4305008"/>
              <a:gd name="connsiteX248" fmla="*/ 4821123 w 5593163"/>
              <a:gd name="connsiteY248" fmla="*/ 2188658 h 4305008"/>
              <a:gd name="connsiteX249" fmla="*/ 4821717 w 5593163"/>
              <a:gd name="connsiteY249" fmla="*/ 2200098 h 4305008"/>
              <a:gd name="connsiteX250" fmla="*/ 4820346 w 5593163"/>
              <a:gd name="connsiteY250" fmla="*/ 2217074 h 4305008"/>
              <a:gd name="connsiteX251" fmla="*/ 4812879 w 5593163"/>
              <a:gd name="connsiteY251" fmla="*/ 2309550 h 4305008"/>
              <a:gd name="connsiteX252" fmla="*/ 4812341 w 5593163"/>
              <a:gd name="connsiteY252" fmla="*/ 2316226 h 4305008"/>
              <a:gd name="connsiteX253" fmla="*/ 4811835 w 5593163"/>
              <a:gd name="connsiteY253" fmla="*/ 2316289 h 4305008"/>
              <a:gd name="connsiteX254" fmla="*/ 4121670 w 5593163"/>
              <a:gd name="connsiteY254" fmla="*/ 3009330 h 4305008"/>
              <a:gd name="connsiteX255" fmla="*/ 4121554 w 5593163"/>
              <a:gd name="connsiteY255" fmla="*/ 3010478 h 4305008"/>
              <a:gd name="connsiteX256" fmla="*/ 4105337 w 5593163"/>
              <a:gd name="connsiteY256" fmla="*/ 3012018 h 4305008"/>
              <a:gd name="connsiteX257" fmla="*/ 4009911 w 5593163"/>
              <a:gd name="connsiteY257" fmla="*/ 3021080 h 4305008"/>
              <a:gd name="connsiteX258" fmla="*/ 3992792 w 5593163"/>
              <a:gd name="connsiteY258" fmla="*/ 3022706 h 4305008"/>
              <a:gd name="connsiteX259" fmla="*/ 3992766 w 5593163"/>
              <a:gd name="connsiteY259" fmla="*/ 3022211 h 4305008"/>
              <a:gd name="connsiteX260" fmla="*/ 3992267 w 5593163"/>
              <a:gd name="connsiteY260" fmla="*/ 3022244 h 4305008"/>
              <a:gd name="connsiteX261" fmla="*/ 3991674 w 5593163"/>
              <a:gd name="connsiteY261" fmla="*/ 3010804 h 4305008"/>
              <a:gd name="connsiteX262" fmla="*/ 3991674 w 5593163"/>
              <a:gd name="connsiteY262" fmla="*/ 3058630 h 4305008"/>
              <a:gd name="connsiteX263" fmla="*/ 3992268 w 5593163"/>
              <a:gd name="connsiteY263" fmla="*/ 3047280 h 4305008"/>
              <a:gd name="connsiteX264" fmla="*/ 3992766 w 5593163"/>
              <a:gd name="connsiteY264" fmla="*/ 3047312 h 4305008"/>
              <a:gd name="connsiteX265" fmla="*/ 3992792 w 5593163"/>
              <a:gd name="connsiteY265" fmla="*/ 3046822 h 4305008"/>
              <a:gd name="connsiteX266" fmla="*/ 4009880 w 5593163"/>
              <a:gd name="connsiteY266" fmla="*/ 3048432 h 4305008"/>
              <a:gd name="connsiteX267" fmla="*/ 4105341 w 5593163"/>
              <a:gd name="connsiteY267" fmla="*/ 3057426 h 4305008"/>
              <a:gd name="connsiteX268" fmla="*/ 4121554 w 5593163"/>
              <a:gd name="connsiteY268" fmla="*/ 3058953 h 4305008"/>
              <a:gd name="connsiteX269" fmla="*/ 4121671 w 5593163"/>
              <a:gd name="connsiteY269" fmla="*/ 3060092 h 4305008"/>
              <a:gd name="connsiteX270" fmla="*/ 4811836 w 5593163"/>
              <a:gd name="connsiteY270" fmla="*/ 3747690 h 4305008"/>
              <a:gd name="connsiteX271" fmla="*/ 4812342 w 5593163"/>
              <a:gd name="connsiteY271" fmla="*/ 3747753 h 4305008"/>
              <a:gd name="connsiteX272" fmla="*/ 4812882 w 5593163"/>
              <a:gd name="connsiteY272" fmla="*/ 3754390 h 4305008"/>
              <a:gd name="connsiteX273" fmla="*/ 4820346 w 5593163"/>
              <a:gd name="connsiteY273" fmla="*/ 3846121 h 4305008"/>
              <a:gd name="connsiteX274" fmla="*/ 4821717 w 5593163"/>
              <a:gd name="connsiteY274" fmla="*/ 3862969 h 4305008"/>
              <a:gd name="connsiteX275" fmla="*/ 4821124 w 5593163"/>
              <a:gd name="connsiteY275" fmla="*/ 3874319 h 4305008"/>
              <a:gd name="connsiteX276" fmla="*/ 4820625 w 5593163"/>
              <a:gd name="connsiteY276" fmla="*/ 3874286 h 4305008"/>
              <a:gd name="connsiteX277" fmla="*/ 4820599 w 5593163"/>
              <a:gd name="connsiteY277" fmla="*/ 3874777 h 4305008"/>
              <a:gd name="connsiteX278" fmla="*/ 4803481 w 5593163"/>
              <a:gd name="connsiteY278" fmla="*/ 3873164 h 4305008"/>
              <a:gd name="connsiteX279" fmla="*/ 4708054 w 5593163"/>
              <a:gd name="connsiteY279" fmla="*/ 3864173 h 4305008"/>
              <a:gd name="connsiteX280" fmla="*/ 4691837 w 5593163"/>
              <a:gd name="connsiteY280" fmla="*/ 3862645 h 4305008"/>
              <a:gd name="connsiteX281" fmla="*/ 4691721 w 5593163"/>
              <a:gd name="connsiteY281" fmla="*/ 3861506 h 4305008"/>
              <a:gd name="connsiteX282" fmla="*/ 4001556 w 5593163"/>
              <a:gd name="connsiteY282" fmla="*/ 3173908 h 4305008"/>
              <a:gd name="connsiteX283" fmla="*/ 4001050 w 5593163"/>
              <a:gd name="connsiteY283" fmla="*/ 3173846 h 4305008"/>
              <a:gd name="connsiteX284" fmla="*/ 4000512 w 5593163"/>
              <a:gd name="connsiteY284" fmla="*/ 3167222 h 4305008"/>
              <a:gd name="connsiteX285" fmla="*/ 3993045 w 5593163"/>
              <a:gd name="connsiteY285" fmla="*/ 3075472 h 4305008"/>
              <a:gd name="connsiteX286" fmla="*/ 3991674 w 5593163"/>
              <a:gd name="connsiteY286" fmla="*/ 3058630 h 4305008"/>
              <a:gd name="connsiteX287" fmla="*/ 3293448 w 5593163"/>
              <a:gd name="connsiteY287" fmla="*/ 636203 h 4305008"/>
              <a:gd name="connsiteX288" fmla="*/ 3836757 w 5593163"/>
              <a:gd name="connsiteY288" fmla="*/ 1181049 h 4305008"/>
              <a:gd name="connsiteX289" fmla="*/ 3293448 w 5593163"/>
              <a:gd name="connsiteY289" fmla="*/ 636203 h 4305008"/>
              <a:gd name="connsiteX290" fmla="*/ 3293448 w 5593163"/>
              <a:gd name="connsiteY290" fmla="*/ 2333028 h 4305008"/>
              <a:gd name="connsiteX291" fmla="*/ 3836757 w 5593163"/>
              <a:gd name="connsiteY291" fmla="*/ 2877874 h 4305008"/>
              <a:gd name="connsiteX292" fmla="*/ 3293448 w 5593163"/>
              <a:gd name="connsiteY292" fmla="*/ 2333028 h 4305008"/>
              <a:gd name="connsiteX293" fmla="*/ 3293446 w 5593163"/>
              <a:gd name="connsiteY293" fmla="*/ 2034258 h 4305008"/>
              <a:gd name="connsiteX294" fmla="*/ 3836755 w 5593163"/>
              <a:gd name="connsiteY294" fmla="*/ 1493690 h 4305008"/>
              <a:gd name="connsiteX295" fmla="*/ 3293446 w 5593163"/>
              <a:gd name="connsiteY295" fmla="*/ 2034258 h 4305008"/>
              <a:gd name="connsiteX296" fmla="*/ 3293446 w 5593163"/>
              <a:gd name="connsiteY296" fmla="*/ 3731083 h 4305008"/>
              <a:gd name="connsiteX297" fmla="*/ 3836755 w 5593163"/>
              <a:gd name="connsiteY297" fmla="*/ 3190516 h 4305008"/>
              <a:gd name="connsiteX298" fmla="*/ 3293446 w 5593163"/>
              <a:gd name="connsiteY298" fmla="*/ 3731083 h 4305008"/>
              <a:gd name="connsiteX299" fmla="*/ 3150081 w 5593163"/>
              <a:gd name="connsiteY299" fmla="*/ 503273 h 4305008"/>
              <a:gd name="connsiteX300" fmla="*/ 3150675 w 5593163"/>
              <a:gd name="connsiteY300" fmla="*/ 491833 h 4305008"/>
              <a:gd name="connsiteX301" fmla="*/ 3151173 w 5593163"/>
              <a:gd name="connsiteY301" fmla="*/ 491866 h 4305008"/>
              <a:gd name="connsiteX302" fmla="*/ 3151199 w 5593163"/>
              <a:gd name="connsiteY302" fmla="*/ 491372 h 4305008"/>
              <a:gd name="connsiteX303" fmla="*/ 3168287 w 5593163"/>
              <a:gd name="connsiteY303" fmla="*/ 492995 h 4305008"/>
              <a:gd name="connsiteX304" fmla="*/ 3263748 w 5593163"/>
              <a:gd name="connsiteY304" fmla="*/ 502060 h 4305008"/>
              <a:gd name="connsiteX305" fmla="*/ 3279961 w 5593163"/>
              <a:gd name="connsiteY305" fmla="*/ 503599 h 4305008"/>
              <a:gd name="connsiteX306" fmla="*/ 3280078 w 5593163"/>
              <a:gd name="connsiteY306" fmla="*/ 504747 h 4305008"/>
              <a:gd name="connsiteX307" fmla="*/ 3970244 w 5593163"/>
              <a:gd name="connsiteY307" fmla="*/ 1197788 h 4305008"/>
              <a:gd name="connsiteX308" fmla="*/ 3970749 w 5593163"/>
              <a:gd name="connsiteY308" fmla="*/ 1197851 h 4305008"/>
              <a:gd name="connsiteX309" fmla="*/ 3971290 w 5593163"/>
              <a:gd name="connsiteY309" fmla="*/ 1204541 h 4305008"/>
              <a:gd name="connsiteX310" fmla="*/ 3978754 w 5593163"/>
              <a:gd name="connsiteY310" fmla="*/ 1296998 h 4305008"/>
              <a:gd name="connsiteX311" fmla="*/ 3980124 w 5593163"/>
              <a:gd name="connsiteY311" fmla="*/ 1313979 h 4305008"/>
              <a:gd name="connsiteX312" fmla="*/ 3979531 w 5593163"/>
              <a:gd name="connsiteY312" fmla="*/ 1325419 h 4305008"/>
              <a:gd name="connsiteX313" fmla="*/ 3979032 w 5593163"/>
              <a:gd name="connsiteY313" fmla="*/ 1325386 h 4305008"/>
              <a:gd name="connsiteX314" fmla="*/ 3979006 w 5593163"/>
              <a:gd name="connsiteY314" fmla="*/ 1325881 h 4305008"/>
              <a:gd name="connsiteX315" fmla="*/ 3961888 w 5593163"/>
              <a:gd name="connsiteY315" fmla="*/ 1324255 h 4305008"/>
              <a:gd name="connsiteX316" fmla="*/ 3866461 w 5593163"/>
              <a:gd name="connsiteY316" fmla="*/ 1315193 h 4305008"/>
              <a:gd name="connsiteX317" fmla="*/ 3850245 w 5593163"/>
              <a:gd name="connsiteY317" fmla="*/ 1313653 h 4305008"/>
              <a:gd name="connsiteX318" fmla="*/ 3850129 w 5593163"/>
              <a:gd name="connsiteY318" fmla="*/ 1312505 h 4305008"/>
              <a:gd name="connsiteX319" fmla="*/ 3159963 w 5593163"/>
              <a:gd name="connsiteY319" fmla="*/ 619464 h 4305008"/>
              <a:gd name="connsiteX320" fmla="*/ 3159457 w 5593163"/>
              <a:gd name="connsiteY320" fmla="*/ 619401 h 4305008"/>
              <a:gd name="connsiteX321" fmla="*/ 3158919 w 5593163"/>
              <a:gd name="connsiteY321" fmla="*/ 612725 h 4305008"/>
              <a:gd name="connsiteX322" fmla="*/ 3151452 w 5593163"/>
              <a:gd name="connsiteY322" fmla="*/ 520249 h 4305008"/>
              <a:gd name="connsiteX323" fmla="*/ 3150081 w 5593163"/>
              <a:gd name="connsiteY323" fmla="*/ 503273 h 4305008"/>
              <a:gd name="connsiteX324" fmla="*/ 3150081 w 5593163"/>
              <a:gd name="connsiteY324" fmla="*/ 2200098 h 4305008"/>
              <a:gd name="connsiteX325" fmla="*/ 3150675 w 5593163"/>
              <a:gd name="connsiteY325" fmla="*/ 2188658 h 4305008"/>
              <a:gd name="connsiteX326" fmla="*/ 3151173 w 5593163"/>
              <a:gd name="connsiteY326" fmla="*/ 2188691 h 4305008"/>
              <a:gd name="connsiteX327" fmla="*/ 3151199 w 5593163"/>
              <a:gd name="connsiteY327" fmla="*/ 2188197 h 4305008"/>
              <a:gd name="connsiteX328" fmla="*/ 3168287 w 5593163"/>
              <a:gd name="connsiteY328" fmla="*/ 2189820 h 4305008"/>
              <a:gd name="connsiteX329" fmla="*/ 3263748 w 5593163"/>
              <a:gd name="connsiteY329" fmla="*/ 2198885 h 4305008"/>
              <a:gd name="connsiteX330" fmla="*/ 3279961 w 5593163"/>
              <a:gd name="connsiteY330" fmla="*/ 2200424 h 4305008"/>
              <a:gd name="connsiteX331" fmla="*/ 3280078 w 5593163"/>
              <a:gd name="connsiteY331" fmla="*/ 2201572 h 4305008"/>
              <a:gd name="connsiteX332" fmla="*/ 3970244 w 5593163"/>
              <a:gd name="connsiteY332" fmla="*/ 2894613 h 4305008"/>
              <a:gd name="connsiteX333" fmla="*/ 3970749 w 5593163"/>
              <a:gd name="connsiteY333" fmla="*/ 2894676 h 4305008"/>
              <a:gd name="connsiteX334" fmla="*/ 3971290 w 5593163"/>
              <a:gd name="connsiteY334" fmla="*/ 2901366 h 4305008"/>
              <a:gd name="connsiteX335" fmla="*/ 3978754 w 5593163"/>
              <a:gd name="connsiteY335" fmla="*/ 2993823 h 4305008"/>
              <a:gd name="connsiteX336" fmla="*/ 3980124 w 5593163"/>
              <a:gd name="connsiteY336" fmla="*/ 3010804 h 4305008"/>
              <a:gd name="connsiteX337" fmla="*/ 3979531 w 5593163"/>
              <a:gd name="connsiteY337" fmla="*/ 3022244 h 4305008"/>
              <a:gd name="connsiteX338" fmla="*/ 3979032 w 5593163"/>
              <a:gd name="connsiteY338" fmla="*/ 3022211 h 4305008"/>
              <a:gd name="connsiteX339" fmla="*/ 3979006 w 5593163"/>
              <a:gd name="connsiteY339" fmla="*/ 3022706 h 4305008"/>
              <a:gd name="connsiteX340" fmla="*/ 3961888 w 5593163"/>
              <a:gd name="connsiteY340" fmla="*/ 3021080 h 4305008"/>
              <a:gd name="connsiteX341" fmla="*/ 3866461 w 5593163"/>
              <a:gd name="connsiteY341" fmla="*/ 3012018 h 4305008"/>
              <a:gd name="connsiteX342" fmla="*/ 3850245 w 5593163"/>
              <a:gd name="connsiteY342" fmla="*/ 3010478 h 4305008"/>
              <a:gd name="connsiteX343" fmla="*/ 3850129 w 5593163"/>
              <a:gd name="connsiteY343" fmla="*/ 3009330 h 4305008"/>
              <a:gd name="connsiteX344" fmla="*/ 3159963 w 5593163"/>
              <a:gd name="connsiteY344" fmla="*/ 2316289 h 4305008"/>
              <a:gd name="connsiteX345" fmla="*/ 3159457 w 5593163"/>
              <a:gd name="connsiteY345" fmla="*/ 2316226 h 4305008"/>
              <a:gd name="connsiteX346" fmla="*/ 3158919 w 5593163"/>
              <a:gd name="connsiteY346" fmla="*/ 2309550 h 4305008"/>
              <a:gd name="connsiteX347" fmla="*/ 3151452 w 5593163"/>
              <a:gd name="connsiteY347" fmla="*/ 2217074 h 4305008"/>
              <a:gd name="connsiteX348" fmla="*/ 3150081 w 5593163"/>
              <a:gd name="connsiteY348" fmla="*/ 2200098 h 4305008"/>
              <a:gd name="connsiteX349" fmla="*/ 3150081 w 5593163"/>
              <a:gd name="connsiteY349" fmla="*/ 3896923 h 4305008"/>
              <a:gd name="connsiteX350" fmla="*/ 3150675 w 5593163"/>
              <a:gd name="connsiteY350" fmla="*/ 3885483 h 4305008"/>
              <a:gd name="connsiteX351" fmla="*/ 3151173 w 5593163"/>
              <a:gd name="connsiteY351" fmla="*/ 3885516 h 4305008"/>
              <a:gd name="connsiteX352" fmla="*/ 3151199 w 5593163"/>
              <a:gd name="connsiteY352" fmla="*/ 3885022 h 4305008"/>
              <a:gd name="connsiteX353" fmla="*/ 3168287 w 5593163"/>
              <a:gd name="connsiteY353" fmla="*/ 3886645 h 4305008"/>
              <a:gd name="connsiteX354" fmla="*/ 3263748 w 5593163"/>
              <a:gd name="connsiteY354" fmla="*/ 3895710 h 4305008"/>
              <a:gd name="connsiteX355" fmla="*/ 3279961 w 5593163"/>
              <a:gd name="connsiteY355" fmla="*/ 3897249 h 4305008"/>
              <a:gd name="connsiteX356" fmla="*/ 3280078 w 5593163"/>
              <a:gd name="connsiteY356" fmla="*/ 3898397 h 4305008"/>
              <a:gd name="connsiteX357" fmla="*/ 3840331 w 5593163"/>
              <a:gd name="connsiteY357" fmla="*/ 4255797 h 4305008"/>
              <a:gd name="connsiteX358" fmla="*/ 3868775 w 5593163"/>
              <a:gd name="connsiteY358" fmla="*/ 4305008 h 4305008"/>
              <a:gd name="connsiteX359" fmla="*/ 3717725 w 5593163"/>
              <a:gd name="connsiteY359" fmla="*/ 4305008 h 4305008"/>
              <a:gd name="connsiteX360" fmla="*/ 3665602 w 5593163"/>
              <a:gd name="connsiteY360" fmla="*/ 4241205 h 4305008"/>
              <a:gd name="connsiteX361" fmla="*/ 3293448 w 5593163"/>
              <a:gd name="connsiteY361" fmla="*/ 4029853 h 4305008"/>
              <a:gd name="connsiteX362" fmla="*/ 3392629 w 5593163"/>
              <a:gd name="connsiteY362" fmla="*/ 4271827 h 4305008"/>
              <a:gd name="connsiteX363" fmla="*/ 3419311 w 5593163"/>
              <a:gd name="connsiteY363" fmla="*/ 4305008 h 4305008"/>
              <a:gd name="connsiteX364" fmla="*/ 3265201 w 5593163"/>
              <a:gd name="connsiteY364" fmla="*/ 4305008 h 4305008"/>
              <a:gd name="connsiteX365" fmla="*/ 3235080 w 5593163"/>
              <a:gd name="connsiteY365" fmla="*/ 4254710 h 4305008"/>
              <a:gd name="connsiteX366" fmla="*/ 3159963 w 5593163"/>
              <a:gd name="connsiteY366" fmla="*/ 4013114 h 4305008"/>
              <a:gd name="connsiteX367" fmla="*/ 3159457 w 5593163"/>
              <a:gd name="connsiteY367" fmla="*/ 4013051 h 4305008"/>
              <a:gd name="connsiteX368" fmla="*/ 3158919 w 5593163"/>
              <a:gd name="connsiteY368" fmla="*/ 4006375 h 4305008"/>
              <a:gd name="connsiteX369" fmla="*/ 3151452 w 5593163"/>
              <a:gd name="connsiteY369" fmla="*/ 3913899 h 4305008"/>
              <a:gd name="connsiteX370" fmla="*/ 3150081 w 5593163"/>
              <a:gd name="connsiteY370" fmla="*/ 3896923 h 4305008"/>
              <a:gd name="connsiteX371" fmla="*/ 3150079 w 5593163"/>
              <a:gd name="connsiteY371" fmla="*/ 469318 h 4305008"/>
              <a:gd name="connsiteX372" fmla="*/ 3151450 w 5593163"/>
              <a:gd name="connsiteY372" fmla="*/ 452471 h 4305008"/>
              <a:gd name="connsiteX373" fmla="*/ 3158914 w 5593163"/>
              <a:gd name="connsiteY373" fmla="*/ 360740 h 4305008"/>
              <a:gd name="connsiteX374" fmla="*/ 3159454 w 5593163"/>
              <a:gd name="connsiteY374" fmla="*/ 354103 h 4305008"/>
              <a:gd name="connsiteX375" fmla="*/ 3159960 w 5593163"/>
              <a:gd name="connsiteY375" fmla="*/ 354040 h 4305008"/>
              <a:gd name="connsiteX376" fmla="*/ 3244173 w 5593163"/>
              <a:gd name="connsiteY376" fmla="*/ 96778 h 4305008"/>
              <a:gd name="connsiteX377" fmla="*/ 3306807 w 5593163"/>
              <a:gd name="connsiteY377" fmla="*/ 0 h 4305008"/>
              <a:gd name="connsiteX378" fmla="*/ 3475182 w 5593163"/>
              <a:gd name="connsiteY378" fmla="*/ 0 h 4305008"/>
              <a:gd name="connsiteX379" fmla="*/ 3406954 w 5593163"/>
              <a:gd name="connsiteY379" fmla="*/ 76659 h 4305008"/>
              <a:gd name="connsiteX380" fmla="*/ 3293446 w 5593163"/>
              <a:gd name="connsiteY380" fmla="*/ 337433 h 4305008"/>
              <a:gd name="connsiteX381" fmla="*/ 3732420 w 5593163"/>
              <a:gd name="connsiteY381" fmla="*/ 44350 h 4305008"/>
              <a:gd name="connsiteX382" fmla="*/ 3754649 w 5593163"/>
              <a:gd name="connsiteY382" fmla="*/ 0 h 4305008"/>
              <a:gd name="connsiteX383" fmla="*/ 3903287 w 5593163"/>
              <a:gd name="connsiteY383" fmla="*/ 0 h 4305008"/>
              <a:gd name="connsiteX384" fmla="*/ 3851448 w 5593163"/>
              <a:gd name="connsiteY384" fmla="*/ 95636 h 4305008"/>
              <a:gd name="connsiteX385" fmla="*/ 3280075 w 5593163"/>
              <a:gd name="connsiteY385" fmla="*/ 467856 h 4305008"/>
              <a:gd name="connsiteX386" fmla="*/ 3279959 w 5593163"/>
              <a:gd name="connsiteY386" fmla="*/ 468995 h 4305008"/>
              <a:gd name="connsiteX387" fmla="*/ 3263742 w 5593163"/>
              <a:gd name="connsiteY387" fmla="*/ 470523 h 4305008"/>
              <a:gd name="connsiteX388" fmla="*/ 3168316 w 5593163"/>
              <a:gd name="connsiteY388" fmla="*/ 479514 h 4305008"/>
              <a:gd name="connsiteX389" fmla="*/ 3151197 w 5593163"/>
              <a:gd name="connsiteY389" fmla="*/ 481127 h 4305008"/>
              <a:gd name="connsiteX390" fmla="*/ 3151171 w 5593163"/>
              <a:gd name="connsiteY390" fmla="*/ 480636 h 4305008"/>
              <a:gd name="connsiteX391" fmla="*/ 3150672 w 5593163"/>
              <a:gd name="connsiteY391" fmla="*/ 480669 h 4305008"/>
              <a:gd name="connsiteX392" fmla="*/ 3150079 w 5593163"/>
              <a:gd name="connsiteY392" fmla="*/ 469318 h 4305008"/>
              <a:gd name="connsiteX393" fmla="*/ 3150079 w 5593163"/>
              <a:gd name="connsiteY393" fmla="*/ 2166144 h 4305008"/>
              <a:gd name="connsiteX394" fmla="*/ 3151450 w 5593163"/>
              <a:gd name="connsiteY394" fmla="*/ 2149296 h 4305008"/>
              <a:gd name="connsiteX395" fmla="*/ 3158914 w 5593163"/>
              <a:gd name="connsiteY395" fmla="*/ 2057565 h 4305008"/>
              <a:gd name="connsiteX396" fmla="*/ 3159454 w 5593163"/>
              <a:gd name="connsiteY396" fmla="*/ 2050928 h 4305008"/>
              <a:gd name="connsiteX397" fmla="*/ 3159960 w 5593163"/>
              <a:gd name="connsiteY397" fmla="*/ 2050865 h 4305008"/>
              <a:gd name="connsiteX398" fmla="*/ 3850126 w 5593163"/>
              <a:gd name="connsiteY398" fmla="*/ 1363267 h 4305008"/>
              <a:gd name="connsiteX399" fmla="*/ 3850243 w 5593163"/>
              <a:gd name="connsiteY399" fmla="*/ 1362128 h 4305008"/>
              <a:gd name="connsiteX400" fmla="*/ 3866455 w 5593163"/>
              <a:gd name="connsiteY400" fmla="*/ 1360601 h 4305008"/>
              <a:gd name="connsiteX401" fmla="*/ 3961917 w 5593163"/>
              <a:gd name="connsiteY401" fmla="*/ 1351607 h 4305008"/>
              <a:gd name="connsiteX402" fmla="*/ 3979004 w 5593163"/>
              <a:gd name="connsiteY402" fmla="*/ 1349997 h 4305008"/>
              <a:gd name="connsiteX403" fmla="*/ 3979030 w 5593163"/>
              <a:gd name="connsiteY403" fmla="*/ 1350487 h 4305008"/>
              <a:gd name="connsiteX404" fmla="*/ 3979528 w 5593163"/>
              <a:gd name="connsiteY404" fmla="*/ 1350455 h 4305008"/>
              <a:gd name="connsiteX405" fmla="*/ 3980122 w 5593163"/>
              <a:gd name="connsiteY405" fmla="*/ 1361805 h 4305008"/>
              <a:gd name="connsiteX406" fmla="*/ 3978752 w 5593163"/>
              <a:gd name="connsiteY406" fmla="*/ 1378647 h 4305008"/>
              <a:gd name="connsiteX407" fmla="*/ 3971285 w 5593163"/>
              <a:gd name="connsiteY407" fmla="*/ 1470397 h 4305008"/>
              <a:gd name="connsiteX408" fmla="*/ 3970746 w 5593163"/>
              <a:gd name="connsiteY408" fmla="*/ 1477021 h 4305008"/>
              <a:gd name="connsiteX409" fmla="*/ 3970241 w 5593163"/>
              <a:gd name="connsiteY409" fmla="*/ 1477083 h 4305008"/>
              <a:gd name="connsiteX410" fmla="*/ 3280075 w 5593163"/>
              <a:gd name="connsiteY410" fmla="*/ 2164681 h 4305008"/>
              <a:gd name="connsiteX411" fmla="*/ 3279959 w 5593163"/>
              <a:gd name="connsiteY411" fmla="*/ 2165820 h 4305008"/>
              <a:gd name="connsiteX412" fmla="*/ 3263742 w 5593163"/>
              <a:gd name="connsiteY412" fmla="*/ 2167348 h 4305008"/>
              <a:gd name="connsiteX413" fmla="*/ 3168316 w 5593163"/>
              <a:gd name="connsiteY413" fmla="*/ 2176339 h 4305008"/>
              <a:gd name="connsiteX414" fmla="*/ 3151197 w 5593163"/>
              <a:gd name="connsiteY414" fmla="*/ 2177952 h 4305008"/>
              <a:gd name="connsiteX415" fmla="*/ 3151171 w 5593163"/>
              <a:gd name="connsiteY415" fmla="*/ 2177461 h 4305008"/>
              <a:gd name="connsiteX416" fmla="*/ 3150672 w 5593163"/>
              <a:gd name="connsiteY416" fmla="*/ 2177494 h 4305008"/>
              <a:gd name="connsiteX417" fmla="*/ 3150079 w 5593163"/>
              <a:gd name="connsiteY417" fmla="*/ 2166144 h 4305008"/>
              <a:gd name="connsiteX418" fmla="*/ 3150079 w 5593163"/>
              <a:gd name="connsiteY418" fmla="*/ 3862969 h 4305008"/>
              <a:gd name="connsiteX419" fmla="*/ 3151450 w 5593163"/>
              <a:gd name="connsiteY419" fmla="*/ 3846121 h 4305008"/>
              <a:gd name="connsiteX420" fmla="*/ 3158914 w 5593163"/>
              <a:gd name="connsiteY420" fmla="*/ 3754390 h 4305008"/>
              <a:gd name="connsiteX421" fmla="*/ 3159454 w 5593163"/>
              <a:gd name="connsiteY421" fmla="*/ 3747753 h 4305008"/>
              <a:gd name="connsiteX422" fmla="*/ 3159960 w 5593163"/>
              <a:gd name="connsiteY422" fmla="*/ 3747690 h 4305008"/>
              <a:gd name="connsiteX423" fmla="*/ 3850126 w 5593163"/>
              <a:gd name="connsiteY423" fmla="*/ 3060092 h 4305008"/>
              <a:gd name="connsiteX424" fmla="*/ 3850243 w 5593163"/>
              <a:gd name="connsiteY424" fmla="*/ 3058953 h 4305008"/>
              <a:gd name="connsiteX425" fmla="*/ 3866455 w 5593163"/>
              <a:gd name="connsiteY425" fmla="*/ 3057426 h 4305008"/>
              <a:gd name="connsiteX426" fmla="*/ 3961917 w 5593163"/>
              <a:gd name="connsiteY426" fmla="*/ 3048432 h 4305008"/>
              <a:gd name="connsiteX427" fmla="*/ 3979004 w 5593163"/>
              <a:gd name="connsiteY427" fmla="*/ 3046822 h 4305008"/>
              <a:gd name="connsiteX428" fmla="*/ 3979030 w 5593163"/>
              <a:gd name="connsiteY428" fmla="*/ 3047312 h 4305008"/>
              <a:gd name="connsiteX429" fmla="*/ 3979528 w 5593163"/>
              <a:gd name="connsiteY429" fmla="*/ 3047280 h 4305008"/>
              <a:gd name="connsiteX430" fmla="*/ 3980122 w 5593163"/>
              <a:gd name="connsiteY430" fmla="*/ 3058630 h 4305008"/>
              <a:gd name="connsiteX431" fmla="*/ 3978752 w 5593163"/>
              <a:gd name="connsiteY431" fmla="*/ 3075472 h 4305008"/>
              <a:gd name="connsiteX432" fmla="*/ 3971285 w 5593163"/>
              <a:gd name="connsiteY432" fmla="*/ 3167222 h 4305008"/>
              <a:gd name="connsiteX433" fmla="*/ 3970746 w 5593163"/>
              <a:gd name="connsiteY433" fmla="*/ 3173846 h 4305008"/>
              <a:gd name="connsiteX434" fmla="*/ 3970241 w 5593163"/>
              <a:gd name="connsiteY434" fmla="*/ 3173908 h 4305008"/>
              <a:gd name="connsiteX435" fmla="*/ 3280075 w 5593163"/>
              <a:gd name="connsiteY435" fmla="*/ 3861506 h 4305008"/>
              <a:gd name="connsiteX436" fmla="*/ 3279959 w 5593163"/>
              <a:gd name="connsiteY436" fmla="*/ 3862645 h 4305008"/>
              <a:gd name="connsiteX437" fmla="*/ 3263742 w 5593163"/>
              <a:gd name="connsiteY437" fmla="*/ 3864173 h 4305008"/>
              <a:gd name="connsiteX438" fmla="*/ 3168316 w 5593163"/>
              <a:gd name="connsiteY438" fmla="*/ 3873164 h 4305008"/>
              <a:gd name="connsiteX439" fmla="*/ 3151197 w 5593163"/>
              <a:gd name="connsiteY439" fmla="*/ 3874777 h 4305008"/>
              <a:gd name="connsiteX440" fmla="*/ 3151171 w 5593163"/>
              <a:gd name="connsiteY440" fmla="*/ 3874286 h 4305008"/>
              <a:gd name="connsiteX441" fmla="*/ 3150672 w 5593163"/>
              <a:gd name="connsiteY441" fmla="*/ 3874319 h 4305008"/>
              <a:gd name="connsiteX442" fmla="*/ 3150079 w 5593163"/>
              <a:gd name="connsiteY442" fmla="*/ 3862969 h 4305008"/>
              <a:gd name="connsiteX443" fmla="*/ 2442890 w 5593163"/>
              <a:gd name="connsiteY443" fmla="*/ 1181049 h 4305008"/>
              <a:gd name="connsiteX444" fmla="*/ 2986199 w 5593163"/>
              <a:gd name="connsiteY444" fmla="*/ 636203 h 4305008"/>
              <a:gd name="connsiteX445" fmla="*/ 2442890 w 5593163"/>
              <a:gd name="connsiteY445" fmla="*/ 1181049 h 4305008"/>
              <a:gd name="connsiteX446" fmla="*/ 2442890 w 5593163"/>
              <a:gd name="connsiteY446" fmla="*/ 1493690 h 4305008"/>
              <a:gd name="connsiteX447" fmla="*/ 2986199 w 5593163"/>
              <a:gd name="connsiteY447" fmla="*/ 2034258 h 4305008"/>
              <a:gd name="connsiteX448" fmla="*/ 2442890 w 5593163"/>
              <a:gd name="connsiteY448" fmla="*/ 1493690 h 4305008"/>
              <a:gd name="connsiteX449" fmla="*/ 2442890 w 5593163"/>
              <a:gd name="connsiteY449" fmla="*/ 2877874 h 4305008"/>
              <a:gd name="connsiteX450" fmla="*/ 2986199 w 5593163"/>
              <a:gd name="connsiteY450" fmla="*/ 2333028 h 4305008"/>
              <a:gd name="connsiteX451" fmla="*/ 2442890 w 5593163"/>
              <a:gd name="connsiteY451" fmla="*/ 2877874 h 4305008"/>
              <a:gd name="connsiteX452" fmla="*/ 2442890 w 5593163"/>
              <a:gd name="connsiteY452" fmla="*/ 3190516 h 4305008"/>
              <a:gd name="connsiteX453" fmla="*/ 2986199 w 5593163"/>
              <a:gd name="connsiteY453" fmla="*/ 3731083 h 4305008"/>
              <a:gd name="connsiteX454" fmla="*/ 2442890 w 5593163"/>
              <a:gd name="connsiteY454" fmla="*/ 3190516 h 4305008"/>
              <a:gd name="connsiteX455" fmla="*/ 2410871 w 5593163"/>
              <a:gd name="connsiteY455" fmla="*/ 4305008 h 4305008"/>
              <a:gd name="connsiteX456" fmla="*/ 2439316 w 5593163"/>
              <a:gd name="connsiteY456" fmla="*/ 4255797 h 4305008"/>
              <a:gd name="connsiteX457" fmla="*/ 2999569 w 5593163"/>
              <a:gd name="connsiteY457" fmla="*/ 3898397 h 4305008"/>
              <a:gd name="connsiteX458" fmla="*/ 2999686 w 5593163"/>
              <a:gd name="connsiteY458" fmla="*/ 3897249 h 4305008"/>
              <a:gd name="connsiteX459" fmla="*/ 3015899 w 5593163"/>
              <a:gd name="connsiteY459" fmla="*/ 3895710 h 4305008"/>
              <a:gd name="connsiteX460" fmla="*/ 3111360 w 5593163"/>
              <a:gd name="connsiteY460" fmla="*/ 3886645 h 4305008"/>
              <a:gd name="connsiteX461" fmla="*/ 3128448 w 5593163"/>
              <a:gd name="connsiteY461" fmla="*/ 3885022 h 4305008"/>
              <a:gd name="connsiteX462" fmla="*/ 3128474 w 5593163"/>
              <a:gd name="connsiteY462" fmla="*/ 3885516 h 4305008"/>
              <a:gd name="connsiteX463" fmla="*/ 3128972 w 5593163"/>
              <a:gd name="connsiteY463" fmla="*/ 3885483 h 4305008"/>
              <a:gd name="connsiteX464" fmla="*/ 3129566 w 5593163"/>
              <a:gd name="connsiteY464" fmla="*/ 3896923 h 4305008"/>
              <a:gd name="connsiteX465" fmla="*/ 3128195 w 5593163"/>
              <a:gd name="connsiteY465" fmla="*/ 3913899 h 4305008"/>
              <a:gd name="connsiteX466" fmla="*/ 3120728 w 5593163"/>
              <a:gd name="connsiteY466" fmla="*/ 4006375 h 4305008"/>
              <a:gd name="connsiteX467" fmla="*/ 3120190 w 5593163"/>
              <a:gd name="connsiteY467" fmla="*/ 4013051 h 4305008"/>
              <a:gd name="connsiteX468" fmla="*/ 3119684 w 5593163"/>
              <a:gd name="connsiteY468" fmla="*/ 4013114 h 4305008"/>
              <a:gd name="connsiteX469" fmla="*/ 3044567 w 5593163"/>
              <a:gd name="connsiteY469" fmla="*/ 4254710 h 4305008"/>
              <a:gd name="connsiteX470" fmla="*/ 3014445 w 5593163"/>
              <a:gd name="connsiteY470" fmla="*/ 4305008 h 4305008"/>
              <a:gd name="connsiteX471" fmla="*/ 2860336 w 5593163"/>
              <a:gd name="connsiteY471" fmla="*/ 4305008 h 4305008"/>
              <a:gd name="connsiteX472" fmla="*/ 2887018 w 5593163"/>
              <a:gd name="connsiteY472" fmla="*/ 4271827 h 4305008"/>
              <a:gd name="connsiteX473" fmla="*/ 2986199 w 5593163"/>
              <a:gd name="connsiteY473" fmla="*/ 4029853 h 4305008"/>
              <a:gd name="connsiteX474" fmla="*/ 2614045 w 5593163"/>
              <a:gd name="connsiteY474" fmla="*/ 4241205 h 4305008"/>
              <a:gd name="connsiteX475" fmla="*/ 2561922 w 5593163"/>
              <a:gd name="connsiteY475" fmla="*/ 4305008 h 4305008"/>
              <a:gd name="connsiteX476" fmla="*/ 2376360 w 5593163"/>
              <a:gd name="connsiteY476" fmla="*/ 0 h 4305008"/>
              <a:gd name="connsiteX477" fmla="*/ 2524998 w 5593163"/>
              <a:gd name="connsiteY477" fmla="*/ 0 h 4305008"/>
              <a:gd name="connsiteX478" fmla="*/ 2547226 w 5593163"/>
              <a:gd name="connsiteY478" fmla="*/ 44350 h 4305008"/>
              <a:gd name="connsiteX479" fmla="*/ 2986199 w 5593163"/>
              <a:gd name="connsiteY479" fmla="*/ 337433 h 4305008"/>
              <a:gd name="connsiteX480" fmla="*/ 2872691 w 5593163"/>
              <a:gd name="connsiteY480" fmla="*/ 76659 h 4305008"/>
              <a:gd name="connsiteX481" fmla="*/ 2804464 w 5593163"/>
              <a:gd name="connsiteY481" fmla="*/ 0 h 4305008"/>
              <a:gd name="connsiteX482" fmla="*/ 2972839 w 5593163"/>
              <a:gd name="connsiteY482" fmla="*/ 0 h 4305008"/>
              <a:gd name="connsiteX483" fmla="*/ 3035473 w 5593163"/>
              <a:gd name="connsiteY483" fmla="*/ 96778 h 4305008"/>
              <a:gd name="connsiteX484" fmla="*/ 3119686 w 5593163"/>
              <a:gd name="connsiteY484" fmla="*/ 354040 h 4305008"/>
              <a:gd name="connsiteX485" fmla="*/ 3120191 w 5593163"/>
              <a:gd name="connsiteY485" fmla="*/ 354103 h 4305008"/>
              <a:gd name="connsiteX486" fmla="*/ 3120732 w 5593163"/>
              <a:gd name="connsiteY486" fmla="*/ 360740 h 4305008"/>
              <a:gd name="connsiteX487" fmla="*/ 3128196 w 5593163"/>
              <a:gd name="connsiteY487" fmla="*/ 452471 h 4305008"/>
              <a:gd name="connsiteX488" fmla="*/ 3129566 w 5593163"/>
              <a:gd name="connsiteY488" fmla="*/ 469318 h 4305008"/>
              <a:gd name="connsiteX489" fmla="*/ 3128973 w 5593163"/>
              <a:gd name="connsiteY489" fmla="*/ 480669 h 4305008"/>
              <a:gd name="connsiteX490" fmla="*/ 3128474 w 5593163"/>
              <a:gd name="connsiteY490" fmla="*/ 480636 h 4305008"/>
              <a:gd name="connsiteX491" fmla="*/ 3128448 w 5593163"/>
              <a:gd name="connsiteY491" fmla="*/ 481127 h 4305008"/>
              <a:gd name="connsiteX492" fmla="*/ 3111330 w 5593163"/>
              <a:gd name="connsiteY492" fmla="*/ 479514 h 4305008"/>
              <a:gd name="connsiteX493" fmla="*/ 3015903 w 5593163"/>
              <a:gd name="connsiteY493" fmla="*/ 470523 h 4305008"/>
              <a:gd name="connsiteX494" fmla="*/ 2999687 w 5593163"/>
              <a:gd name="connsiteY494" fmla="*/ 468995 h 4305008"/>
              <a:gd name="connsiteX495" fmla="*/ 2999571 w 5593163"/>
              <a:gd name="connsiteY495" fmla="*/ 467856 h 4305008"/>
              <a:gd name="connsiteX496" fmla="*/ 2428199 w 5593163"/>
              <a:gd name="connsiteY496" fmla="*/ 95636 h 4305008"/>
              <a:gd name="connsiteX497" fmla="*/ 2299523 w 5593163"/>
              <a:gd name="connsiteY497" fmla="*/ 1313979 h 4305008"/>
              <a:gd name="connsiteX498" fmla="*/ 2300894 w 5593163"/>
              <a:gd name="connsiteY498" fmla="*/ 1296998 h 4305008"/>
              <a:gd name="connsiteX499" fmla="*/ 2308358 w 5593163"/>
              <a:gd name="connsiteY499" fmla="*/ 1204541 h 4305008"/>
              <a:gd name="connsiteX500" fmla="*/ 2308898 w 5593163"/>
              <a:gd name="connsiteY500" fmla="*/ 1197851 h 4305008"/>
              <a:gd name="connsiteX501" fmla="*/ 2309404 w 5593163"/>
              <a:gd name="connsiteY501" fmla="*/ 1197788 h 4305008"/>
              <a:gd name="connsiteX502" fmla="*/ 2999570 w 5593163"/>
              <a:gd name="connsiteY502" fmla="*/ 504747 h 4305008"/>
              <a:gd name="connsiteX503" fmla="*/ 2999687 w 5593163"/>
              <a:gd name="connsiteY503" fmla="*/ 503599 h 4305008"/>
              <a:gd name="connsiteX504" fmla="*/ 3015899 w 5593163"/>
              <a:gd name="connsiteY504" fmla="*/ 502060 h 4305008"/>
              <a:gd name="connsiteX505" fmla="*/ 3111361 w 5593163"/>
              <a:gd name="connsiteY505" fmla="*/ 492995 h 4305008"/>
              <a:gd name="connsiteX506" fmla="*/ 3128448 w 5593163"/>
              <a:gd name="connsiteY506" fmla="*/ 491372 h 4305008"/>
              <a:gd name="connsiteX507" fmla="*/ 3128474 w 5593163"/>
              <a:gd name="connsiteY507" fmla="*/ 491866 h 4305008"/>
              <a:gd name="connsiteX508" fmla="*/ 3128972 w 5593163"/>
              <a:gd name="connsiteY508" fmla="*/ 491833 h 4305008"/>
              <a:gd name="connsiteX509" fmla="*/ 3129566 w 5593163"/>
              <a:gd name="connsiteY509" fmla="*/ 503273 h 4305008"/>
              <a:gd name="connsiteX510" fmla="*/ 3128196 w 5593163"/>
              <a:gd name="connsiteY510" fmla="*/ 520249 h 4305008"/>
              <a:gd name="connsiteX511" fmla="*/ 3120729 w 5593163"/>
              <a:gd name="connsiteY511" fmla="*/ 612725 h 4305008"/>
              <a:gd name="connsiteX512" fmla="*/ 3120190 w 5593163"/>
              <a:gd name="connsiteY512" fmla="*/ 619401 h 4305008"/>
              <a:gd name="connsiteX513" fmla="*/ 3119685 w 5593163"/>
              <a:gd name="connsiteY513" fmla="*/ 619464 h 4305008"/>
              <a:gd name="connsiteX514" fmla="*/ 2429519 w 5593163"/>
              <a:gd name="connsiteY514" fmla="*/ 1312505 h 4305008"/>
              <a:gd name="connsiteX515" fmla="*/ 2429403 w 5593163"/>
              <a:gd name="connsiteY515" fmla="*/ 1313653 h 4305008"/>
              <a:gd name="connsiteX516" fmla="*/ 2413186 w 5593163"/>
              <a:gd name="connsiteY516" fmla="*/ 1315193 h 4305008"/>
              <a:gd name="connsiteX517" fmla="*/ 2317760 w 5593163"/>
              <a:gd name="connsiteY517" fmla="*/ 1324255 h 4305008"/>
              <a:gd name="connsiteX518" fmla="*/ 2300641 w 5593163"/>
              <a:gd name="connsiteY518" fmla="*/ 1325881 h 4305008"/>
              <a:gd name="connsiteX519" fmla="*/ 2300615 w 5593163"/>
              <a:gd name="connsiteY519" fmla="*/ 1325386 h 4305008"/>
              <a:gd name="connsiteX520" fmla="*/ 2300116 w 5593163"/>
              <a:gd name="connsiteY520" fmla="*/ 1325419 h 4305008"/>
              <a:gd name="connsiteX521" fmla="*/ 2299523 w 5593163"/>
              <a:gd name="connsiteY521" fmla="*/ 1313979 h 4305008"/>
              <a:gd name="connsiteX522" fmla="*/ 2299523 w 5593163"/>
              <a:gd name="connsiteY522" fmla="*/ 1361805 h 4305008"/>
              <a:gd name="connsiteX523" fmla="*/ 2300117 w 5593163"/>
              <a:gd name="connsiteY523" fmla="*/ 1350455 h 4305008"/>
              <a:gd name="connsiteX524" fmla="*/ 2300615 w 5593163"/>
              <a:gd name="connsiteY524" fmla="*/ 1350487 h 4305008"/>
              <a:gd name="connsiteX525" fmla="*/ 2300641 w 5593163"/>
              <a:gd name="connsiteY525" fmla="*/ 1349997 h 4305008"/>
              <a:gd name="connsiteX526" fmla="*/ 2317729 w 5593163"/>
              <a:gd name="connsiteY526" fmla="*/ 1351607 h 4305008"/>
              <a:gd name="connsiteX527" fmla="*/ 2413190 w 5593163"/>
              <a:gd name="connsiteY527" fmla="*/ 1360601 h 4305008"/>
              <a:gd name="connsiteX528" fmla="*/ 2429403 w 5593163"/>
              <a:gd name="connsiteY528" fmla="*/ 1362128 h 4305008"/>
              <a:gd name="connsiteX529" fmla="*/ 2429520 w 5593163"/>
              <a:gd name="connsiteY529" fmla="*/ 1363267 h 4305008"/>
              <a:gd name="connsiteX530" fmla="*/ 3119686 w 5593163"/>
              <a:gd name="connsiteY530" fmla="*/ 2050865 h 4305008"/>
              <a:gd name="connsiteX531" fmla="*/ 3120191 w 5593163"/>
              <a:gd name="connsiteY531" fmla="*/ 2050928 h 4305008"/>
              <a:gd name="connsiteX532" fmla="*/ 3120732 w 5593163"/>
              <a:gd name="connsiteY532" fmla="*/ 2057565 h 4305008"/>
              <a:gd name="connsiteX533" fmla="*/ 3128196 w 5593163"/>
              <a:gd name="connsiteY533" fmla="*/ 2149296 h 4305008"/>
              <a:gd name="connsiteX534" fmla="*/ 3129566 w 5593163"/>
              <a:gd name="connsiteY534" fmla="*/ 2166144 h 4305008"/>
              <a:gd name="connsiteX535" fmla="*/ 3128973 w 5593163"/>
              <a:gd name="connsiteY535" fmla="*/ 2177494 h 4305008"/>
              <a:gd name="connsiteX536" fmla="*/ 3128474 w 5593163"/>
              <a:gd name="connsiteY536" fmla="*/ 2177461 h 4305008"/>
              <a:gd name="connsiteX537" fmla="*/ 3128448 w 5593163"/>
              <a:gd name="connsiteY537" fmla="*/ 2177952 h 4305008"/>
              <a:gd name="connsiteX538" fmla="*/ 3111330 w 5593163"/>
              <a:gd name="connsiteY538" fmla="*/ 2176339 h 4305008"/>
              <a:gd name="connsiteX539" fmla="*/ 3015903 w 5593163"/>
              <a:gd name="connsiteY539" fmla="*/ 2167348 h 4305008"/>
              <a:gd name="connsiteX540" fmla="*/ 2999687 w 5593163"/>
              <a:gd name="connsiteY540" fmla="*/ 2165820 h 4305008"/>
              <a:gd name="connsiteX541" fmla="*/ 2999571 w 5593163"/>
              <a:gd name="connsiteY541" fmla="*/ 2164681 h 4305008"/>
              <a:gd name="connsiteX542" fmla="*/ 2309405 w 5593163"/>
              <a:gd name="connsiteY542" fmla="*/ 1477083 h 4305008"/>
              <a:gd name="connsiteX543" fmla="*/ 2308899 w 5593163"/>
              <a:gd name="connsiteY543" fmla="*/ 1477021 h 4305008"/>
              <a:gd name="connsiteX544" fmla="*/ 2308361 w 5593163"/>
              <a:gd name="connsiteY544" fmla="*/ 1470397 h 4305008"/>
              <a:gd name="connsiteX545" fmla="*/ 2300894 w 5593163"/>
              <a:gd name="connsiteY545" fmla="*/ 1378647 h 4305008"/>
              <a:gd name="connsiteX546" fmla="*/ 2299523 w 5593163"/>
              <a:gd name="connsiteY546" fmla="*/ 1361805 h 4305008"/>
              <a:gd name="connsiteX547" fmla="*/ 2299523 w 5593163"/>
              <a:gd name="connsiteY547" fmla="*/ 3010804 h 4305008"/>
              <a:gd name="connsiteX548" fmla="*/ 2300894 w 5593163"/>
              <a:gd name="connsiteY548" fmla="*/ 2993823 h 4305008"/>
              <a:gd name="connsiteX549" fmla="*/ 2308358 w 5593163"/>
              <a:gd name="connsiteY549" fmla="*/ 2901366 h 4305008"/>
              <a:gd name="connsiteX550" fmla="*/ 2308898 w 5593163"/>
              <a:gd name="connsiteY550" fmla="*/ 2894676 h 4305008"/>
              <a:gd name="connsiteX551" fmla="*/ 2309404 w 5593163"/>
              <a:gd name="connsiteY551" fmla="*/ 2894613 h 4305008"/>
              <a:gd name="connsiteX552" fmla="*/ 2999570 w 5593163"/>
              <a:gd name="connsiteY552" fmla="*/ 2201572 h 4305008"/>
              <a:gd name="connsiteX553" fmla="*/ 2999687 w 5593163"/>
              <a:gd name="connsiteY553" fmla="*/ 2200424 h 4305008"/>
              <a:gd name="connsiteX554" fmla="*/ 3015899 w 5593163"/>
              <a:gd name="connsiteY554" fmla="*/ 2198885 h 4305008"/>
              <a:gd name="connsiteX555" fmla="*/ 3111361 w 5593163"/>
              <a:gd name="connsiteY555" fmla="*/ 2189820 h 4305008"/>
              <a:gd name="connsiteX556" fmla="*/ 3128448 w 5593163"/>
              <a:gd name="connsiteY556" fmla="*/ 2188197 h 4305008"/>
              <a:gd name="connsiteX557" fmla="*/ 3128474 w 5593163"/>
              <a:gd name="connsiteY557" fmla="*/ 2188691 h 4305008"/>
              <a:gd name="connsiteX558" fmla="*/ 3128972 w 5593163"/>
              <a:gd name="connsiteY558" fmla="*/ 2188658 h 4305008"/>
              <a:gd name="connsiteX559" fmla="*/ 3129566 w 5593163"/>
              <a:gd name="connsiteY559" fmla="*/ 2200098 h 4305008"/>
              <a:gd name="connsiteX560" fmla="*/ 3128196 w 5593163"/>
              <a:gd name="connsiteY560" fmla="*/ 2217074 h 4305008"/>
              <a:gd name="connsiteX561" fmla="*/ 3120729 w 5593163"/>
              <a:gd name="connsiteY561" fmla="*/ 2309550 h 4305008"/>
              <a:gd name="connsiteX562" fmla="*/ 3120190 w 5593163"/>
              <a:gd name="connsiteY562" fmla="*/ 2316226 h 4305008"/>
              <a:gd name="connsiteX563" fmla="*/ 3119685 w 5593163"/>
              <a:gd name="connsiteY563" fmla="*/ 2316289 h 4305008"/>
              <a:gd name="connsiteX564" fmla="*/ 2429519 w 5593163"/>
              <a:gd name="connsiteY564" fmla="*/ 3009330 h 4305008"/>
              <a:gd name="connsiteX565" fmla="*/ 2429403 w 5593163"/>
              <a:gd name="connsiteY565" fmla="*/ 3010478 h 4305008"/>
              <a:gd name="connsiteX566" fmla="*/ 2413186 w 5593163"/>
              <a:gd name="connsiteY566" fmla="*/ 3012018 h 4305008"/>
              <a:gd name="connsiteX567" fmla="*/ 2317760 w 5593163"/>
              <a:gd name="connsiteY567" fmla="*/ 3021080 h 4305008"/>
              <a:gd name="connsiteX568" fmla="*/ 2300641 w 5593163"/>
              <a:gd name="connsiteY568" fmla="*/ 3022706 h 4305008"/>
              <a:gd name="connsiteX569" fmla="*/ 2300615 w 5593163"/>
              <a:gd name="connsiteY569" fmla="*/ 3022211 h 4305008"/>
              <a:gd name="connsiteX570" fmla="*/ 2300116 w 5593163"/>
              <a:gd name="connsiteY570" fmla="*/ 3022244 h 4305008"/>
              <a:gd name="connsiteX571" fmla="*/ 2299523 w 5593163"/>
              <a:gd name="connsiteY571" fmla="*/ 3010804 h 4305008"/>
              <a:gd name="connsiteX572" fmla="*/ 2299523 w 5593163"/>
              <a:gd name="connsiteY572" fmla="*/ 3058630 h 4305008"/>
              <a:gd name="connsiteX573" fmla="*/ 2300117 w 5593163"/>
              <a:gd name="connsiteY573" fmla="*/ 3047280 h 4305008"/>
              <a:gd name="connsiteX574" fmla="*/ 2300615 w 5593163"/>
              <a:gd name="connsiteY574" fmla="*/ 3047312 h 4305008"/>
              <a:gd name="connsiteX575" fmla="*/ 2300641 w 5593163"/>
              <a:gd name="connsiteY575" fmla="*/ 3046822 h 4305008"/>
              <a:gd name="connsiteX576" fmla="*/ 2317729 w 5593163"/>
              <a:gd name="connsiteY576" fmla="*/ 3048432 h 4305008"/>
              <a:gd name="connsiteX577" fmla="*/ 2413190 w 5593163"/>
              <a:gd name="connsiteY577" fmla="*/ 3057426 h 4305008"/>
              <a:gd name="connsiteX578" fmla="*/ 2429403 w 5593163"/>
              <a:gd name="connsiteY578" fmla="*/ 3058953 h 4305008"/>
              <a:gd name="connsiteX579" fmla="*/ 2429520 w 5593163"/>
              <a:gd name="connsiteY579" fmla="*/ 3060092 h 4305008"/>
              <a:gd name="connsiteX580" fmla="*/ 3119686 w 5593163"/>
              <a:gd name="connsiteY580" fmla="*/ 3747690 h 4305008"/>
              <a:gd name="connsiteX581" fmla="*/ 3120191 w 5593163"/>
              <a:gd name="connsiteY581" fmla="*/ 3747753 h 4305008"/>
              <a:gd name="connsiteX582" fmla="*/ 3120732 w 5593163"/>
              <a:gd name="connsiteY582" fmla="*/ 3754390 h 4305008"/>
              <a:gd name="connsiteX583" fmla="*/ 3128196 w 5593163"/>
              <a:gd name="connsiteY583" fmla="*/ 3846121 h 4305008"/>
              <a:gd name="connsiteX584" fmla="*/ 3129566 w 5593163"/>
              <a:gd name="connsiteY584" fmla="*/ 3862969 h 4305008"/>
              <a:gd name="connsiteX585" fmla="*/ 3128973 w 5593163"/>
              <a:gd name="connsiteY585" fmla="*/ 3874319 h 4305008"/>
              <a:gd name="connsiteX586" fmla="*/ 3128474 w 5593163"/>
              <a:gd name="connsiteY586" fmla="*/ 3874286 h 4305008"/>
              <a:gd name="connsiteX587" fmla="*/ 3128448 w 5593163"/>
              <a:gd name="connsiteY587" fmla="*/ 3874777 h 4305008"/>
              <a:gd name="connsiteX588" fmla="*/ 3111330 w 5593163"/>
              <a:gd name="connsiteY588" fmla="*/ 3873164 h 4305008"/>
              <a:gd name="connsiteX589" fmla="*/ 3015903 w 5593163"/>
              <a:gd name="connsiteY589" fmla="*/ 3864173 h 4305008"/>
              <a:gd name="connsiteX590" fmla="*/ 2999687 w 5593163"/>
              <a:gd name="connsiteY590" fmla="*/ 3862645 h 4305008"/>
              <a:gd name="connsiteX591" fmla="*/ 2999571 w 5593163"/>
              <a:gd name="connsiteY591" fmla="*/ 3861506 h 4305008"/>
              <a:gd name="connsiteX592" fmla="*/ 2309405 w 5593163"/>
              <a:gd name="connsiteY592" fmla="*/ 3173908 h 4305008"/>
              <a:gd name="connsiteX593" fmla="*/ 2308899 w 5593163"/>
              <a:gd name="connsiteY593" fmla="*/ 3173846 h 4305008"/>
              <a:gd name="connsiteX594" fmla="*/ 2308361 w 5593163"/>
              <a:gd name="connsiteY594" fmla="*/ 3167222 h 4305008"/>
              <a:gd name="connsiteX595" fmla="*/ 2300894 w 5593163"/>
              <a:gd name="connsiteY595" fmla="*/ 3075472 h 4305008"/>
              <a:gd name="connsiteX596" fmla="*/ 2299523 w 5593163"/>
              <a:gd name="connsiteY596" fmla="*/ 3058630 h 4305008"/>
              <a:gd name="connsiteX597" fmla="*/ 1601297 w 5593163"/>
              <a:gd name="connsiteY597" fmla="*/ 636203 h 4305008"/>
              <a:gd name="connsiteX598" fmla="*/ 2144606 w 5593163"/>
              <a:gd name="connsiteY598" fmla="*/ 1181049 h 4305008"/>
              <a:gd name="connsiteX599" fmla="*/ 1601297 w 5593163"/>
              <a:gd name="connsiteY599" fmla="*/ 636203 h 4305008"/>
              <a:gd name="connsiteX600" fmla="*/ 1601297 w 5593163"/>
              <a:gd name="connsiteY600" fmla="*/ 2333028 h 4305008"/>
              <a:gd name="connsiteX601" fmla="*/ 2144606 w 5593163"/>
              <a:gd name="connsiteY601" fmla="*/ 2877874 h 4305008"/>
              <a:gd name="connsiteX602" fmla="*/ 1601297 w 5593163"/>
              <a:gd name="connsiteY602" fmla="*/ 2333028 h 4305008"/>
              <a:gd name="connsiteX603" fmla="*/ 1601295 w 5593163"/>
              <a:gd name="connsiteY603" fmla="*/ 2034258 h 4305008"/>
              <a:gd name="connsiteX604" fmla="*/ 2144604 w 5593163"/>
              <a:gd name="connsiteY604" fmla="*/ 1493690 h 4305008"/>
              <a:gd name="connsiteX605" fmla="*/ 1601295 w 5593163"/>
              <a:gd name="connsiteY605" fmla="*/ 2034258 h 4305008"/>
              <a:gd name="connsiteX606" fmla="*/ 1601295 w 5593163"/>
              <a:gd name="connsiteY606" fmla="*/ 3731083 h 4305008"/>
              <a:gd name="connsiteX607" fmla="*/ 2144604 w 5593163"/>
              <a:gd name="connsiteY607" fmla="*/ 3190516 h 4305008"/>
              <a:gd name="connsiteX608" fmla="*/ 1601295 w 5593163"/>
              <a:gd name="connsiteY608" fmla="*/ 3731083 h 4305008"/>
              <a:gd name="connsiteX609" fmla="*/ 1457930 w 5593163"/>
              <a:gd name="connsiteY609" fmla="*/ 503273 h 4305008"/>
              <a:gd name="connsiteX610" fmla="*/ 1458524 w 5593163"/>
              <a:gd name="connsiteY610" fmla="*/ 491833 h 4305008"/>
              <a:gd name="connsiteX611" fmla="*/ 1459022 w 5593163"/>
              <a:gd name="connsiteY611" fmla="*/ 491866 h 4305008"/>
              <a:gd name="connsiteX612" fmla="*/ 1459048 w 5593163"/>
              <a:gd name="connsiteY612" fmla="*/ 491372 h 4305008"/>
              <a:gd name="connsiteX613" fmla="*/ 1476135 w 5593163"/>
              <a:gd name="connsiteY613" fmla="*/ 492995 h 4305008"/>
              <a:gd name="connsiteX614" fmla="*/ 1571597 w 5593163"/>
              <a:gd name="connsiteY614" fmla="*/ 502060 h 4305008"/>
              <a:gd name="connsiteX615" fmla="*/ 1587809 w 5593163"/>
              <a:gd name="connsiteY615" fmla="*/ 503599 h 4305008"/>
              <a:gd name="connsiteX616" fmla="*/ 1587926 w 5593163"/>
              <a:gd name="connsiteY616" fmla="*/ 504747 h 4305008"/>
              <a:gd name="connsiteX617" fmla="*/ 2278092 w 5593163"/>
              <a:gd name="connsiteY617" fmla="*/ 1197788 h 4305008"/>
              <a:gd name="connsiteX618" fmla="*/ 2278598 w 5593163"/>
              <a:gd name="connsiteY618" fmla="*/ 1197851 h 4305008"/>
              <a:gd name="connsiteX619" fmla="*/ 2279138 w 5593163"/>
              <a:gd name="connsiteY619" fmla="*/ 1204541 h 4305008"/>
              <a:gd name="connsiteX620" fmla="*/ 2286602 w 5593163"/>
              <a:gd name="connsiteY620" fmla="*/ 1296998 h 4305008"/>
              <a:gd name="connsiteX621" fmla="*/ 2287973 w 5593163"/>
              <a:gd name="connsiteY621" fmla="*/ 1313979 h 4305008"/>
              <a:gd name="connsiteX622" fmla="*/ 2287380 w 5593163"/>
              <a:gd name="connsiteY622" fmla="*/ 1325419 h 4305008"/>
              <a:gd name="connsiteX623" fmla="*/ 2286881 w 5593163"/>
              <a:gd name="connsiteY623" fmla="*/ 1325386 h 4305008"/>
              <a:gd name="connsiteX624" fmla="*/ 2286855 w 5593163"/>
              <a:gd name="connsiteY624" fmla="*/ 1325881 h 4305008"/>
              <a:gd name="connsiteX625" fmla="*/ 2269736 w 5593163"/>
              <a:gd name="connsiteY625" fmla="*/ 1324255 h 4305008"/>
              <a:gd name="connsiteX626" fmla="*/ 2174310 w 5593163"/>
              <a:gd name="connsiteY626" fmla="*/ 1315193 h 4305008"/>
              <a:gd name="connsiteX627" fmla="*/ 2158093 w 5593163"/>
              <a:gd name="connsiteY627" fmla="*/ 1313653 h 4305008"/>
              <a:gd name="connsiteX628" fmla="*/ 2157977 w 5593163"/>
              <a:gd name="connsiteY628" fmla="*/ 1312505 h 4305008"/>
              <a:gd name="connsiteX629" fmla="*/ 1467811 w 5593163"/>
              <a:gd name="connsiteY629" fmla="*/ 619464 h 4305008"/>
              <a:gd name="connsiteX630" fmla="*/ 1467306 w 5593163"/>
              <a:gd name="connsiteY630" fmla="*/ 619401 h 4305008"/>
              <a:gd name="connsiteX631" fmla="*/ 1466767 w 5593163"/>
              <a:gd name="connsiteY631" fmla="*/ 612725 h 4305008"/>
              <a:gd name="connsiteX632" fmla="*/ 1459300 w 5593163"/>
              <a:gd name="connsiteY632" fmla="*/ 520249 h 4305008"/>
              <a:gd name="connsiteX633" fmla="*/ 1457930 w 5593163"/>
              <a:gd name="connsiteY633" fmla="*/ 503273 h 4305008"/>
              <a:gd name="connsiteX634" fmla="*/ 1457930 w 5593163"/>
              <a:gd name="connsiteY634" fmla="*/ 2200098 h 4305008"/>
              <a:gd name="connsiteX635" fmla="*/ 1458524 w 5593163"/>
              <a:gd name="connsiteY635" fmla="*/ 2188658 h 4305008"/>
              <a:gd name="connsiteX636" fmla="*/ 1459022 w 5593163"/>
              <a:gd name="connsiteY636" fmla="*/ 2188691 h 4305008"/>
              <a:gd name="connsiteX637" fmla="*/ 1459048 w 5593163"/>
              <a:gd name="connsiteY637" fmla="*/ 2188197 h 4305008"/>
              <a:gd name="connsiteX638" fmla="*/ 1476135 w 5593163"/>
              <a:gd name="connsiteY638" fmla="*/ 2189820 h 4305008"/>
              <a:gd name="connsiteX639" fmla="*/ 1571597 w 5593163"/>
              <a:gd name="connsiteY639" fmla="*/ 2198885 h 4305008"/>
              <a:gd name="connsiteX640" fmla="*/ 1587809 w 5593163"/>
              <a:gd name="connsiteY640" fmla="*/ 2200424 h 4305008"/>
              <a:gd name="connsiteX641" fmla="*/ 1587926 w 5593163"/>
              <a:gd name="connsiteY641" fmla="*/ 2201572 h 4305008"/>
              <a:gd name="connsiteX642" fmla="*/ 2278092 w 5593163"/>
              <a:gd name="connsiteY642" fmla="*/ 2894613 h 4305008"/>
              <a:gd name="connsiteX643" fmla="*/ 2278598 w 5593163"/>
              <a:gd name="connsiteY643" fmla="*/ 2894676 h 4305008"/>
              <a:gd name="connsiteX644" fmla="*/ 2279138 w 5593163"/>
              <a:gd name="connsiteY644" fmla="*/ 2901366 h 4305008"/>
              <a:gd name="connsiteX645" fmla="*/ 2286602 w 5593163"/>
              <a:gd name="connsiteY645" fmla="*/ 2993823 h 4305008"/>
              <a:gd name="connsiteX646" fmla="*/ 2287973 w 5593163"/>
              <a:gd name="connsiteY646" fmla="*/ 3010804 h 4305008"/>
              <a:gd name="connsiteX647" fmla="*/ 2287380 w 5593163"/>
              <a:gd name="connsiteY647" fmla="*/ 3022244 h 4305008"/>
              <a:gd name="connsiteX648" fmla="*/ 2286881 w 5593163"/>
              <a:gd name="connsiteY648" fmla="*/ 3022211 h 4305008"/>
              <a:gd name="connsiteX649" fmla="*/ 2286855 w 5593163"/>
              <a:gd name="connsiteY649" fmla="*/ 3022706 h 4305008"/>
              <a:gd name="connsiteX650" fmla="*/ 2269736 w 5593163"/>
              <a:gd name="connsiteY650" fmla="*/ 3021080 h 4305008"/>
              <a:gd name="connsiteX651" fmla="*/ 2174310 w 5593163"/>
              <a:gd name="connsiteY651" fmla="*/ 3012018 h 4305008"/>
              <a:gd name="connsiteX652" fmla="*/ 2158093 w 5593163"/>
              <a:gd name="connsiteY652" fmla="*/ 3010478 h 4305008"/>
              <a:gd name="connsiteX653" fmla="*/ 2157977 w 5593163"/>
              <a:gd name="connsiteY653" fmla="*/ 3009330 h 4305008"/>
              <a:gd name="connsiteX654" fmla="*/ 1467811 w 5593163"/>
              <a:gd name="connsiteY654" fmla="*/ 2316289 h 4305008"/>
              <a:gd name="connsiteX655" fmla="*/ 1467306 w 5593163"/>
              <a:gd name="connsiteY655" fmla="*/ 2316226 h 4305008"/>
              <a:gd name="connsiteX656" fmla="*/ 1466767 w 5593163"/>
              <a:gd name="connsiteY656" fmla="*/ 2309550 h 4305008"/>
              <a:gd name="connsiteX657" fmla="*/ 1459300 w 5593163"/>
              <a:gd name="connsiteY657" fmla="*/ 2217074 h 4305008"/>
              <a:gd name="connsiteX658" fmla="*/ 1457930 w 5593163"/>
              <a:gd name="connsiteY658" fmla="*/ 2200098 h 4305008"/>
              <a:gd name="connsiteX659" fmla="*/ 1457930 w 5593163"/>
              <a:gd name="connsiteY659" fmla="*/ 3896923 h 4305008"/>
              <a:gd name="connsiteX660" fmla="*/ 1458524 w 5593163"/>
              <a:gd name="connsiteY660" fmla="*/ 3885483 h 4305008"/>
              <a:gd name="connsiteX661" fmla="*/ 1459022 w 5593163"/>
              <a:gd name="connsiteY661" fmla="*/ 3885516 h 4305008"/>
              <a:gd name="connsiteX662" fmla="*/ 1459048 w 5593163"/>
              <a:gd name="connsiteY662" fmla="*/ 3885022 h 4305008"/>
              <a:gd name="connsiteX663" fmla="*/ 1476135 w 5593163"/>
              <a:gd name="connsiteY663" fmla="*/ 3886645 h 4305008"/>
              <a:gd name="connsiteX664" fmla="*/ 1571597 w 5593163"/>
              <a:gd name="connsiteY664" fmla="*/ 3895710 h 4305008"/>
              <a:gd name="connsiteX665" fmla="*/ 1587809 w 5593163"/>
              <a:gd name="connsiteY665" fmla="*/ 3897249 h 4305008"/>
              <a:gd name="connsiteX666" fmla="*/ 1587926 w 5593163"/>
              <a:gd name="connsiteY666" fmla="*/ 3898397 h 4305008"/>
              <a:gd name="connsiteX667" fmla="*/ 2148179 w 5593163"/>
              <a:gd name="connsiteY667" fmla="*/ 4255797 h 4305008"/>
              <a:gd name="connsiteX668" fmla="*/ 2176624 w 5593163"/>
              <a:gd name="connsiteY668" fmla="*/ 4305008 h 4305008"/>
              <a:gd name="connsiteX669" fmla="*/ 2025574 w 5593163"/>
              <a:gd name="connsiteY669" fmla="*/ 4305008 h 4305008"/>
              <a:gd name="connsiteX670" fmla="*/ 1973451 w 5593163"/>
              <a:gd name="connsiteY670" fmla="*/ 4241205 h 4305008"/>
              <a:gd name="connsiteX671" fmla="*/ 1601297 w 5593163"/>
              <a:gd name="connsiteY671" fmla="*/ 4029853 h 4305008"/>
              <a:gd name="connsiteX672" fmla="*/ 1700478 w 5593163"/>
              <a:gd name="connsiteY672" fmla="*/ 4271827 h 4305008"/>
              <a:gd name="connsiteX673" fmla="*/ 1727160 w 5593163"/>
              <a:gd name="connsiteY673" fmla="*/ 4305008 h 4305008"/>
              <a:gd name="connsiteX674" fmla="*/ 1573050 w 5593163"/>
              <a:gd name="connsiteY674" fmla="*/ 4305008 h 4305008"/>
              <a:gd name="connsiteX675" fmla="*/ 1542929 w 5593163"/>
              <a:gd name="connsiteY675" fmla="*/ 4254710 h 4305008"/>
              <a:gd name="connsiteX676" fmla="*/ 1467811 w 5593163"/>
              <a:gd name="connsiteY676" fmla="*/ 4013114 h 4305008"/>
              <a:gd name="connsiteX677" fmla="*/ 1467306 w 5593163"/>
              <a:gd name="connsiteY677" fmla="*/ 4013051 h 4305008"/>
              <a:gd name="connsiteX678" fmla="*/ 1466767 w 5593163"/>
              <a:gd name="connsiteY678" fmla="*/ 4006375 h 4305008"/>
              <a:gd name="connsiteX679" fmla="*/ 1459300 w 5593163"/>
              <a:gd name="connsiteY679" fmla="*/ 3913899 h 4305008"/>
              <a:gd name="connsiteX680" fmla="*/ 1457930 w 5593163"/>
              <a:gd name="connsiteY680" fmla="*/ 3896923 h 4305008"/>
              <a:gd name="connsiteX681" fmla="*/ 1457928 w 5593163"/>
              <a:gd name="connsiteY681" fmla="*/ 469318 h 4305008"/>
              <a:gd name="connsiteX682" fmla="*/ 1459298 w 5593163"/>
              <a:gd name="connsiteY682" fmla="*/ 452471 h 4305008"/>
              <a:gd name="connsiteX683" fmla="*/ 1466762 w 5593163"/>
              <a:gd name="connsiteY683" fmla="*/ 360740 h 4305008"/>
              <a:gd name="connsiteX684" fmla="*/ 1467303 w 5593163"/>
              <a:gd name="connsiteY684" fmla="*/ 354103 h 4305008"/>
              <a:gd name="connsiteX685" fmla="*/ 1467808 w 5593163"/>
              <a:gd name="connsiteY685" fmla="*/ 354040 h 4305008"/>
              <a:gd name="connsiteX686" fmla="*/ 1552022 w 5593163"/>
              <a:gd name="connsiteY686" fmla="*/ 96778 h 4305008"/>
              <a:gd name="connsiteX687" fmla="*/ 1614656 w 5593163"/>
              <a:gd name="connsiteY687" fmla="*/ 0 h 4305008"/>
              <a:gd name="connsiteX688" fmla="*/ 1783031 w 5593163"/>
              <a:gd name="connsiteY688" fmla="*/ 0 h 4305008"/>
              <a:gd name="connsiteX689" fmla="*/ 1714803 w 5593163"/>
              <a:gd name="connsiteY689" fmla="*/ 76659 h 4305008"/>
              <a:gd name="connsiteX690" fmla="*/ 1601295 w 5593163"/>
              <a:gd name="connsiteY690" fmla="*/ 337433 h 4305008"/>
              <a:gd name="connsiteX691" fmla="*/ 2040269 w 5593163"/>
              <a:gd name="connsiteY691" fmla="*/ 44350 h 4305008"/>
              <a:gd name="connsiteX692" fmla="*/ 2062497 w 5593163"/>
              <a:gd name="connsiteY692" fmla="*/ 0 h 4305008"/>
              <a:gd name="connsiteX693" fmla="*/ 2211135 w 5593163"/>
              <a:gd name="connsiteY693" fmla="*/ 0 h 4305008"/>
              <a:gd name="connsiteX694" fmla="*/ 2159296 w 5593163"/>
              <a:gd name="connsiteY694" fmla="*/ 95636 h 4305008"/>
              <a:gd name="connsiteX695" fmla="*/ 1587923 w 5593163"/>
              <a:gd name="connsiteY695" fmla="*/ 467856 h 4305008"/>
              <a:gd name="connsiteX696" fmla="*/ 1587807 w 5593163"/>
              <a:gd name="connsiteY696" fmla="*/ 468995 h 4305008"/>
              <a:gd name="connsiteX697" fmla="*/ 1571591 w 5593163"/>
              <a:gd name="connsiteY697" fmla="*/ 470523 h 4305008"/>
              <a:gd name="connsiteX698" fmla="*/ 1476164 w 5593163"/>
              <a:gd name="connsiteY698" fmla="*/ 479514 h 4305008"/>
              <a:gd name="connsiteX699" fmla="*/ 1459046 w 5593163"/>
              <a:gd name="connsiteY699" fmla="*/ 481127 h 4305008"/>
              <a:gd name="connsiteX700" fmla="*/ 1459020 w 5593163"/>
              <a:gd name="connsiteY700" fmla="*/ 480636 h 4305008"/>
              <a:gd name="connsiteX701" fmla="*/ 1458521 w 5593163"/>
              <a:gd name="connsiteY701" fmla="*/ 480669 h 4305008"/>
              <a:gd name="connsiteX702" fmla="*/ 1457928 w 5593163"/>
              <a:gd name="connsiteY702" fmla="*/ 469318 h 4305008"/>
              <a:gd name="connsiteX703" fmla="*/ 1457928 w 5593163"/>
              <a:gd name="connsiteY703" fmla="*/ 2166144 h 4305008"/>
              <a:gd name="connsiteX704" fmla="*/ 1459298 w 5593163"/>
              <a:gd name="connsiteY704" fmla="*/ 2149296 h 4305008"/>
              <a:gd name="connsiteX705" fmla="*/ 1466762 w 5593163"/>
              <a:gd name="connsiteY705" fmla="*/ 2057565 h 4305008"/>
              <a:gd name="connsiteX706" fmla="*/ 1467303 w 5593163"/>
              <a:gd name="connsiteY706" fmla="*/ 2050928 h 4305008"/>
              <a:gd name="connsiteX707" fmla="*/ 1467808 w 5593163"/>
              <a:gd name="connsiteY707" fmla="*/ 2050865 h 4305008"/>
              <a:gd name="connsiteX708" fmla="*/ 2157974 w 5593163"/>
              <a:gd name="connsiteY708" fmla="*/ 1363267 h 4305008"/>
              <a:gd name="connsiteX709" fmla="*/ 2158091 w 5593163"/>
              <a:gd name="connsiteY709" fmla="*/ 1362128 h 4305008"/>
              <a:gd name="connsiteX710" fmla="*/ 2174304 w 5593163"/>
              <a:gd name="connsiteY710" fmla="*/ 1360601 h 4305008"/>
              <a:gd name="connsiteX711" fmla="*/ 2269765 w 5593163"/>
              <a:gd name="connsiteY711" fmla="*/ 1351607 h 4305008"/>
              <a:gd name="connsiteX712" fmla="*/ 2286853 w 5593163"/>
              <a:gd name="connsiteY712" fmla="*/ 1349997 h 4305008"/>
              <a:gd name="connsiteX713" fmla="*/ 2286879 w 5593163"/>
              <a:gd name="connsiteY713" fmla="*/ 1350487 h 4305008"/>
              <a:gd name="connsiteX714" fmla="*/ 2287377 w 5593163"/>
              <a:gd name="connsiteY714" fmla="*/ 1350455 h 4305008"/>
              <a:gd name="connsiteX715" fmla="*/ 2287971 w 5593163"/>
              <a:gd name="connsiteY715" fmla="*/ 1361805 h 4305008"/>
              <a:gd name="connsiteX716" fmla="*/ 2286600 w 5593163"/>
              <a:gd name="connsiteY716" fmla="*/ 1378647 h 4305008"/>
              <a:gd name="connsiteX717" fmla="*/ 2279133 w 5593163"/>
              <a:gd name="connsiteY717" fmla="*/ 1470397 h 4305008"/>
              <a:gd name="connsiteX718" fmla="*/ 2278595 w 5593163"/>
              <a:gd name="connsiteY718" fmla="*/ 1477021 h 4305008"/>
              <a:gd name="connsiteX719" fmla="*/ 2278089 w 5593163"/>
              <a:gd name="connsiteY719" fmla="*/ 1477083 h 4305008"/>
              <a:gd name="connsiteX720" fmla="*/ 1587923 w 5593163"/>
              <a:gd name="connsiteY720" fmla="*/ 2164681 h 4305008"/>
              <a:gd name="connsiteX721" fmla="*/ 1587807 w 5593163"/>
              <a:gd name="connsiteY721" fmla="*/ 2165820 h 4305008"/>
              <a:gd name="connsiteX722" fmla="*/ 1571591 w 5593163"/>
              <a:gd name="connsiteY722" fmla="*/ 2167348 h 4305008"/>
              <a:gd name="connsiteX723" fmla="*/ 1476164 w 5593163"/>
              <a:gd name="connsiteY723" fmla="*/ 2176339 h 4305008"/>
              <a:gd name="connsiteX724" fmla="*/ 1459046 w 5593163"/>
              <a:gd name="connsiteY724" fmla="*/ 2177952 h 4305008"/>
              <a:gd name="connsiteX725" fmla="*/ 1459020 w 5593163"/>
              <a:gd name="connsiteY725" fmla="*/ 2177461 h 4305008"/>
              <a:gd name="connsiteX726" fmla="*/ 1458521 w 5593163"/>
              <a:gd name="connsiteY726" fmla="*/ 2177494 h 4305008"/>
              <a:gd name="connsiteX727" fmla="*/ 1457928 w 5593163"/>
              <a:gd name="connsiteY727" fmla="*/ 2166144 h 4305008"/>
              <a:gd name="connsiteX728" fmla="*/ 1457928 w 5593163"/>
              <a:gd name="connsiteY728" fmla="*/ 3862969 h 4305008"/>
              <a:gd name="connsiteX729" fmla="*/ 1459298 w 5593163"/>
              <a:gd name="connsiteY729" fmla="*/ 3846121 h 4305008"/>
              <a:gd name="connsiteX730" fmla="*/ 1466762 w 5593163"/>
              <a:gd name="connsiteY730" fmla="*/ 3754390 h 4305008"/>
              <a:gd name="connsiteX731" fmla="*/ 1467303 w 5593163"/>
              <a:gd name="connsiteY731" fmla="*/ 3747753 h 4305008"/>
              <a:gd name="connsiteX732" fmla="*/ 1467808 w 5593163"/>
              <a:gd name="connsiteY732" fmla="*/ 3747690 h 4305008"/>
              <a:gd name="connsiteX733" fmla="*/ 2157974 w 5593163"/>
              <a:gd name="connsiteY733" fmla="*/ 3060092 h 4305008"/>
              <a:gd name="connsiteX734" fmla="*/ 2158091 w 5593163"/>
              <a:gd name="connsiteY734" fmla="*/ 3058953 h 4305008"/>
              <a:gd name="connsiteX735" fmla="*/ 2174304 w 5593163"/>
              <a:gd name="connsiteY735" fmla="*/ 3057426 h 4305008"/>
              <a:gd name="connsiteX736" fmla="*/ 2269765 w 5593163"/>
              <a:gd name="connsiteY736" fmla="*/ 3048432 h 4305008"/>
              <a:gd name="connsiteX737" fmla="*/ 2286853 w 5593163"/>
              <a:gd name="connsiteY737" fmla="*/ 3046822 h 4305008"/>
              <a:gd name="connsiteX738" fmla="*/ 2286879 w 5593163"/>
              <a:gd name="connsiteY738" fmla="*/ 3047312 h 4305008"/>
              <a:gd name="connsiteX739" fmla="*/ 2287377 w 5593163"/>
              <a:gd name="connsiteY739" fmla="*/ 3047280 h 4305008"/>
              <a:gd name="connsiteX740" fmla="*/ 2287971 w 5593163"/>
              <a:gd name="connsiteY740" fmla="*/ 3058630 h 4305008"/>
              <a:gd name="connsiteX741" fmla="*/ 2286600 w 5593163"/>
              <a:gd name="connsiteY741" fmla="*/ 3075472 h 4305008"/>
              <a:gd name="connsiteX742" fmla="*/ 2279133 w 5593163"/>
              <a:gd name="connsiteY742" fmla="*/ 3167222 h 4305008"/>
              <a:gd name="connsiteX743" fmla="*/ 2278595 w 5593163"/>
              <a:gd name="connsiteY743" fmla="*/ 3173846 h 4305008"/>
              <a:gd name="connsiteX744" fmla="*/ 2278089 w 5593163"/>
              <a:gd name="connsiteY744" fmla="*/ 3173908 h 4305008"/>
              <a:gd name="connsiteX745" fmla="*/ 1587923 w 5593163"/>
              <a:gd name="connsiteY745" fmla="*/ 3861506 h 4305008"/>
              <a:gd name="connsiteX746" fmla="*/ 1587807 w 5593163"/>
              <a:gd name="connsiteY746" fmla="*/ 3862645 h 4305008"/>
              <a:gd name="connsiteX747" fmla="*/ 1571591 w 5593163"/>
              <a:gd name="connsiteY747" fmla="*/ 3864173 h 4305008"/>
              <a:gd name="connsiteX748" fmla="*/ 1476164 w 5593163"/>
              <a:gd name="connsiteY748" fmla="*/ 3873164 h 4305008"/>
              <a:gd name="connsiteX749" fmla="*/ 1459046 w 5593163"/>
              <a:gd name="connsiteY749" fmla="*/ 3874777 h 4305008"/>
              <a:gd name="connsiteX750" fmla="*/ 1459020 w 5593163"/>
              <a:gd name="connsiteY750" fmla="*/ 3874286 h 4305008"/>
              <a:gd name="connsiteX751" fmla="*/ 1458521 w 5593163"/>
              <a:gd name="connsiteY751" fmla="*/ 3874319 h 4305008"/>
              <a:gd name="connsiteX752" fmla="*/ 1457928 w 5593163"/>
              <a:gd name="connsiteY752" fmla="*/ 3862969 h 4305008"/>
              <a:gd name="connsiteX753" fmla="*/ 750739 w 5593163"/>
              <a:gd name="connsiteY753" fmla="*/ 1181049 h 4305008"/>
              <a:gd name="connsiteX754" fmla="*/ 1294048 w 5593163"/>
              <a:gd name="connsiteY754" fmla="*/ 636203 h 4305008"/>
              <a:gd name="connsiteX755" fmla="*/ 750739 w 5593163"/>
              <a:gd name="connsiteY755" fmla="*/ 1181049 h 4305008"/>
              <a:gd name="connsiteX756" fmla="*/ 750739 w 5593163"/>
              <a:gd name="connsiteY756" fmla="*/ 1493690 h 4305008"/>
              <a:gd name="connsiteX757" fmla="*/ 1294048 w 5593163"/>
              <a:gd name="connsiteY757" fmla="*/ 2034258 h 4305008"/>
              <a:gd name="connsiteX758" fmla="*/ 750739 w 5593163"/>
              <a:gd name="connsiteY758" fmla="*/ 1493690 h 4305008"/>
              <a:gd name="connsiteX759" fmla="*/ 750739 w 5593163"/>
              <a:gd name="connsiteY759" fmla="*/ 2877874 h 4305008"/>
              <a:gd name="connsiteX760" fmla="*/ 1294048 w 5593163"/>
              <a:gd name="connsiteY760" fmla="*/ 2333028 h 4305008"/>
              <a:gd name="connsiteX761" fmla="*/ 750739 w 5593163"/>
              <a:gd name="connsiteY761" fmla="*/ 2877874 h 4305008"/>
              <a:gd name="connsiteX762" fmla="*/ 750739 w 5593163"/>
              <a:gd name="connsiteY762" fmla="*/ 3190516 h 4305008"/>
              <a:gd name="connsiteX763" fmla="*/ 1294048 w 5593163"/>
              <a:gd name="connsiteY763" fmla="*/ 3731083 h 4305008"/>
              <a:gd name="connsiteX764" fmla="*/ 750739 w 5593163"/>
              <a:gd name="connsiteY764" fmla="*/ 3190516 h 4305008"/>
              <a:gd name="connsiteX765" fmla="*/ 718720 w 5593163"/>
              <a:gd name="connsiteY765" fmla="*/ 4305008 h 4305008"/>
              <a:gd name="connsiteX766" fmla="*/ 747165 w 5593163"/>
              <a:gd name="connsiteY766" fmla="*/ 4255797 h 4305008"/>
              <a:gd name="connsiteX767" fmla="*/ 1307418 w 5593163"/>
              <a:gd name="connsiteY767" fmla="*/ 3898397 h 4305008"/>
              <a:gd name="connsiteX768" fmla="*/ 1307535 w 5593163"/>
              <a:gd name="connsiteY768" fmla="*/ 3897249 h 4305008"/>
              <a:gd name="connsiteX769" fmla="*/ 1323748 w 5593163"/>
              <a:gd name="connsiteY769" fmla="*/ 3895710 h 4305008"/>
              <a:gd name="connsiteX770" fmla="*/ 1419209 w 5593163"/>
              <a:gd name="connsiteY770" fmla="*/ 3886645 h 4305008"/>
              <a:gd name="connsiteX771" fmla="*/ 1436297 w 5593163"/>
              <a:gd name="connsiteY771" fmla="*/ 3885022 h 4305008"/>
              <a:gd name="connsiteX772" fmla="*/ 1436323 w 5593163"/>
              <a:gd name="connsiteY772" fmla="*/ 3885516 h 4305008"/>
              <a:gd name="connsiteX773" fmla="*/ 1436821 w 5593163"/>
              <a:gd name="connsiteY773" fmla="*/ 3885483 h 4305008"/>
              <a:gd name="connsiteX774" fmla="*/ 1437415 w 5593163"/>
              <a:gd name="connsiteY774" fmla="*/ 3896923 h 4305008"/>
              <a:gd name="connsiteX775" fmla="*/ 1436044 w 5593163"/>
              <a:gd name="connsiteY775" fmla="*/ 3913899 h 4305008"/>
              <a:gd name="connsiteX776" fmla="*/ 1428577 w 5593163"/>
              <a:gd name="connsiteY776" fmla="*/ 4006375 h 4305008"/>
              <a:gd name="connsiteX777" fmla="*/ 1428039 w 5593163"/>
              <a:gd name="connsiteY777" fmla="*/ 4013051 h 4305008"/>
              <a:gd name="connsiteX778" fmla="*/ 1427533 w 5593163"/>
              <a:gd name="connsiteY778" fmla="*/ 4013114 h 4305008"/>
              <a:gd name="connsiteX779" fmla="*/ 1352416 w 5593163"/>
              <a:gd name="connsiteY779" fmla="*/ 4254710 h 4305008"/>
              <a:gd name="connsiteX780" fmla="*/ 1322295 w 5593163"/>
              <a:gd name="connsiteY780" fmla="*/ 4305008 h 4305008"/>
              <a:gd name="connsiteX781" fmla="*/ 1168185 w 5593163"/>
              <a:gd name="connsiteY781" fmla="*/ 4305008 h 4305008"/>
              <a:gd name="connsiteX782" fmla="*/ 1194867 w 5593163"/>
              <a:gd name="connsiteY782" fmla="*/ 4271827 h 4305008"/>
              <a:gd name="connsiteX783" fmla="*/ 1294048 w 5593163"/>
              <a:gd name="connsiteY783" fmla="*/ 4029853 h 4305008"/>
              <a:gd name="connsiteX784" fmla="*/ 921894 w 5593163"/>
              <a:gd name="connsiteY784" fmla="*/ 4241205 h 4305008"/>
              <a:gd name="connsiteX785" fmla="*/ 869771 w 5593163"/>
              <a:gd name="connsiteY785" fmla="*/ 4305008 h 4305008"/>
              <a:gd name="connsiteX786" fmla="*/ 684209 w 5593163"/>
              <a:gd name="connsiteY786" fmla="*/ 0 h 4305008"/>
              <a:gd name="connsiteX787" fmla="*/ 832847 w 5593163"/>
              <a:gd name="connsiteY787" fmla="*/ 0 h 4305008"/>
              <a:gd name="connsiteX788" fmla="*/ 855075 w 5593163"/>
              <a:gd name="connsiteY788" fmla="*/ 44350 h 4305008"/>
              <a:gd name="connsiteX789" fmla="*/ 1294048 w 5593163"/>
              <a:gd name="connsiteY789" fmla="*/ 337433 h 4305008"/>
              <a:gd name="connsiteX790" fmla="*/ 1180541 w 5593163"/>
              <a:gd name="connsiteY790" fmla="*/ 76659 h 4305008"/>
              <a:gd name="connsiteX791" fmla="*/ 1112313 w 5593163"/>
              <a:gd name="connsiteY791" fmla="*/ 0 h 4305008"/>
              <a:gd name="connsiteX792" fmla="*/ 1280688 w 5593163"/>
              <a:gd name="connsiteY792" fmla="*/ 0 h 4305008"/>
              <a:gd name="connsiteX793" fmla="*/ 1343322 w 5593163"/>
              <a:gd name="connsiteY793" fmla="*/ 96778 h 4305008"/>
              <a:gd name="connsiteX794" fmla="*/ 1427534 w 5593163"/>
              <a:gd name="connsiteY794" fmla="*/ 354040 h 4305008"/>
              <a:gd name="connsiteX795" fmla="*/ 1428040 w 5593163"/>
              <a:gd name="connsiteY795" fmla="*/ 354102 h 4305008"/>
              <a:gd name="connsiteX796" fmla="*/ 1428580 w 5593163"/>
              <a:gd name="connsiteY796" fmla="*/ 360740 h 4305008"/>
              <a:gd name="connsiteX797" fmla="*/ 1436044 w 5593163"/>
              <a:gd name="connsiteY797" fmla="*/ 452471 h 4305008"/>
              <a:gd name="connsiteX798" fmla="*/ 1437415 w 5593163"/>
              <a:gd name="connsiteY798" fmla="*/ 469318 h 4305008"/>
              <a:gd name="connsiteX799" fmla="*/ 1436822 w 5593163"/>
              <a:gd name="connsiteY799" fmla="*/ 480669 h 4305008"/>
              <a:gd name="connsiteX800" fmla="*/ 1436323 w 5593163"/>
              <a:gd name="connsiteY800" fmla="*/ 480636 h 4305008"/>
              <a:gd name="connsiteX801" fmla="*/ 1436297 w 5593163"/>
              <a:gd name="connsiteY801" fmla="*/ 481127 h 4305008"/>
              <a:gd name="connsiteX802" fmla="*/ 1419178 w 5593163"/>
              <a:gd name="connsiteY802" fmla="*/ 479514 h 4305008"/>
              <a:gd name="connsiteX803" fmla="*/ 1323752 w 5593163"/>
              <a:gd name="connsiteY803" fmla="*/ 470523 h 4305008"/>
              <a:gd name="connsiteX804" fmla="*/ 1307535 w 5593163"/>
              <a:gd name="connsiteY804" fmla="*/ 468995 h 4305008"/>
              <a:gd name="connsiteX805" fmla="*/ 1307419 w 5593163"/>
              <a:gd name="connsiteY805" fmla="*/ 467856 h 4305008"/>
              <a:gd name="connsiteX806" fmla="*/ 736048 w 5593163"/>
              <a:gd name="connsiteY806" fmla="*/ 95636 h 4305008"/>
              <a:gd name="connsiteX807" fmla="*/ 607372 w 5593163"/>
              <a:gd name="connsiteY807" fmla="*/ 1313979 h 4305008"/>
              <a:gd name="connsiteX808" fmla="*/ 608742 w 5593163"/>
              <a:gd name="connsiteY808" fmla="*/ 1296998 h 4305008"/>
              <a:gd name="connsiteX809" fmla="*/ 616206 w 5593163"/>
              <a:gd name="connsiteY809" fmla="*/ 1204541 h 4305008"/>
              <a:gd name="connsiteX810" fmla="*/ 616747 w 5593163"/>
              <a:gd name="connsiteY810" fmla="*/ 1197851 h 4305008"/>
              <a:gd name="connsiteX811" fmla="*/ 617252 w 5593163"/>
              <a:gd name="connsiteY811" fmla="*/ 1197788 h 4305008"/>
              <a:gd name="connsiteX812" fmla="*/ 1307418 w 5593163"/>
              <a:gd name="connsiteY812" fmla="*/ 504747 h 4305008"/>
              <a:gd name="connsiteX813" fmla="*/ 1307535 w 5593163"/>
              <a:gd name="connsiteY813" fmla="*/ 503599 h 4305008"/>
              <a:gd name="connsiteX814" fmla="*/ 1323748 w 5593163"/>
              <a:gd name="connsiteY814" fmla="*/ 502060 h 4305008"/>
              <a:gd name="connsiteX815" fmla="*/ 1419209 w 5593163"/>
              <a:gd name="connsiteY815" fmla="*/ 492995 h 4305008"/>
              <a:gd name="connsiteX816" fmla="*/ 1436297 w 5593163"/>
              <a:gd name="connsiteY816" fmla="*/ 491372 h 4305008"/>
              <a:gd name="connsiteX817" fmla="*/ 1436323 w 5593163"/>
              <a:gd name="connsiteY817" fmla="*/ 491866 h 4305008"/>
              <a:gd name="connsiteX818" fmla="*/ 1436821 w 5593163"/>
              <a:gd name="connsiteY818" fmla="*/ 491833 h 4305008"/>
              <a:gd name="connsiteX819" fmla="*/ 1437415 w 5593163"/>
              <a:gd name="connsiteY819" fmla="*/ 503273 h 4305008"/>
              <a:gd name="connsiteX820" fmla="*/ 1436044 w 5593163"/>
              <a:gd name="connsiteY820" fmla="*/ 520249 h 4305008"/>
              <a:gd name="connsiteX821" fmla="*/ 1428577 w 5593163"/>
              <a:gd name="connsiteY821" fmla="*/ 612725 h 4305008"/>
              <a:gd name="connsiteX822" fmla="*/ 1428039 w 5593163"/>
              <a:gd name="connsiteY822" fmla="*/ 619401 h 4305008"/>
              <a:gd name="connsiteX823" fmla="*/ 1427533 w 5593163"/>
              <a:gd name="connsiteY823" fmla="*/ 619464 h 4305008"/>
              <a:gd name="connsiteX824" fmla="*/ 737367 w 5593163"/>
              <a:gd name="connsiteY824" fmla="*/ 1312505 h 4305008"/>
              <a:gd name="connsiteX825" fmla="*/ 737251 w 5593163"/>
              <a:gd name="connsiteY825" fmla="*/ 1313653 h 4305008"/>
              <a:gd name="connsiteX826" fmla="*/ 721035 w 5593163"/>
              <a:gd name="connsiteY826" fmla="*/ 1315193 h 4305008"/>
              <a:gd name="connsiteX827" fmla="*/ 625608 w 5593163"/>
              <a:gd name="connsiteY827" fmla="*/ 1324255 h 4305008"/>
              <a:gd name="connsiteX828" fmla="*/ 608490 w 5593163"/>
              <a:gd name="connsiteY828" fmla="*/ 1325881 h 4305008"/>
              <a:gd name="connsiteX829" fmla="*/ 608464 w 5593163"/>
              <a:gd name="connsiteY829" fmla="*/ 1325386 h 4305008"/>
              <a:gd name="connsiteX830" fmla="*/ 607965 w 5593163"/>
              <a:gd name="connsiteY830" fmla="*/ 1325419 h 4305008"/>
              <a:gd name="connsiteX831" fmla="*/ 607372 w 5593163"/>
              <a:gd name="connsiteY831" fmla="*/ 1313979 h 4305008"/>
              <a:gd name="connsiteX832" fmla="*/ 607372 w 5593163"/>
              <a:gd name="connsiteY832" fmla="*/ 1361805 h 4305008"/>
              <a:gd name="connsiteX833" fmla="*/ 607966 w 5593163"/>
              <a:gd name="connsiteY833" fmla="*/ 1350455 h 4305008"/>
              <a:gd name="connsiteX834" fmla="*/ 608464 w 5593163"/>
              <a:gd name="connsiteY834" fmla="*/ 1350487 h 4305008"/>
              <a:gd name="connsiteX835" fmla="*/ 608490 w 5593163"/>
              <a:gd name="connsiteY835" fmla="*/ 1349997 h 4305008"/>
              <a:gd name="connsiteX836" fmla="*/ 625577 w 5593163"/>
              <a:gd name="connsiteY836" fmla="*/ 1351607 h 4305008"/>
              <a:gd name="connsiteX837" fmla="*/ 721039 w 5593163"/>
              <a:gd name="connsiteY837" fmla="*/ 1360601 h 4305008"/>
              <a:gd name="connsiteX838" fmla="*/ 737251 w 5593163"/>
              <a:gd name="connsiteY838" fmla="*/ 1362128 h 4305008"/>
              <a:gd name="connsiteX839" fmla="*/ 737368 w 5593163"/>
              <a:gd name="connsiteY839" fmla="*/ 1363267 h 4305008"/>
              <a:gd name="connsiteX840" fmla="*/ 1427534 w 5593163"/>
              <a:gd name="connsiteY840" fmla="*/ 2050865 h 4305008"/>
              <a:gd name="connsiteX841" fmla="*/ 1428040 w 5593163"/>
              <a:gd name="connsiteY841" fmla="*/ 2050928 h 4305008"/>
              <a:gd name="connsiteX842" fmla="*/ 1428580 w 5593163"/>
              <a:gd name="connsiteY842" fmla="*/ 2057565 h 4305008"/>
              <a:gd name="connsiteX843" fmla="*/ 1436044 w 5593163"/>
              <a:gd name="connsiteY843" fmla="*/ 2149296 h 4305008"/>
              <a:gd name="connsiteX844" fmla="*/ 1437415 w 5593163"/>
              <a:gd name="connsiteY844" fmla="*/ 2166144 h 4305008"/>
              <a:gd name="connsiteX845" fmla="*/ 1436822 w 5593163"/>
              <a:gd name="connsiteY845" fmla="*/ 2177494 h 4305008"/>
              <a:gd name="connsiteX846" fmla="*/ 1436323 w 5593163"/>
              <a:gd name="connsiteY846" fmla="*/ 2177461 h 4305008"/>
              <a:gd name="connsiteX847" fmla="*/ 1436297 w 5593163"/>
              <a:gd name="connsiteY847" fmla="*/ 2177952 h 4305008"/>
              <a:gd name="connsiteX848" fmla="*/ 1419178 w 5593163"/>
              <a:gd name="connsiteY848" fmla="*/ 2176339 h 4305008"/>
              <a:gd name="connsiteX849" fmla="*/ 1323752 w 5593163"/>
              <a:gd name="connsiteY849" fmla="*/ 2167348 h 4305008"/>
              <a:gd name="connsiteX850" fmla="*/ 1307535 w 5593163"/>
              <a:gd name="connsiteY850" fmla="*/ 2165820 h 4305008"/>
              <a:gd name="connsiteX851" fmla="*/ 1307419 w 5593163"/>
              <a:gd name="connsiteY851" fmla="*/ 2164681 h 4305008"/>
              <a:gd name="connsiteX852" fmla="*/ 617253 w 5593163"/>
              <a:gd name="connsiteY852" fmla="*/ 1477083 h 4305008"/>
              <a:gd name="connsiteX853" fmla="*/ 616748 w 5593163"/>
              <a:gd name="connsiteY853" fmla="*/ 1477021 h 4305008"/>
              <a:gd name="connsiteX854" fmla="*/ 616209 w 5593163"/>
              <a:gd name="connsiteY854" fmla="*/ 1470397 h 4305008"/>
              <a:gd name="connsiteX855" fmla="*/ 608742 w 5593163"/>
              <a:gd name="connsiteY855" fmla="*/ 1378647 h 4305008"/>
              <a:gd name="connsiteX856" fmla="*/ 607372 w 5593163"/>
              <a:gd name="connsiteY856" fmla="*/ 1361805 h 4305008"/>
              <a:gd name="connsiteX857" fmla="*/ 607372 w 5593163"/>
              <a:gd name="connsiteY857" fmla="*/ 3010804 h 4305008"/>
              <a:gd name="connsiteX858" fmla="*/ 608742 w 5593163"/>
              <a:gd name="connsiteY858" fmla="*/ 2993823 h 4305008"/>
              <a:gd name="connsiteX859" fmla="*/ 616206 w 5593163"/>
              <a:gd name="connsiteY859" fmla="*/ 2901366 h 4305008"/>
              <a:gd name="connsiteX860" fmla="*/ 616747 w 5593163"/>
              <a:gd name="connsiteY860" fmla="*/ 2894676 h 4305008"/>
              <a:gd name="connsiteX861" fmla="*/ 617252 w 5593163"/>
              <a:gd name="connsiteY861" fmla="*/ 2894613 h 4305008"/>
              <a:gd name="connsiteX862" fmla="*/ 1307418 w 5593163"/>
              <a:gd name="connsiteY862" fmla="*/ 2201572 h 4305008"/>
              <a:gd name="connsiteX863" fmla="*/ 1307535 w 5593163"/>
              <a:gd name="connsiteY863" fmla="*/ 2200424 h 4305008"/>
              <a:gd name="connsiteX864" fmla="*/ 1323748 w 5593163"/>
              <a:gd name="connsiteY864" fmla="*/ 2198885 h 4305008"/>
              <a:gd name="connsiteX865" fmla="*/ 1419209 w 5593163"/>
              <a:gd name="connsiteY865" fmla="*/ 2189820 h 4305008"/>
              <a:gd name="connsiteX866" fmla="*/ 1436297 w 5593163"/>
              <a:gd name="connsiteY866" fmla="*/ 2188197 h 4305008"/>
              <a:gd name="connsiteX867" fmla="*/ 1436323 w 5593163"/>
              <a:gd name="connsiteY867" fmla="*/ 2188691 h 4305008"/>
              <a:gd name="connsiteX868" fmla="*/ 1436821 w 5593163"/>
              <a:gd name="connsiteY868" fmla="*/ 2188658 h 4305008"/>
              <a:gd name="connsiteX869" fmla="*/ 1437415 w 5593163"/>
              <a:gd name="connsiteY869" fmla="*/ 2200098 h 4305008"/>
              <a:gd name="connsiteX870" fmla="*/ 1436044 w 5593163"/>
              <a:gd name="connsiteY870" fmla="*/ 2217074 h 4305008"/>
              <a:gd name="connsiteX871" fmla="*/ 1428577 w 5593163"/>
              <a:gd name="connsiteY871" fmla="*/ 2309550 h 4305008"/>
              <a:gd name="connsiteX872" fmla="*/ 1428039 w 5593163"/>
              <a:gd name="connsiteY872" fmla="*/ 2316226 h 4305008"/>
              <a:gd name="connsiteX873" fmla="*/ 1427533 w 5593163"/>
              <a:gd name="connsiteY873" fmla="*/ 2316289 h 4305008"/>
              <a:gd name="connsiteX874" fmla="*/ 737367 w 5593163"/>
              <a:gd name="connsiteY874" fmla="*/ 3009330 h 4305008"/>
              <a:gd name="connsiteX875" fmla="*/ 737251 w 5593163"/>
              <a:gd name="connsiteY875" fmla="*/ 3010478 h 4305008"/>
              <a:gd name="connsiteX876" fmla="*/ 721035 w 5593163"/>
              <a:gd name="connsiteY876" fmla="*/ 3012018 h 4305008"/>
              <a:gd name="connsiteX877" fmla="*/ 625608 w 5593163"/>
              <a:gd name="connsiteY877" fmla="*/ 3021080 h 4305008"/>
              <a:gd name="connsiteX878" fmla="*/ 608490 w 5593163"/>
              <a:gd name="connsiteY878" fmla="*/ 3022706 h 4305008"/>
              <a:gd name="connsiteX879" fmla="*/ 608464 w 5593163"/>
              <a:gd name="connsiteY879" fmla="*/ 3022211 h 4305008"/>
              <a:gd name="connsiteX880" fmla="*/ 607965 w 5593163"/>
              <a:gd name="connsiteY880" fmla="*/ 3022244 h 4305008"/>
              <a:gd name="connsiteX881" fmla="*/ 607372 w 5593163"/>
              <a:gd name="connsiteY881" fmla="*/ 3010804 h 4305008"/>
              <a:gd name="connsiteX882" fmla="*/ 607372 w 5593163"/>
              <a:gd name="connsiteY882" fmla="*/ 3058630 h 4305008"/>
              <a:gd name="connsiteX883" fmla="*/ 607966 w 5593163"/>
              <a:gd name="connsiteY883" fmla="*/ 3047280 h 4305008"/>
              <a:gd name="connsiteX884" fmla="*/ 608464 w 5593163"/>
              <a:gd name="connsiteY884" fmla="*/ 3047312 h 4305008"/>
              <a:gd name="connsiteX885" fmla="*/ 608490 w 5593163"/>
              <a:gd name="connsiteY885" fmla="*/ 3046822 h 4305008"/>
              <a:gd name="connsiteX886" fmla="*/ 625577 w 5593163"/>
              <a:gd name="connsiteY886" fmla="*/ 3048432 h 4305008"/>
              <a:gd name="connsiteX887" fmla="*/ 721039 w 5593163"/>
              <a:gd name="connsiteY887" fmla="*/ 3057426 h 4305008"/>
              <a:gd name="connsiteX888" fmla="*/ 737251 w 5593163"/>
              <a:gd name="connsiteY888" fmla="*/ 3058953 h 4305008"/>
              <a:gd name="connsiteX889" fmla="*/ 737368 w 5593163"/>
              <a:gd name="connsiteY889" fmla="*/ 3060092 h 4305008"/>
              <a:gd name="connsiteX890" fmla="*/ 1427534 w 5593163"/>
              <a:gd name="connsiteY890" fmla="*/ 3747690 h 4305008"/>
              <a:gd name="connsiteX891" fmla="*/ 1428040 w 5593163"/>
              <a:gd name="connsiteY891" fmla="*/ 3747753 h 4305008"/>
              <a:gd name="connsiteX892" fmla="*/ 1428580 w 5593163"/>
              <a:gd name="connsiteY892" fmla="*/ 3754390 h 4305008"/>
              <a:gd name="connsiteX893" fmla="*/ 1436044 w 5593163"/>
              <a:gd name="connsiteY893" fmla="*/ 3846121 h 4305008"/>
              <a:gd name="connsiteX894" fmla="*/ 1437415 w 5593163"/>
              <a:gd name="connsiteY894" fmla="*/ 3862969 h 4305008"/>
              <a:gd name="connsiteX895" fmla="*/ 1436822 w 5593163"/>
              <a:gd name="connsiteY895" fmla="*/ 3874319 h 4305008"/>
              <a:gd name="connsiteX896" fmla="*/ 1436323 w 5593163"/>
              <a:gd name="connsiteY896" fmla="*/ 3874286 h 4305008"/>
              <a:gd name="connsiteX897" fmla="*/ 1436297 w 5593163"/>
              <a:gd name="connsiteY897" fmla="*/ 3874777 h 4305008"/>
              <a:gd name="connsiteX898" fmla="*/ 1419178 w 5593163"/>
              <a:gd name="connsiteY898" fmla="*/ 3873164 h 4305008"/>
              <a:gd name="connsiteX899" fmla="*/ 1323752 w 5593163"/>
              <a:gd name="connsiteY899" fmla="*/ 3864173 h 4305008"/>
              <a:gd name="connsiteX900" fmla="*/ 1307535 w 5593163"/>
              <a:gd name="connsiteY900" fmla="*/ 3862645 h 4305008"/>
              <a:gd name="connsiteX901" fmla="*/ 1307419 w 5593163"/>
              <a:gd name="connsiteY901" fmla="*/ 3861506 h 4305008"/>
              <a:gd name="connsiteX902" fmla="*/ 617253 w 5593163"/>
              <a:gd name="connsiteY902" fmla="*/ 3173908 h 4305008"/>
              <a:gd name="connsiteX903" fmla="*/ 616748 w 5593163"/>
              <a:gd name="connsiteY903" fmla="*/ 3173846 h 4305008"/>
              <a:gd name="connsiteX904" fmla="*/ 616209 w 5593163"/>
              <a:gd name="connsiteY904" fmla="*/ 3167222 h 4305008"/>
              <a:gd name="connsiteX905" fmla="*/ 608742 w 5593163"/>
              <a:gd name="connsiteY905" fmla="*/ 3075472 h 4305008"/>
              <a:gd name="connsiteX906" fmla="*/ 607372 w 5593163"/>
              <a:gd name="connsiteY906" fmla="*/ 3058630 h 4305008"/>
              <a:gd name="connsiteX907" fmla="*/ 0 w 5593163"/>
              <a:gd name="connsiteY907" fmla="*/ 116373 h 4305008"/>
              <a:gd name="connsiteX908" fmla="*/ 0 w 5593163"/>
              <a:gd name="connsiteY908" fmla="*/ 0 h 4305008"/>
              <a:gd name="connsiteX909" fmla="*/ 90880 w 5593163"/>
              <a:gd name="connsiteY909" fmla="*/ 0 h 4305008"/>
              <a:gd name="connsiteX910" fmla="*/ 22652 w 5593163"/>
              <a:gd name="connsiteY910" fmla="*/ 76659 h 4305008"/>
              <a:gd name="connsiteX911" fmla="*/ 0 w 5593163"/>
              <a:gd name="connsiteY911" fmla="*/ 443121 h 4305008"/>
              <a:gd name="connsiteX912" fmla="*/ 0 w 5593163"/>
              <a:gd name="connsiteY912" fmla="*/ 311637 h 4305008"/>
              <a:gd name="connsiteX913" fmla="*/ 82171 w 5593163"/>
              <a:gd name="connsiteY913" fmla="*/ 276703 h 4305008"/>
              <a:gd name="connsiteX914" fmla="*/ 348118 w 5593163"/>
              <a:gd name="connsiteY914" fmla="*/ 44350 h 4305008"/>
              <a:gd name="connsiteX915" fmla="*/ 370347 w 5593163"/>
              <a:gd name="connsiteY915" fmla="*/ 0 h 4305008"/>
              <a:gd name="connsiteX916" fmla="*/ 518984 w 5593163"/>
              <a:gd name="connsiteY916" fmla="*/ 0 h 4305008"/>
              <a:gd name="connsiteX917" fmla="*/ 467145 w 5593163"/>
              <a:gd name="connsiteY917" fmla="*/ 95636 h 4305008"/>
              <a:gd name="connsiteX918" fmla="*/ 13323 w 5593163"/>
              <a:gd name="connsiteY918" fmla="*/ 439959 h 4305008"/>
              <a:gd name="connsiteX919" fmla="*/ 0 w 5593163"/>
              <a:gd name="connsiteY919" fmla="*/ 1070142 h 4305008"/>
              <a:gd name="connsiteX920" fmla="*/ 0 w 5593163"/>
              <a:gd name="connsiteY920" fmla="*/ 862064 h 4305008"/>
              <a:gd name="connsiteX921" fmla="*/ 31905 w 5593163"/>
              <a:gd name="connsiteY921" fmla="*/ 912052 h 4305008"/>
              <a:gd name="connsiteX922" fmla="*/ 452455 w 5593163"/>
              <a:gd name="connsiteY922" fmla="*/ 1181049 h 4305008"/>
              <a:gd name="connsiteX923" fmla="*/ 9316 w 5593163"/>
              <a:gd name="connsiteY923" fmla="*/ 665484 h 4305008"/>
              <a:gd name="connsiteX924" fmla="*/ 0 w 5593163"/>
              <a:gd name="connsiteY924" fmla="*/ 662760 h 4305008"/>
              <a:gd name="connsiteX925" fmla="*/ 0 w 5593163"/>
              <a:gd name="connsiteY925" fmla="*/ 530567 h 4305008"/>
              <a:gd name="connsiteX926" fmla="*/ 26399 w 5593163"/>
              <a:gd name="connsiteY926" fmla="*/ 537107 h 4305008"/>
              <a:gd name="connsiteX927" fmla="*/ 585941 w 5593163"/>
              <a:gd name="connsiteY927" fmla="*/ 1197788 h 4305008"/>
              <a:gd name="connsiteX928" fmla="*/ 586447 w 5593163"/>
              <a:gd name="connsiteY928" fmla="*/ 1197851 h 4305008"/>
              <a:gd name="connsiteX929" fmla="*/ 586987 w 5593163"/>
              <a:gd name="connsiteY929" fmla="*/ 1204541 h 4305008"/>
              <a:gd name="connsiteX930" fmla="*/ 594451 w 5593163"/>
              <a:gd name="connsiteY930" fmla="*/ 1296998 h 4305008"/>
              <a:gd name="connsiteX931" fmla="*/ 595822 w 5593163"/>
              <a:gd name="connsiteY931" fmla="*/ 1313979 h 4305008"/>
              <a:gd name="connsiteX932" fmla="*/ 595229 w 5593163"/>
              <a:gd name="connsiteY932" fmla="*/ 1325419 h 4305008"/>
              <a:gd name="connsiteX933" fmla="*/ 594730 w 5593163"/>
              <a:gd name="connsiteY933" fmla="*/ 1325386 h 4305008"/>
              <a:gd name="connsiteX934" fmla="*/ 594704 w 5593163"/>
              <a:gd name="connsiteY934" fmla="*/ 1325881 h 4305008"/>
              <a:gd name="connsiteX935" fmla="*/ 577585 w 5593163"/>
              <a:gd name="connsiteY935" fmla="*/ 1324255 h 4305008"/>
              <a:gd name="connsiteX936" fmla="*/ 482159 w 5593163"/>
              <a:gd name="connsiteY936" fmla="*/ 1315193 h 4305008"/>
              <a:gd name="connsiteX937" fmla="*/ 465942 w 5593163"/>
              <a:gd name="connsiteY937" fmla="*/ 1313653 h 4305008"/>
              <a:gd name="connsiteX938" fmla="*/ 465826 w 5593163"/>
              <a:gd name="connsiteY938" fmla="*/ 1312505 h 4305008"/>
              <a:gd name="connsiteX939" fmla="*/ 5028 w 5593163"/>
              <a:gd name="connsiteY939" fmla="*/ 1076034 h 4305008"/>
              <a:gd name="connsiteX940" fmla="*/ 0 w 5593163"/>
              <a:gd name="connsiteY940" fmla="*/ 2139063 h 4305008"/>
              <a:gd name="connsiteX941" fmla="*/ 0 w 5593163"/>
              <a:gd name="connsiteY941" fmla="*/ 2007909 h 4305008"/>
              <a:gd name="connsiteX942" fmla="*/ 9314 w 5593163"/>
              <a:gd name="connsiteY942" fmla="*/ 2005207 h 4305008"/>
              <a:gd name="connsiteX943" fmla="*/ 452453 w 5593163"/>
              <a:gd name="connsiteY943" fmla="*/ 1493690 h 4305008"/>
              <a:gd name="connsiteX944" fmla="*/ 31903 w 5593163"/>
              <a:gd name="connsiteY944" fmla="*/ 1760575 h 4305008"/>
              <a:gd name="connsiteX945" fmla="*/ 0 w 5593163"/>
              <a:gd name="connsiteY945" fmla="*/ 1810167 h 4305008"/>
              <a:gd name="connsiteX946" fmla="*/ 0 w 5593163"/>
              <a:gd name="connsiteY946" fmla="*/ 1603724 h 4305008"/>
              <a:gd name="connsiteX947" fmla="*/ 5025 w 5593163"/>
              <a:gd name="connsiteY947" fmla="*/ 1597880 h 4305008"/>
              <a:gd name="connsiteX948" fmla="*/ 465823 w 5593163"/>
              <a:gd name="connsiteY948" fmla="*/ 1363267 h 4305008"/>
              <a:gd name="connsiteX949" fmla="*/ 465940 w 5593163"/>
              <a:gd name="connsiteY949" fmla="*/ 1362128 h 4305008"/>
              <a:gd name="connsiteX950" fmla="*/ 482153 w 5593163"/>
              <a:gd name="connsiteY950" fmla="*/ 1360601 h 4305008"/>
              <a:gd name="connsiteX951" fmla="*/ 577614 w 5593163"/>
              <a:gd name="connsiteY951" fmla="*/ 1351607 h 4305008"/>
              <a:gd name="connsiteX952" fmla="*/ 594702 w 5593163"/>
              <a:gd name="connsiteY952" fmla="*/ 1349997 h 4305008"/>
              <a:gd name="connsiteX953" fmla="*/ 594728 w 5593163"/>
              <a:gd name="connsiteY953" fmla="*/ 1350487 h 4305008"/>
              <a:gd name="connsiteX954" fmla="*/ 595226 w 5593163"/>
              <a:gd name="connsiteY954" fmla="*/ 1350455 h 4305008"/>
              <a:gd name="connsiteX955" fmla="*/ 595820 w 5593163"/>
              <a:gd name="connsiteY955" fmla="*/ 1361805 h 4305008"/>
              <a:gd name="connsiteX956" fmla="*/ 594449 w 5593163"/>
              <a:gd name="connsiteY956" fmla="*/ 1378647 h 4305008"/>
              <a:gd name="connsiteX957" fmla="*/ 586982 w 5593163"/>
              <a:gd name="connsiteY957" fmla="*/ 1470397 h 4305008"/>
              <a:gd name="connsiteX958" fmla="*/ 586444 w 5593163"/>
              <a:gd name="connsiteY958" fmla="*/ 1477021 h 4305008"/>
              <a:gd name="connsiteX959" fmla="*/ 585938 w 5593163"/>
              <a:gd name="connsiteY959" fmla="*/ 1477083 h 4305008"/>
              <a:gd name="connsiteX960" fmla="*/ 26396 w 5593163"/>
              <a:gd name="connsiteY960" fmla="*/ 2132575 h 4305008"/>
              <a:gd name="connsiteX961" fmla="*/ 0 w 5593163"/>
              <a:gd name="connsiteY961" fmla="*/ 2766967 h 4305008"/>
              <a:gd name="connsiteX962" fmla="*/ 0 w 5593163"/>
              <a:gd name="connsiteY962" fmla="*/ 2558889 h 4305008"/>
              <a:gd name="connsiteX963" fmla="*/ 31905 w 5593163"/>
              <a:gd name="connsiteY963" fmla="*/ 2608877 h 4305008"/>
              <a:gd name="connsiteX964" fmla="*/ 452455 w 5593163"/>
              <a:gd name="connsiteY964" fmla="*/ 2877874 h 4305008"/>
              <a:gd name="connsiteX965" fmla="*/ 9316 w 5593163"/>
              <a:gd name="connsiteY965" fmla="*/ 2362309 h 4305008"/>
              <a:gd name="connsiteX966" fmla="*/ 0 w 5593163"/>
              <a:gd name="connsiteY966" fmla="*/ 2359585 h 4305008"/>
              <a:gd name="connsiteX967" fmla="*/ 0 w 5593163"/>
              <a:gd name="connsiteY967" fmla="*/ 2227392 h 4305008"/>
              <a:gd name="connsiteX968" fmla="*/ 26399 w 5593163"/>
              <a:gd name="connsiteY968" fmla="*/ 2233932 h 4305008"/>
              <a:gd name="connsiteX969" fmla="*/ 585941 w 5593163"/>
              <a:gd name="connsiteY969" fmla="*/ 2894613 h 4305008"/>
              <a:gd name="connsiteX970" fmla="*/ 586447 w 5593163"/>
              <a:gd name="connsiteY970" fmla="*/ 2894676 h 4305008"/>
              <a:gd name="connsiteX971" fmla="*/ 586987 w 5593163"/>
              <a:gd name="connsiteY971" fmla="*/ 2901366 h 4305008"/>
              <a:gd name="connsiteX972" fmla="*/ 594451 w 5593163"/>
              <a:gd name="connsiteY972" fmla="*/ 2993823 h 4305008"/>
              <a:gd name="connsiteX973" fmla="*/ 595822 w 5593163"/>
              <a:gd name="connsiteY973" fmla="*/ 3010804 h 4305008"/>
              <a:gd name="connsiteX974" fmla="*/ 595229 w 5593163"/>
              <a:gd name="connsiteY974" fmla="*/ 3022244 h 4305008"/>
              <a:gd name="connsiteX975" fmla="*/ 594730 w 5593163"/>
              <a:gd name="connsiteY975" fmla="*/ 3022211 h 4305008"/>
              <a:gd name="connsiteX976" fmla="*/ 594704 w 5593163"/>
              <a:gd name="connsiteY976" fmla="*/ 3022706 h 4305008"/>
              <a:gd name="connsiteX977" fmla="*/ 577585 w 5593163"/>
              <a:gd name="connsiteY977" fmla="*/ 3021080 h 4305008"/>
              <a:gd name="connsiteX978" fmla="*/ 482159 w 5593163"/>
              <a:gd name="connsiteY978" fmla="*/ 3012018 h 4305008"/>
              <a:gd name="connsiteX979" fmla="*/ 465942 w 5593163"/>
              <a:gd name="connsiteY979" fmla="*/ 3010478 h 4305008"/>
              <a:gd name="connsiteX980" fmla="*/ 465826 w 5593163"/>
              <a:gd name="connsiteY980" fmla="*/ 3009330 h 4305008"/>
              <a:gd name="connsiteX981" fmla="*/ 5028 w 5593163"/>
              <a:gd name="connsiteY981" fmla="*/ 2772859 h 4305008"/>
              <a:gd name="connsiteX982" fmla="*/ 0 w 5593163"/>
              <a:gd name="connsiteY982" fmla="*/ 3835888 h 4305008"/>
              <a:gd name="connsiteX983" fmla="*/ 0 w 5593163"/>
              <a:gd name="connsiteY983" fmla="*/ 3704734 h 4305008"/>
              <a:gd name="connsiteX984" fmla="*/ 9314 w 5593163"/>
              <a:gd name="connsiteY984" fmla="*/ 3702032 h 4305008"/>
              <a:gd name="connsiteX985" fmla="*/ 452453 w 5593163"/>
              <a:gd name="connsiteY985" fmla="*/ 3190516 h 4305008"/>
              <a:gd name="connsiteX986" fmla="*/ 31903 w 5593163"/>
              <a:gd name="connsiteY986" fmla="*/ 3457400 h 4305008"/>
              <a:gd name="connsiteX987" fmla="*/ 0 w 5593163"/>
              <a:gd name="connsiteY987" fmla="*/ 3506992 h 4305008"/>
              <a:gd name="connsiteX988" fmla="*/ 0 w 5593163"/>
              <a:gd name="connsiteY988" fmla="*/ 3300549 h 4305008"/>
              <a:gd name="connsiteX989" fmla="*/ 5025 w 5593163"/>
              <a:gd name="connsiteY989" fmla="*/ 3294705 h 4305008"/>
              <a:gd name="connsiteX990" fmla="*/ 465823 w 5593163"/>
              <a:gd name="connsiteY990" fmla="*/ 3060092 h 4305008"/>
              <a:gd name="connsiteX991" fmla="*/ 465940 w 5593163"/>
              <a:gd name="connsiteY991" fmla="*/ 3058953 h 4305008"/>
              <a:gd name="connsiteX992" fmla="*/ 482153 w 5593163"/>
              <a:gd name="connsiteY992" fmla="*/ 3057426 h 4305008"/>
              <a:gd name="connsiteX993" fmla="*/ 577614 w 5593163"/>
              <a:gd name="connsiteY993" fmla="*/ 3048432 h 4305008"/>
              <a:gd name="connsiteX994" fmla="*/ 594702 w 5593163"/>
              <a:gd name="connsiteY994" fmla="*/ 3046822 h 4305008"/>
              <a:gd name="connsiteX995" fmla="*/ 594728 w 5593163"/>
              <a:gd name="connsiteY995" fmla="*/ 3047312 h 4305008"/>
              <a:gd name="connsiteX996" fmla="*/ 595226 w 5593163"/>
              <a:gd name="connsiteY996" fmla="*/ 3047280 h 4305008"/>
              <a:gd name="connsiteX997" fmla="*/ 595820 w 5593163"/>
              <a:gd name="connsiteY997" fmla="*/ 3058630 h 4305008"/>
              <a:gd name="connsiteX998" fmla="*/ 594449 w 5593163"/>
              <a:gd name="connsiteY998" fmla="*/ 3075472 h 4305008"/>
              <a:gd name="connsiteX999" fmla="*/ 586982 w 5593163"/>
              <a:gd name="connsiteY999" fmla="*/ 3167222 h 4305008"/>
              <a:gd name="connsiteX1000" fmla="*/ 586444 w 5593163"/>
              <a:gd name="connsiteY1000" fmla="*/ 3173846 h 4305008"/>
              <a:gd name="connsiteX1001" fmla="*/ 585938 w 5593163"/>
              <a:gd name="connsiteY1001" fmla="*/ 3173908 h 4305008"/>
              <a:gd name="connsiteX1002" fmla="*/ 26396 w 5593163"/>
              <a:gd name="connsiteY1002" fmla="*/ 3829400 h 4305008"/>
              <a:gd name="connsiteX1003" fmla="*/ 0 w 5593163"/>
              <a:gd name="connsiteY1003" fmla="*/ 4056079 h 4305008"/>
              <a:gd name="connsiteX1004" fmla="*/ 0 w 5593163"/>
              <a:gd name="connsiteY1004" fmla="*/ 3923091 h 4305008"/>
              <a:gd name="connsiteX1005" fmla="*/ 9850 w 5593163"/>
              <a:gd name="connsiteY1005" fmla="*/ 3925425 h 4305008"/>
              <a:gd name="connsiteX1006" fmla="*/ 456028 w 5593163"/>
              <a:gd name="connsiteY1006" fmla="*/ 4255797 h 4305008"/>
              <a:gd name="connsiteX1007" fmla="*/ 484473 w 5593163"/>
              <a:gd name="connsiteY1007" fmla="*/ 4305008 h 4305008"/>
              <a:gd name="connsiteX1008" fmla="*/ 333423 w 5593163"/>
              <a:gd name="connsiteY1008" fmla="*/ 4305008 h 4305008"/>
              <a:gd name="connsiteX1009" fmla="*/ 281300 w 5593163"/>
              <a:gd name="connsiteY1009" fmla="*/ 4241205 h 4305008"/>
              <a:gd name="connsiteX1010" fmla="*/ 75476 w 5593163"/>
              <a:gd name="connsiteY1010" fmla="*/ 4087725 h 4305008"/>
              <a:gd name="connsiteX1011" fmla="*/ 0 w 5593163"/>
              <a:gd name="connsiteY1011" fmla="*/ 4305008 h 4305008"/>
              <a:gd name="connsiteX1012" fmla="*/ 0 w 5593163"/>
              <a:gd name="connsiteY1012" fmla="*/ 4256099 h 4305008"/>
              <a:gd name="connsiteX1013" fmla="*/ 8327 w 5593163"/>
              <a:gd name="connsiteY1013" fmla="*/ 4271827 h 4305008"/>
              <a:gd name="connsiteX1014" fmla="*/ 35009 w 5593163"/>
              <a:gd name="connsiteY1014" fmla="*/ 4305008 h 4305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Lst>
            <a:rect l="l" t="t" r="r" b="b"/>
            <a:pathLst>
              <a:path w="5593163" h="4305008">
                <a:moveTo>
                  <a:pt x="4985599" y="636203"/>
                </a:moveTo>
                <a:cubicBezTo>
                  <a:pt x="5038875" y="907109"/>
                  <a:pt x="5253718" y="1121906"/>
                  <a:pt x="5528908" y="1181049"/>
                </a:cubicBezTo>
                <a:cubicBezTo>
                  <a:pt x="5475633" y="910143"/>
                  <a:pt x="5260789" y="695346"/>
                  <a:pt x="4985599" y="636203"/>
                </a:cubicBezTo>
                <a:close/>
                <a:moveTo>
                  <a:pt x="4985599" y="2333028"/>
                </a:moveTo>
                <a:cubicBezTo>
                  <a:pt x="5038875" y="2603934"/>
                  <a:pt x="5253718" y="2818731"/>
                  <a:pt x="5528908" y="2877874"/>
                </a:cubicBezTo>
                <a:cubicBezTo>
                  <a:pt x="5475633" y="2606968"/>
                  <a:pt x="5260789" y="2392171"/>
                  <a:pt x="4985599" y="2333028"/>
                </a:cubicBezTo>
                <a:close/>
                <a:moveTo>
                  <a:pt x="4985597" y="2034258"/>
                </a:moveTo>
                <a:cubicBezTo>
                  <a:pt x="5260787" y="1975579"/>
                  <a:pt x="5475630" y="1762469"/>
                  <a:pt x="5528906" y="1493690"/>
                </a:cubicBezTo>
                <a:cubicBezTo>
                  <a:pt x="5253716" y="1552369"/>
                  <a:pt x="5038872" y="1765479"/>
                  <a:pt x="4985597" y="2034258"/>
                </a:cubicBezTo>
                <a:close/>
                <a:moveTo>
                  <a:pt x="4985597" y="3731083"/>
                </a:moveTo>
                <a:cubicBezTo>
                  <a:pt x="5260787" y="3672404"/>
                  <a:pt x="5475630" y="3459294"/>
                  <a:pt x="5528906" y="3190516"/>
                </a:cubicBezTo>
                <a:cubicBezTo>
                  <a:pt x="5253716" y="3249194"/>
                  <a:pt x="5038872" y="3462304"/>
                  <a:pt x="4985597" y="3731083"/>
                </a:cubicBezTo>
                <a:close/>
                <a:moveTo>
                  <a:pt x="4842232" y="503273"/>
                </a:moveTo>
                <a:lnTo>
                  <a:pt x="4842826" y="491833"/>
                </a:lnTo>
                <a:lnTo>
                  <a:pt x="4843324" y="491866"/>
                </a:lnTo>
                <a:lnTo>
                  <a:pt x="4843350" y="491372"/>
                </a:lnTo>
                <a:lnTo>
                  <a:pt x="4860437" y="492995"/>
                </a:lnTo>
                <a:cubicBezTo>
                  <a:pt x="4892823" y="493522"/>
                  <a:pt x="4924716" y="496503"/>
                  <a:pt x="4955899" y="502060"/>
                </a:cubicBezTo>
                <a:cubicBezTo>
                  <a:pt x="4961475" y="501641"/>
                  <a:pt x="4966803" y="502589"/>
                  <a:pt x="4972112" y="503599"/>
                </a:cubicBezTo>
                <a:lnTo>
                  <a:pt x="4972229" y="504747"/>
                </a:lnTo>
                <a:cubicBezTo>
                  <a:pt x="5241367" y="549296"/>
                  <a:pt x="5466735" y="718370"/>
                  <a:pt x="5583809" y="948988"/>
                </a:cubicBezTo>
                <a:lnTo>
                  <a:pt x="5593163" y="971822"/>
                </a:lnTo>
                <a:lnTo>
                  <a:pt x="5593163" y="1318474"/>
                </a:lnTo>
                <a:lnTo>
                  <a:pt x="5558612" y="1315193"/>
                </a:lnTo>
                <a:cubicBezTo>
                  <a:pt x="5553035" y="1315612"/>
                  <a:pt x="5547706" y="1314664"/>
                  <a:pt x="5542395" y="1313653"/>
                </a:cubicBezTo>
                <a:lnTo>
                  <a:pt x="5542279" y="1312505"/>
                </a:lnTo>
                <a:cubicBezTo>
                  <a:pt x="5183428" y="1253106"/>
                  <a:pt x="4902389" y="972329"/>
                  <a:pt x="4852114" y="619464"/>
                </a:cubicBezTo>
                <a:cubicBezTo>
                  <a:pt x="4851946" y="619411"/>
                  <a:pt x="4851778" y="619406"/>
                  <a:pt x="4851608" y="619401"/>
                </a:cubicBezTo>
                <a:lnTo>
                  <a:pt x="4851070" y="612725"/>
                </a:lnTo>
                <a:cubicBezTo>
                  <a:pt x="4846011" y="582475"/>
                  <a:pt x="4843560" y="551584"/>
                  <a:pt x="4843603" y="520249"/>
                </a:cubicBezTo>
                <a:cubicBezTo>
                  <a:pt x="4842291" y="514621"/>
                  <a:pt x="4842232" y="508954"/>
                  <a:pt x="4842232" y="503273"/>
                </a:cubicBezTo>
                <a:close/>
                <a:moveTo>
                  <a:pt x="4842232" y="2200098"/>
                </a:moveTo>
                <a:lnTo>
                  <a:pt x="4842826" y="2188658"/>
                </a:lnTo>
                <a:lnTo>
                  <a:pt x="4843324" y="2188691"/>
                </a:lnTo>
                <a:lnTo>
                  <a:pt x="4843350" y="2188197"/>
                </a:lnTo>
                <a:lnTo>
                  <a:pt x="4860437" y="2189820"/>
                </a:lnTo>
                <a:cubicBezTo>
                  <a:pt x="4892823" y="2190347"/>
                  <a:pt x="4924716" y="2193328"/>
                  <a:pt x="4955899" y="2198885"/>
                </a:cubicBezTo>
                <a:cubicBezTo>
                  <a:pt x="4961475" y="2198466"/>
                  <a:pt x="4966803" y="2199414"/>
                  <a:pt x="4972112" y="2200424"/>
                </a:cubicBezTo>
                <a:lnTo>
                  <a:pt x="4972229" y="2201572"/>
                </a:lnTo>
                <a:cubicBezTo>
                  <a:pt x="5241367" y="2246121"/>
                  <a:pt x="5466735" y="2415195"/>
                  <a:pt x="5583809" y="2645813"/>
                </a:cubicBezTo>
                <a:lnTo>
                  <a:pt x="5593163" y="2668647"/>
                </a:lnTo>
                <a:lnTo>
                  <a:pt x="5593163" y="3015299"/>
                </a:lnTo>
                <a:lnTo>
                  <a:pt x="5558612" y="3012018"/>
                </a:lnTo>
                <a:cubicBezTo>
                  <a:pt x="5553035" y="3012437"/>
                  <a:pt x="5547706" y="3011489"/>
                  <a:pt x="5542395" y="3010478"/>
                </a:cubicBezTo>
                <a:lnTo>
                  <a:pt x="5542279" y="3009330"/>
                </a:lnTo>
                <a:cubicBezTo>
                  <a:pt x="5183428" y="2949931"/>
                  <a:pt x="4902389" y="2669154"/>
                  <a:pt x="4852114" y="2316289"/>
                </a:cubicBezTo>
                <a:cubicBezTo>
                  <a:pt x="4851946" y="2316236"/>
                  <a:pt x="4851778" y="2316231"/>
                  <a:pt x="4851608" y="2316226"/>
                </a:cubicBezTo>
                <a:lnTo>
                  <a:pt x="4851070" y="2309550"/>
                </a:lnTo>
                <a:cubicBezTo>
                  <a:pt x="4846011" y="2279300"/>
                  <a:pt x="4843560" y="2248409"/>
                  <a:pt x="4843603" y="2217074"/>
                </a:cubicBezTo>
                <a:cubicBezTo>
                  <a:pt x="4842291" y="2211446"/>
                  <a:pt x="4842232" y="2205779"/>
                  <a:pt x="4842232" y="2200098"/>
                </a:cubicBezTo>
                <a:close/>
                <a:moveTo>
                  <a:pt x="4842232" y="3896923"/>
                </a:moveTo>
                <a:lnTo>
                  <a:pt x="4842826" y="3885483"/>
                </a:lnTo>
                <a:lnTo>
                  <a:pt x="4843324" y="3885516"/>
                </a:lnTo>
                <a:lnTo>
                  <a:pt x="4843350" y="3885022"/>
                </a:lnTo>
                <a:lnTo>
                  <a:pt x="4860437" y="3886645"/>
                </a:lnTo>
                <a:cubicBezTo>
                  <a:pt x="4892823" y="3887172"/>
                  <a:pt x="4924716" y="3890153"/>
                  <a:pt x="4955899" y="3895710"/>
                </a:cubicBezTo>
                <a:cubicBezTo>
                  <a:pt x="4961475" y="3895291"/>
                  <a:pt x="4966803" y="3896239"/>
                  <a:pt x="4972112" y="3897249"/>
                </a:cubicBezTo>
                <a:lnTo>
                  <a:pt x="4972229" y="3898397"/>
                </a:lnTo>
                <a:cubicBezTo>
                  <a:pt x="5206288" y="3937139"/>
                  <a:pt x="5407245" y="4070062"/>
                  <a:pt x="5532481" y="4255797"/>
                </a:cubicBezTo>
                <a:lnTo>
                  <a:pt x="5560926" y="4305008"/>
                </a:lnTo>
                <a:lnTo>
                  <a:pt x="5409877" y="4305008"/>
                </a:lnTo>
                <a:lnTo>
                  <a:pt x="5357754" y="4241205"/>
                </a:lnTo>
                <a:cubicBezTo>
                  <a:pt x="5261058" y="4136681"/>
                  <a:pt x="5131850" y="4061285"/>
                  <a:pt x="4985599" y="4029853"/>
                </a:cubicBezTo>
                <a:cubicBezTo>
                  <a:pt x="5002846" y="4117553"/>
                  <a:pt x="5037026" y="4199373"/>
                  <a:pt x="5084780" y="4271827"/>
                </a:cubicBezTo>
                <a:lnTo>
                  <a:pt x="5111462" y="4305008"/>
                </a:lnTo>
                <a:lnTo>
                  <a:pt x="4957353" y="4305008"/>
                </a:lnTo>
                <a:lnTo>
                  <a:pt x="4927231" y="4254710"/>
                </a:lnTo>
                <a:cubicBezTo>
                  <a:pt x="4890029" y="4179889"/>
                  <a:pt x="4864297" y="4098618"/>
                  <a:pt x="4852114" y="4013114"/>
                </a:cubicBezTo>
                <a:cubicBezTo>
                  <a:pt x="4851946" y="4013061"/>
                  <a:pt x="4851778" y="4013056"/>
                  <a:pt x="4851608" y="4013051"/>
                </a:cubicBezTo>
                <a:lnTo>
                  <a:pt x="4851070" y="4006375"/>
                </a:lnTo>
                <a:cubicBezTo>
                  <a:pt x="4846011" y="3976125"/>
                  <a:pt x="4843560" y="3945234"/>
                  <a:pt x="4843603" y="3913899"/>
                </a:cubicBezTo>
                <a:cubicBezTo>
                  <a:pt x="4842291" y="3908271"/>
                  <a:pt x="4842232" y="3902604"/>
                  <a:pt x="4842232" y="3896923"/>
                </a:cubicBezTo>
                <a:close/>
                <a:moveTo>
                  <a:pt x="4842230" y="469318"/>
                </a:moveTo>
                <a:cubicBezTo>
                  <a:pt x="4842230" y="463681"/>
                  <a:pt x="4842289" y="458057"/>
                  <a:pt x="4843601" y="452471"/>
                </a:cubicBezTo>
                <a:cubicBezTo>
                  <a:pt x="4843558" y="421389"/>
                  <a:pt x="4846008" y="390746"/>
                  <a:pt x="4851065" y="360740"/>
                </a:cubicBezTo>
                <a:lnTo>
                  <a:pt x="4851605" y="354103"/>
                </a:lnTo>
                <a:cubicBezTo>
                  <a:pt x="4851774" y="354098"/>
                  <a:pt x="4851943" y="354093"/>
                  <a:pt x="4852110" y="354040"/>
                </a:cubicBezTo>
                <a:cubicBezTo>
                  <a:pt x="4865262" y="262463"/>
                  <a:pt x="4894203" y="175780"/>
                  <a:pt x="4936323" y="96778"/>
                </a:cubicBezTo>
                <a:lnTo>
                  <a:pt x="4998957" y="0"/>
                </a:lnTo>
                <a:lnTo>
                  <a:pt x="5167333" y="0"/>
                </a:lnTo>
                <a:lnTo>
                  <a:pt x="5099105" y="76659"/>
                </a:lnTo>
                <a:cubicBezTo>
                  <a:pt x="5043838" y="153496"/>
                  <a:pt x="5004523" y="241952"/>
                  <a:pt x="4985597" y="337433"/>
                </a:cubicBezTo>
                <a:cubicBezTo>
                  <a:pt x="5168636" y="298404"/>
                  <a:pt x="5324978" y="191052"/>
                  <a:pt x="5424571" y="44350"/>
                </a:cubicBezTo>
                <a:lnTo>
                  <a:pt x="5446799" y="0"/>
                </a:lnTo>
                <a:lnTo>
                  <a:pt x="5593163" y="0"/>
                </a:lnTo>
                <a:lnTo>
                  <a:pt x="5593163" y="4197"/>
                </a:lnTo>
                <a:lnTo>
                  <a:pt x="5543598" y="95636"/>
                </a:lnTo>
                <a:cubicBezTo>
                  <a:pt x="5419825" y="289169"/>
                  <a:pt x="5213633" y="428211"/>
                  <a:pt x="4972226" y="467856"/>
                </a:cubicBezTo>
                <a:lnTo>
                  <a:pt x="4972110" y="468995"/>
                </a:lnTo>
                <a:cubicBezTo>
                  <a:pt x="4966799" y="469998"/>
                  <a:pt x="4961470" y="470939"/>
                  <a:pt x="4955893" y="470523"/>
                </a:cubicBezTo>
                <a:cubicBezTo>
                  <a:pt x="4924721" y="476033"/>
                  <a:pt x="4892841" y="478991"/>
                  <a:pt x="4860466" y="479514"/>
                </a:cubicBezTo>
                <a:lnTo>
                  <a:pt x="4843348" y="481127"/>
                </a:lnTo>
                <a:lnTo>
                  <a:pt x="4843322" y="480636"/>
                </a:lnTo>
                <a:lnTo>
                  <a:pt x="4842823" y="480669"/>
                </a:lnTo>
                <a:cubicBezTo>
                  <a:pt x="4842257" y="476896"/>
                  <a:pt x="4842230" y="473110"/>
                  <a:pt x="4842230" y="469318"/>
                </a:cubicBezTo>
                <a:close/>
                <a:moveTo>
                  <a:pt x="4842230" y="2166144"/>
                </a:moveTo>
                <a:cubicBezTo>
                  <a:pt x="4842230" y="2160506"/>
                  <a:pt x="4842289" y="2154882"/>
                  <a:pt x="4843601" y="2149296"/>
                </a:cubicBezTo>
                <a:cubicBezTo>
                  <a:pt x="4843558" y="2118214"/>
                  <a:pt x="4846008" y="2087572"/>
                  <a:pt x="4851065" y="2057565"/>
                </a:cubicBezTo>
                <a:lnTo>
                  <a:pt x="4851605" y="2050928"/>
                </a:lnTo>
                <a:cubicBezTo>
                  <a:pt x="4851774" y="2050923"/>
                  <a:pt x="4851943" y="2050918"/>
                  <a:pt x="4852110" y="2050865"/>
                </a:cubicBezTo>
                <a:cubicBezTo>
                  <a:pt x="4902387" y="1700770"/>
                  <a:pt x="5183426" y="1422199"/>
                  <a:pt x="5542276" y="1363267"/>
                </a:cubicBezTo>
                <a:lnTo>
                  <a:pt x="5542393" y="1362128"/>
                </a:lnTo>
                <a:cubicBezTo>
                  <a:pt x="5547702" y="1361126"/>
                  <a:pt x="5553030" y="1360185"/>
                  <a:pt x="5558606" y="1360601"/>
                </a:cubicBezTo>
                <a:lnTo>
                  <a:pt x="5593163" y="1357345"/>
                </a:lnTo>
                <a:lnTo>
                  <a:pt x="5593163" y="1701268"/>
                </a:lnTo>
                <a:lnTo>
                  <a:pt x="5583807" y="1723929"/>
                </a:lnTo>
                <a:cubicBezTo>
                  <a:pt x="5466733" y="1952736"/>
                  <a:pt x="5241364" y="2120482"/>
                  <a:pt x="4972226" y="2164681"/>
                </a:cubicBezTo>
                <a:lnTo>
                  <a:pt x="4972110" y="2165820"/>
                </a:lnTo>
                <a:cubicBezTo>
                  <a:pt x="4966799" y="2166823"/>
                  <a:pt x="4961470" y="2167764"/>
                  <a:pt x="4955893" y="2167348"/>
                </a:cubicBezTo>
                <a:cubicBezTo>
                  <a:pt x="4924721" y="2172858"/>
                  <a:pt x="4892841" y="2175816"/>
                  <a:pt x="4860466" y="2176339"/>
                </a:cubicBezTo>
                <a:lnTo>
                  <a:pt x="4843348" y="2177952"/>
                </a:lnTo>
                <a:lnTo>
                  <a:pt x="4843322" y="2177461"/>
                </a:lnTo>
                <a:lnTo>
                  <a:pt x="4842823" y="2177494"/>
                </a:lnTo>
                <a:cubicBezTo>
                  <a:pt x="4842257" y="2173722"/>
                  <a:pt x="4842230" y="2169936"/>
                  <a:pt x="4842230" y="2166144"/>
                </a:cubicBezTo>
                <a:close/>
                <a:moveTo>
                  <a:pt x="4842230" y="3862969"/>
                </a:moveTo>
                <a:cubicBezTo>
                  <a:pt x="4842230" y="3857331"/>
                  <a:pt x="4842289" y="3851707"/>
                  <a:pt x="4843601" y="3846121"/>
                </a:cubicBezTo>
                <a:cubicBezTo>
                  <a:pt x="4843558" y="3815039"/>
                  <a:pt x="4846008" y="3784397"/>
                  <a:pt x="4851065" y="3754390"/>
                </a:cubicBezTo>
                <a:lnTo>
                  <a:pt x="4851605" y="3747753"/>
                </a:lnTo>
                <a:cubicBezTo>
                  <a:pt x="4851774" y="3747748"/>
                  <a:pt x="4851943" y="3747743"/>
                  <a:pt x="4852110" y="3747690"/>
                </a:cubicBezTo>
                <a:cubicBezTo>
                  <a:pt x="4902387" y="3397595"/>
                  <a:pt x="5183426" y="3119024"/>
                  <a:pt x="5542276" y="3060092"/>
                </a:cubicBezTo>
                <a:lnTo>
                  <a:pt x="5542393" y="3058953"/>
                </a:lnTo>
                <a:cubicBezTo>
                  <a:pt x="5547702" y="3057951"/>
                  <a:pt x="5553030" y="3057010"/>
                  <a:pt x="5558606" y="3057426"/>
                </a:cubicBezTo>
                <a:lnTo>
                  <a:pt x="5593163" y="3054170"/>
                </a:lnTo>
                <a:lnTo>
                  <a:pt x="5593163" y="3398093"/>
                </a:lnTo>
                <a:lnTo>
                  <a:pt x="5583807" y="3420754"/>
                </a:lnTo>
                <a:cubicBezTo>
                  <a:pt x="5466733" y="3649560"/>
                  <a:pt x="5241364" y="3817307"/>
                  <a:pt x="4972226" y="3861506"/>
                </a:cubicBezTo>
                <a:lnTo>
                  <a:pt x="4972110" y="3862645"/>
                </a:lnTo>
                <a:cubicBezTo>
                  <a:pt x="4966799" y="3863648"/>
                  <a:pt x="4961470" y="3864589"/>
                  <a:pt x="4955893" y="3864173"/>
                </a:cubicBezTo>
                <a:cubicBezTo>
                  <a:pt x="4924721" y="3869683"/>
                  <a:pt x="4892841" y="3872641"/>
                  <a:pt x="4860466" y="3873164"/>
                </a:cubicBezTo>
                <a:lnTo>
                  <a:pt x="4843348" y="3874777"/>
                </a:lnTo>
                <a:lnTo>
                  <a:pt x="4843322" y="3874286"/>
                </a:lnTo>
                <a:lnTo>
                  <a:pt x="4842823" y="3874319"/>
                </a:lnTo>
                <a:cubicBezTo>
                  <a:pt x="4842257" y="3870547"/>
                  <a:pt x="4842230" y="3866761"/>
                  <a:pt x="4842230" y="3862969"/>
                </a:cubicBezTo>
                <a:close/>
                <a:moveTo>
                  <a:pt x="4135041" y="1181049"/>
                </a:moveTo>
                <a:cubicBezTo>
                  <a:pt x="4410231" y="1121906"/>
                  <a:pt x="4625074" y="907109"/>
                  <a:pt x="4678350" y="636203"/>
                </a:cubicBezTo>
                <a:cubicBezTo>
                  <a:pt x="4403160" y="695346"/>
                  <a:pt x="4188316" y="910143"/>
                  <a:pt x="4135041" y="1181049"/>
                </a:cubicBezTo>
                <a:close/>
                <a:moveTo>
                  <a:pt x="4135041" y="1493690"/>
                </a:moveTo>
                <a:cubicBezTo>
                  <a:pt x="4188317" y="1762469"/>
                  <a:pt x="4403160" y="1975579"/>
                  <a:pt x="4678350" y="2034258"/>
                </a:cubicBezTo>
                <a:cubicBezTo>
                  <a:pt x="4625075" y="1765479"/>
                  <a:pt x="4410231" y="1552369"/>
                  <a:pt x="4135041" y="1493690"/>
                </a:cubicBezTo>
                <a:close/>
                <a:moveTo>
                  <a:pt x="4135041" y="2877874"/>
                </a:moveTo>
                <a:cubicBezTo>
                  <a:pt x="4410231" y="2818731"/>
                  <a:pt x="4625074" y="2603934"/>
                  <a:pt x="4678350" y="2333028"/>
                </a:cubicBezTo>
                <a:cubicBezTo>
                  <a:pt x="4403160" y="2392171"/>
                  <a:pt x="4188316" y="2606968"/>
                  <a:pt x="4135041" y="2877874"/>
                </a:cubicBezTo>
                <a:close/>
                <a:moveTo>
                  <a:pt x="4135041" y="3190516"/>
                </a:moveTo>
                <a:cubicBezTo>
                  <a:pt x="4188317" y="3459294"/>
                  <a:pt x="4403160" y="3672404"/>
                  <a:pt x="4678350" y="3731083"/>
                </a:cubicBezTo>
                <a:cubicBezTo>
                  <a:pt x="4625075" y="3462304"/>
                  <a:pt x="4410231" y="3249194"/>
                  <a:pt x="4135041" y="3190516"/>
                </a:cubicBezTo>
                <a:close/>
                <a:moveTo>
                  <a:pt x="4103022" y="4305008"/>
                </a:moveTo>
                <a:lnTo>
                  <a:pt x="4131467" y="4255797"/>
                </a:lnTo>
                <a:cubicBezTo>
                  <a:pt x="4256704" y="4070062"/>
                  <a:pt x="4457661" y="3937139"/>
                  <a:pt x="4691720" y="3898397"/>
                </a:cubicBezTo>
                <a:lnTo>
                  <a:pt x="4691837" y="3897249"/>
                </a:lnTo>
                <a:cubicBezTo>
                  <a:pt x="4697146" y="3896239"/>
                  <a:pt x="4702474" y="3895291"/>
                  <a:pt x="4708050" y="3895710"/>
                </a:cubicBezTo>
                <a:cubicBezTo>
                  <a:pt x="4739233" y="3890153"/>
                  <a:pt x="4771126" y="3887172"/>
                  <a:pt x="4803512" y="3886645"/>
                </a:cubicBezTo>
                <a:lnTo>
                  <a:pt x="4820599" y="3885022"/>
                </a:lnTo>
                <a:lnTo>
                  <a:pt x="4820625" y="3885516"/>
                </a:lnTo>
                <a:lnTo>
                  <a:pt x="4821123" y="3885483"/>
                </a:lnTo>
                <a:lnTo>
                  <a:pt x="4821717" y="3896923"/>
                </a:lnTo>
                <a:cubicBezTo>
                  <a:pt x="4821717" y="3902604"/>
                  <a:pt x="4821658" y="3908271"/>
                  <a:pt x="4820346" y="3913899"/>
                </a:cubicBezTo>
                <a:cubicBezTo>
                  <a:pt x="4820389" y="3945234"/>
                  <a:pt x="4817938" y="3976125"/>
                  <a:pt x="4812879" y="4006375"/>
                </a:cubicBezTo>
                <a:lnTo>
                  <a:pt x="4812341" y="4013051"/>
                </a:lnTo>
                <a:cubicBezTo>
                  <a:pt x="4812171" y="4013056"/>
                  <a:pt x="4812003" y="4013061"/>
                  <a:pt x="4811835" y="4013114"/>
                </a:cubicBezTo>
                <a:cubicBezTo>
                  <a:pt x="4799653" y="4098618"/>
                  <a:pt x="4773921" y="4179889"/>
                  <a:pt x="4736718" y="4254710"/>
                </a:cubicBezTo>
                <a:lnTo>
                  <a:pt x="4706597" y="4305008"/>
                </a:lnTo>
                <a:lnTo>
                  <a:pt x="4552487" y="4305008"/>
                </a:lnTo>
                <a:lnTo>
                  <a:pt x="4579169" y="4271827"/>
                </a:lnTo>
                <a:cubicBezTo>
                  <a:pt x="4626924" y="4199373"/>
                  <a:pt x="4661103" y="4117553"/>
                  <a:pt x="4678350" y="4029853"/>
                </a:cubicBezTo>
                <a:cubicBezTo>
                  <a:pt x="4532099" y="4061285"/>
                  <a:pt x="4402892" y="4136681"/>
                  <a:pt x="4306196" y="4241205"/>
                </a:cubicBezTo>
                <a:lnTo>
                  <a:pt x="4254073" y="4305008"/>
                </a:lnTo>
                <a:close/>
                <a:moveTo>
                  <a:pt x="4068511" y="0"/>
                </a:moveTo>
                <a:lnTo>
                  <a:pt x="4217148" y="0"/>
                </a:lnTo>
                <a:lnTo>
                  <a:pt x="4239376" y="44350"/>
                </a:lnTo>
                <a:cubicBezTo>
                  <a:pt x="4338970" y="191052"/>
                  <a:pt x="4495311" y="298404"/>
                  <a:pt x="4678350" y="337433"/>
                </a:cubicBezTo>
                <a:cubicBezTo>
                  <a:pt x="4659425" y="241952"/>
                  <a:pt x="4620110" y="153496"/>
                  <a:pt x="4564842" y="76659"/>
                </a:cubicBezTo>
                <a:lnTo>
                  <a:pt x="4496615" y="0"/>
                </a:lnTo>
                <a:lnTo>
                  <a:pt x="4664989" y="0"/>
                </a:lnTo>
                <a:lnTo>
                  <a:pt x="4727623" y="96778"/>
                </a:lnTo>
                <a:cubicBezTo>
                  <a:pt x="4769744" y="175780"/>
                  <a:pt x="4798685" y="262463"/>
                  <a:pt x="4811836" y="354040"/>
                </a:cubicBezTo>
                <a:cubicBezTo>
                  <a:pt x="4812004" y="354093"/>
                  <a:pt x="4812173" y="354098"/>
                  <a:pt x="4812342" y="354103"/>
                </a:cubicBezTo>
                <a:lnTo>
                  <a:pt x="4812882" y="360740"/>
                </a:lnTo>
                <a:cubicBezTo>
                  <a:pt x="4817939" y="390746"/>
                  <a:pt x="4820389" y="421389"/>
                  <a:pt x="4820346" y="452471"/>
                </a:cubicBezTo>
                <a:cubicBezTo>
                  <a:pt x="4821658" y="458057"/>
                  <a:pt x="4821717" y="463681"/>
                  <a:pt x="4821717" y="469318"/>
                </a:cubicBezTo>
                <a:cubicBezTo>
                  <a:pt x="4821717" y="473110"/>
                  <a:pt x="4821690" y="476896"/>
                  <a:pt x="4821124" y="480669"/>
                </a:cubicBezTo>
                <a:lnTo>
                  <a:pt x="4820625" y="480636"/>
                </a:lnTo>
                <a:lnTo>
                  <a:pt x="4820599" y="481127"/>
                </a:lnTo>
                <a:lnTo>
                  <a:pt x="4803481" y="479514"/>
                </a:lnTo>
                <a:cubicBezTo>
                  <a:pt x="4771106" y="478991"/>
                  <a:pt x="4739226" y="476033"/>
                  <a:pt x="4708054" y="470523"/>
                </a:cubicBezTo>
                <a:cubicBezTo>
                  <a:pt x="4702477" y="470939"/>
                  <a:pt x="4697148" y="469998"/>
                  <a:pt x="4691837" y="468995"/>
                </a:cubicBezTo>
                <a:lnTo>
                  <a:pt x="4691721" y="467856"/>
                </a:lnTo>
                <a:cubicBezTo>
                  <a:pt x="4450315" y="428211"/>
                  <a:pt x="4244123" y="289169"/>
                  <a:pt x="4120350" y="95636"/>
                </a:cubicBezTo>
                <a:close/>
                <a:moveTo>
                  <a:pt x="3991674" y="1313979"/>
                </a:moveTo>
                <a:cubicBezTo>
                  <a:pt x="3991674" y="1308297"/>
                  <a:pt x="3991733" y="1302628"/>
                  <a:pt x="3993045" y="1296998"/>
                </a:cubicBezTo>
                <a:cubicBezTo>
                  <a:pt x="3993003" y="1265670"/>
                  <a:pt x="3995452" y="1234785"/>
                  <a:pt x="4000509" y="1204541"/>
                </a:cubicBezTo>
                <a:lnTo>
                  <a:pt x="4001049" y="1197851"/>
                </a:lnTo>
                <a:cubicBezTo>
                  <a:pt x="4001218" y="1197846"/>
                  <a:pt x="4001387" y="1197841"/>
                  <a:pt x="4001555" y="1197788"/>
                </a:cubicBezTo>
                <a:cubicBezTo>
                  <a:pt x="4051831" y="844922"/>
                  <a:pt x="4332870" y="564145"/>
                  <a:pt x="4691720" y="504747"/>
                </a:cubicBezTo>
                <a:lnTo>
                  <a:pt x="4691837" y="503599"/>
                </a:lnTo>
                <a:cubicBezTo>
                  <a:pt x="4697146" y="502589"/>
                  <a:pt x="4702474" y="501641"/>
                  <a:pt x="4708050" y="502060"/>
                </a:cubicBezTo>
                <a:cubicBezTo>
                  <a:pt x="4739233" y="496503"/>
                  <a:pt x="4771126" y="493522"/>
                  <a:pt x="4803512" y="492995"/>
                </a:cubicBezTo>
                <a:lnTo>
                  <a:pt x="4820599" y="491372"/>
                </a:lnTo>
                <a:lnTo>
                  <a:pt x="4820625" y="491866"/>
                </a:lnTo>
                <a:lnTo>
                  <a:pt x="4821123" y="491833"/>
                </a:lnTo>
                <a:lnTo>
                  <a:pt x="4821717" y="503273"/>
                </a:lnTo>
                <a:cubicBezTo>
                  <a:pt x="4821717" y="508954"/>
                  <a:pt x="4821658" y="514621"/>
                  <a:pt x="4820346" y="520249"/>
                </a:cubicBezTo>
                <a:cubicBezTo>
                  <a:pt x="4820389" y="551584"/>
                  <a:pt x="4817938" y="582475"/>
                  <a:pt x="4812879" y="612725"/>
                </a:cubicBezTo>
                <a:lnTo>
                  <a:pt x="4812341" y="619401"/>
                </a:lnTo>
                <a:cubicBezTo>
                  <a:pt x="4812171" y="619406"/>
                  <a:pt x="4812003" y="619411"/>
                  <a:pt x="4811835" y="619464"/>
                </a:cubicBezTo>
                <a:cubicBezTo>
                  <a:pt x="4761560" y="972329"/>
                  <a:pt x="4480521" y="1253106"/>
                  <a:pt x="4121670" y="1312505"/>
                </a:cubicBezTo>
                <a:lnTo>
                  <a:pt x="4121554" y="1313653"/>
                </a:lnTo>
                <a:cubicBezTo>
                  <a:pt x="4116243" y="1314664"/>
                  <a:pt x="4110914" y="1315612"/>
                  <a:pt x="4105337" y="1315193"/>
                </a:cubicBezTo>
                <a:cubicBezTo>
                  <a:pt x="4074165" y="1320747"/>
                  <a:pt x="4042285" y="1323728"/>
                  <a:pt x="4009911" y="1324255"/>
                </a:cubicBezTo>
                <a:lnTo>
                  <a:pt x="3992792" y="1325881"/>
                </a:lnTo>
                <a:lnTo>
                  <a:pt x="3992766" y="1325386"/>
                </a:lnTo>
                <a:lnTo>
                  <a:pt x="3992267" y="1325419"/>
                </a:lnTo>
                <a:cubicBezTo>
                  <a:pt x="3991701" y="1321617"/>
                  <a:pt x="3991674" y="1317801"/>
                  <a:pt x="3991674" y="1313979"/>
                </a:cubicBezTo>
                <a:close/>
                <a:moveTo>
                  <a:pt x="3991674" y="1361805"/>
                </a:moveTo>
                <a:lnTo>
                  <a:pt x="3992268" y="1350455"/>
                </a:lnTo>
                <a:lnTo>
                  <a:pt x="3992766" y="1350487"/>
                </a:lnTo>
                <a:lnTo>
                  <a:pt x="3992792" y="1349997"/>
                </a:lnTo>
                <a:lnTo>
                  <a:pt x="4009880" y="1351607"/>
                </a:lnTo>
                <a:cubicBezTo>
                  <a:pt x="4042265" y="1352130"/>
                  <a:pt x="4074158" y="1355088"/>
                  <a:pt x="4105341" y="1360601"/>
                </a:cubicBezTo>
                <a:cubicBezTo>
                  <a:pt x="4110917" y="1360185"/>
                  <a:pt x="4116245" y="1361126"/>
                  <a:pt x="4121554" y="1362128"/>
                </a:cubicBezTo>
                <a:lnTo>
                  <a:pt x="4121671" y="1363267"/>
                </a:lnTo>
                <a:cubicBezTo>
                  <a:pt x="4480521" y="1422199"/>
                  <a:pt x="4761560" y="1700770"/>
                  <a:pt x="4811836" y="2050865"/>
                </a:cubicBezTo>
                <a:cubicBezTo>
                  <a:pt x="4812004" y="2050918"/>
                  <a:pt x="4812173" y="2050923"/>
                  <a:pt x="4812342" y="2050928"/>
                </a:cubicBezTo>
                <a:lnTo>
                  <a:pt x="4812882" y="2057565"/>
                </a:lnTo>
                <a:cubicBezTo>
                  <a:pt x="4817939" y="2087572"/>
                  <a:pt x="4820389" y="2118214"/>
                  <a:pt x="4820346" y="2149296"/>
                </a:cubicBezTo>
                <a:cubicBezTo>
                  <a:pt x="4821658" y="2154882"/>
                  <a:pt x="4821717" y="2160506"/>
                  <a:pt x="4821717" y="2166144"/>
                </a:cubicBezTo>
                <a:cubicBezTo>
                  <a:pt x="4821717" y="2169936"/>
                  <a:pt x="4821690" y="2173722"/>
                  <a:pt x="4821124" y="2177494"/>
                </a:cubicBezTo>
                <a:lnTo>
                  <a:pt x="4820625" y="2177461"/>
                </a:lnTo>
                <a:lnTo>
                  <a:pt x="4820599" y="2177952"/>
                </a:lnTo>
                <a:lnTo>
                  <a:pt x="4803481" y="2176339"/>
                </a:lnTo>
                <a:cubicBezTo>
                  <a:pt x="4771106" y="2175816"/>
                  <a:pt x="4739226" y="2172858"/>
                  <a:pt x="4708054" y="2167348"/>
                </a:cubicBezTo>
                <a:cubicBezTo>
                  <a:pt x="4702477" y="2167764"/>
                  <a:pt x="4697148" y="2166823"/>
                  <a:pt x="4691837" y="2165820"/>
                </a:cubicBezTo>
                <a:lnTo>
                  <a:pt x="4691721" y="2164681"/>
                </a:lnTo>
                <a:cubicBezTo>
                  <a:pt x="4332870" y="2105749"/>
                  <a:pt x="4051831" y="1827177"/>
                  <a:pt x="4001556" y="1477083"/>
                </a:cubicBezTo>
                <a:cubicBezTo>
                  <a:pt x="4001388" y="1477030"/>
                  <a:pt x="4001220" y="1477026"/>
                  <a:pt x="4001050" y="1477021"/>
                </a:cubicBezTo>
                <a:lnTo>
                  <a:pt x="4000512" y="1470397"/>
                </a:lnTo>
                <a:cubicBezTo>
                  <a:pt x="3995453" y="1440385"/>
                  <a:pt x="3993003" y="1409736"/>
                  <a:pt x="3993045" y="1378647"/>
                </a:cubicBezTo>
                <a:cubicBezTo>
                  <a:pt x="3991733" y="1373063"/>
                  <a:pt x="3991674" y="1367441"/>
                  <a:pt x="3991674" y="1361805"/>
                </a:cubicBezTo>
                <a:close/>
                <a:moveTo>
                  <a:pt x="3991674" y="3010804"/>
                </a:moveTo>
                <a:cubicBezTo>
                  <a:pt x="3991674" y="3005122"/>
                  <a:pt x="3991733" y="2999453"/>
                  <a:pt x="3993045" y="2993823"/>
                </a:cubicBezTo>
                <a:cubicBezTo>
                  <a:pt x="3993003" y="2962495"/>
                  <a:pt x="3995452" y="2931610"/>
                  <a:pt x="4000509" y="2901366"/>
                </a:cubicBezTo>
                <a:lnTo>
                  <a:pt x="4001049" y="2894676"/>
                </a:lnTo>
                <a:cubicBezTo>
                  <a:pt x="4001218" y="2894671"/>
                  <a:pt x="4001387" y="2894666"/>
                  <a:pt x="4001555" y="2894613"/>
                </a:cubicBezTo>
                <a:cubicBezTo>
                  <a:pt x="4051831" y="2541747"/>
                  <a:pt x="4332870" y="2260970"/>
                  <a:pt x="4691720" y="2201572"/>
                </a:cubicBezTo>
                <a:lnTo>
                  <a:pt x="4691837" y="2200424"/>
                </a:lnTo>
                <a:cubicBezTo>
                  <a:pt x="4697146" y="2199414"/>
                  <a:pt x="4702474" y="2198466"/>
                  <a:pt x="4708050" y="2198885"/>
                </a:cubicBezTo>
                <a:cubicBezTo>
                  <a:pt x="4739233" y="2193328"/>
                  <a:pt x="4771126" y="2190347"/>
                  <a:pt x="4803512" y="2189820"/>
                </a:cubicBezTo>
                <a:lnTo>
                  <a:pt x="4820599" y="2188197"/>
                </a:lnTo>
                <a:lnTo>
                  <a:pt x="4820625" y="2188691"/>
                </a:lnTo>
                <a:lnTo>
                  <a:pt x="4821123" y="2188658"/>
                </a:lnTo>
                <a:lnTo>
                  <a:pt x="4821717" y="2200098"/>
                </a:lnTo>
                <a:cubicBezTo>
                  <a:pt x="4821717" y="2205779"/>
                  <a:pt x="4821658" y="2211446"/>
                  <a:pt x="4820346" y="2217074"/>
                </a:cubicBezTo>
                <a:cubicBezTo>
                  <a:pt x="4820389" y="2248409"/>
                  <a:pt x="4817938" y="2279300"/>
                  <a:pt x="4812879" y="2309550"/>
                </a:cubicBezTo>
                <a:lnTo>
                  <a:pt x="4812341" y="2316226"/>
                </a:lnTo>
                <a:cubicBezTo>
                  <a:pt x="4812171" y="2316231"/>
                  <a:pt x="4812003" y="2316236"/>
                  <a:pt x="4811835" y="2316289"/>
                </a:cubicBezTo>
                <a:cubicBezTo>
                  <a:pt x="4761560" y="2669154"/>
                  <a:pt x="4480521" y="2949931"/>
                  <a:pt x="4121670" y="3009330"/>
                </a:cubicBezTo>
                <a:lnTo>
                  <a:pt x="4121554" y="3010478"/>
                </a:lnTo>
                <a:cubicBezTo>
                  <a:pt x="4116243" y="3011489"/>
                  <a:pt x="4110914" y="3012437"/>
                  <a:pt x="4105337" y="3012018"/>
                </a:cubicBezTo>
                <a:cubicBezTo>
                  <a:pt x="4074165" y="3017572"/>
                  <a:pt x="4042285" y="3020553"/>
                  <a:pt x="4009911" y="3021080"/>
                </a:cubicBezTo>
                <a:lnTo>
                  <a:pt x="3992792" y="3022706"/>
                </a:lnTo>
                <a:lnTo>
                  <a:pt x="3992766" y="3022211"/>
                </a:lnTo>
                <a:lnTo>
                  <a:pt x="3992267" y="3022244"/>
                </a:lnTo>
                <a:cubicBezTo>
                  <a:pt x="3991701" y="3018442"/>
                  <a:pt x="3991674" y="3014626"/>
                  <a:pt x="3991674" y="3010804"/>
                </a:cubicBezTo>
                <a:close/>
                <a:moveTo>
                  <a:pt x="3991674" y="3058630"/>
                </a:moveTo>
                <a:lnTo>
                  <a:pt x="3992268" y="3047280"/>
                </a:lnTo>
                <a:lnTo>
                  <a:pt x="3992766" y="3047312"/>
                </a:lnTo>
                <a:lnTo>
                  <a:pt x="3992792" y="3046822"/>
                </a:lnTo>
                <a:lnTo>
                  <a:pt x="4009880" y="3048432"/>
                </a:lnTo>
                <a:cubicBezTo>
                  <a:pt x="4042265" y="3048955"/>
                  <a:pt x="4074158" y="3051913"/>
                  <a:pt x="4105341" y="3057426"/>
                </a:cubicBezTo>
                <a:cubicBezTo>
                  <a:pt x="4110917" y="3057010"/>
                  <a:pt x="4116245" y="3057951"/>
                  <a:pt x="4121554" y="3058953"/>
                </a:cubicBezTo>
                <a:lnTo>
                  <a:pt x="4121671" y="3060092"/>
                </a:lnTo>
                <a:cubicBezTo>
                  <a:pt x="4480521" y="3119024"/>
                  <a:pt x="4761560" y="3397595"/>
                  <a:pt x="4811836" y="3747690"/>
                </a:cubicBezTo>
                <a:cubicBezTo>
                  <a:pt x="4812004" y="3747743"/>
                  <a:pt x="4812173" y="3747748"/>
                  <a:pt x="4812342" y="3747753"/>
                </a:cubicBezTo>
                <a:lnTo>
                  <a:pt x="4812882" y="3754390"/>
                </a:lnTo>
                <a:cubicBezTo>
                  <a:pt x="4817939" y="3784397"/>
                  <a:pt x="4820389" y="3815039"/>
                  <a:pt x="4820346" y="3846121"/>
                </a:cubicBezTo>
                <a:cubicBezTo>
                  <a:pt x="4821658" y="3851707"/>
                  <a:pt x="4821717" y="3857331"/>
                  <a:pt x="4821717" y="3862969"/>
                </a:cubicBezTo>
                <a:cubicBezTo>
                  <a:pt x="4821717" y="3866761"/>
                  <a:pt x="4821690" y="3870547"/>
                  <a:pt x="4821124" y="3874319"/>
                </a:cubicBezTo>
                <a:lnTo>
                  <a:pt x="4820625" y="3874286"/>
                </a:lnTo>
                <a:lnTo>
                  <a:pt x="4820599" y="3874777"/>
                </a:lnTo>
                <a:lnTo>
                  <a:pt x="4803481" y="3873164"/>
                </a:lnTo>
                <a:cubicBezTo>
                  <a:pt x="4771106" y="3872641"/>
                  <a:pt x="4739226" y="3869683"/>
                  <a:pt x="4708054" y="3864173"/>
                </a:cubicBezTo>
                <a:cubicBezTo>
                  <a:pt x="4702477" y="3864589"/>
                  <a:pt x="4697148" y="3863648"/>
                  <a:pt x="4691837" y="3862645"/>
                </a:cubicBezTo>
                <a:lnTo>
                  <a:pt x="4691721" y="3861506"/>
                </a:lnTo>
                <a:cubicBezTo>
                  <a:pt x="4332870" y="3802574"/>
                  <a:pt x="4051831" y="3524002"/>
                  <a:pt x="4001556" y="3173908"/>
                </a:cubicBezTo>
                <a:cubicBezTo>
                  <a:pt x="4001388" y="3173856"/>
                  <a:pt x="4001220" y="3173851"/>
                  <a:pt x="4001050" y="3173846"/>
                </a:cubicBezTo>
                <a:lnTo>
                  <a:pt x="4000512" y="3167222"/>
                </a:lnTo>
                <a:cubicBezTo>
                  <a:pt x="3995453" y="3137210"/>
                  <a:pt x="3993003" y="3106561"/>
                  <a:pt x="3993045" y="3075472"/>
                </a:cubicBezTo>
                <a:cubicBezTo>
                  <a:pt x="3991733" y="3069889"/>
                  <a:pt x="3991674" y="3064266"/>
                  <a:pt x="3991674" y="3058630"/>
                </a:cubicBezTo>
                <a:close/>
                <a:moveTo>
                  <a:pt x="3293448" y="636203"/>
                </a:moveTo>
                <a:cubicBezTo>
                  <a:pt x="3346724" y="907109"/>
                  <a:pt x="3561567" y="1121906"/>
                  <a:pt x="3836757" y="1181049"/>
                </a:cubicBezTo>
                <a:cubicBezTo>
                  <a:pt x="3783482" y="910143"/>
                  <a:pt x="3568638" y="695346"/>
                  <a:pt x="3293448" y="636203"/>
                </a:cubicBezTo>
                <a:close/>
                <a:moveTo>
                  <a:pt x="3293448" y="2333028"/>
                </a:moveTo>
                <a:cubicBezTo>
                  <a:pt x="3346724" y="2603934"/>
                  <a:pt x="3561567" y="2818731"/>
                  <a:pt x="3836757" y="2877874"/>
                </a:cubicBezTo>
                <a:cubicBezTo>
                  <a:pt x="3783482" y="2606968"/>
                  <a:pt x="3568638" y="2392171"/>
                  <a:pt x="3293448" y="2333028"/>
                </a:cubicBezTo>
                <a:close/>
                <a:moveTo>
                  <a:pt x="3293446" y="2034258"/>
                </a:moveTo>
                <a:cubicBezTo>
                  <a:pt x="3568636" y="1975579"/>
                  <a:pt x="3783479" y="1762469"/>
                  <a:pt x="3836755" y="1493690"/>
                </a:cubicBezTo>
                <a:cubicBezTo>
                  <a:pt x="3561565" y="1552369"/>
                  <a:pt x="3346721" y="1765479"/>
                  <a:pt x="3293446" y="2034258"/>
                </a:cubicBezTo>
                <a:close/>
                <a:moveTo>
                  <a:pt x="3293446" y="3731083"/>
                </a:moveTo>
                <a:cubicBezTo>
                  <a:pt x="3568636" y="3672404"/>
                  <a:pt x="3783479" y="3459294"/>
                  <a:pt x="3836755" y="3190516"/>
                </a:cubicBezTo>
                <a:cubicBezTo>
                  <a:pt x="3561565" y="3249194"/>
                  <a:pt x="3346721" y="3462304"/>
                  <a:pt x="3293446" y="3731083"/>
                </a:cubicBezTo>
                <a:close/>
                <a:moveTo>
                  <a:pt x="3150081" y="503273"/>
                </a:moveTo>
                <a:lnTo>
                  <a:pt x="3150675" y="491833"/>
                </a:lnTo>
                <a:lnTo>
                  <a:pt x="3151173" y="491866"/>
                </a:lnTo>
                <a:lnTo>
                  <a:pt x="3151199" y="491372"/>
                </a:lnTo>
                <a:lnTo>
                  <a:pt x="3168287" y="492995"/>
                </a:lnTo>
                <a:cubicBezTo>
                  <a:pt x="3200672" y="493522"/>
                  <a:pt x="3232565" y="496503"/>
                  <a:pt x="3263748" y="502060"/>
                </a:cubicBezTo>
                <a:cubicBezTo>
                  <a:pt x="3269324" y="501641"/>
                  <a:pt x="3274652" y="502589"/>
                  <a:pt x="3279961" y="503599"/>
                </a:cubicBezTo>
                <a:lnTo>
                  <a:pt x="3280078" y="504747"/>
                </a:lnTo>
                <a:cubicBezTo>
                  <a:pt x="3638928" y="564145"/>
                  <a:pt x="3919967" y="844922"/>
                  <a:pt x="3970244" y="1197788"/>
                </a:cubicBezTo>
                <a:cubicBezTo>
                  <a:pt x="3970411" y="1197841"/>
                  <a:pt x="3970581" y="1197846"/>
                  <a:pt x="3970749" y="1197851"/>
                </a:cubicBezTo>
                <a:lnTo>
                  <a:pt x="3971290" y="1204541"/>
                </a:lnTo>
                <a:cubicBezTo>
                  <a:pt x="3976346" y="1234785"/>
                  <a:pt x="3978796" y="1265670"/>
                  <a:pt x="3978754" y="1296998"/>
                </a:cubicBezTo>
                <a:cubicBezTo>
                  <a:pt x="3980066" y="1302628"/>
                  <a:pt x="3980124" y="1308297"/>
                  <a:pt x="3980124" y="1313979"/>
                </a:cubicBezTo>
                <a:cubicBezTo>
                  <a:pt x="3980124" y="1317801"/>
                  <a:pt x="3980097" y="1321617"/>
                  <a:pt x="3979531" y="1325419"/>
                </a:cubicBezTo>
                <a:lnTo>
                  <a:pt x="3979032" y="1325386"/>
                </a:lnTo>
                <a:lnTo>
                  <a:pt x="3979006" y="1325881"/>
                </a:lnTo>
                <a:lnTo>
                  <a:pt x="3961888" y="1324255"/>
                </a:lnTo>
                <a:cubicBezTo>
                  <a:pt x="3929514" y="1323728"/>
                  <a:pt x="3897633" y="1320747"/>
                  <a:pt x="3866461" y="1315193"/>
                </a:cubicBezTo>
                <a:cubicBezTo>
                  <a:pt x="3860884" y="1315612"/>
                  <a:pt x="3855555" y="1314664"/>
                  <a:pt x="3850245" y="1313653"/>
                </a:cubicBezTo>
                <a:lnTo>
                  <a:pt x="3850129" y="1312505"/>
                </a:lnTo>
                <a:cubicBezTo>
                  <a:pt x="3491277" y="1253106"/>
                  <a:pt x="3210238" y="972329"/>
                  <a:pt x="3159963" y="619464"/>
                </a:cubicBezTo>
                <a:cubicBezTo>
                  <a:pt x="3159795" y="619411"/>
                  <a:pt x="3159627" y="619406"/>
                  <a:pt x="3159457" y="619401"/>
                </a:cubicBezTo>
                <a:lnTo>
                  <a:pt x="3158919" y="612725"/>
                </a:lnTo>
                <a:cubicBezTo>
                  <a:pt x="3153860" y="582475"/>
                  <a:pt x="3151410" y="551584"/>
                  <a:pt x="3151452" y="520249"/>
                </a:cubicBezTo>
                <a:cubicBezTo>
                  <a:pt x="3150140" y="514621"/>
                  <a:pt x="3150081" y="508954"/>
                  <a:pt x="3150081" y="503273"/>
                </a:cubicBezTo>
                <a:close/>
                <a:moveTo>
                  <a:pt x="3150081" y="2200098"/>
                </a:moveTo>
                <a:lnTo>
                  <a:pt x="3150675" y="2188658"/>
                </a:lnTo>
                <a:lnTo>
                  <a:pt x="3151173" y="2188691"/>
                </a:lnTo>
                <a:lnTo>
                  <a:pt x="3151199" y="2188197"/>
                </a:lnTo>
                <a:lnTo>
                  <a:pt x="3168287" y="2189820"/>
                </a:lnTo>
                <a:cubicBezTo>
                  <a:pt x="3200672" y="2190347"/>
                  <a:pt x="3232565" y="2193328"/>
                  <a:pt x="3263748" y="2198885"/>
                </a:cubicBezTo>
                <a:cubicBezTo>
                  <a:pt x="3269324" y="2198466"/>
                  <a:pt x="3274652" y="2199414"/>
                  <a:pt x="3279961" y="2200424"/>
                </a:cubicBezTo>
                <a:lnTo>
                  <a:pt x="3280078" y="2201572"/>
                </a:lnTo>
                <a:cubicBezTo>
                  <a:pt x="3638928" y="2260970"/>
                  <a:pt x="3919967" y="2541747"/>
                  <a:pt x="3970244" y="2894613"/>
                </a:cubicBezTo>
                <a:cubicBezTo>
                  <a:pt x="3970411" y="2894666"/>
                  <a:pt x="3970581" y="2894671"/>
                  <a:pt x="3970749" y="2894676"/>
                </a:cubicBezTo>
                <a:lnTo>
                  <a:pt x="3971290" y="2901366"/>
                </a:lnTo>
                <a:cubicBezTo>
                  <a:pt x="3976346" y="2931610"/>
                  <a:pt x="3978796" y="2962495"/>
                  <a:pt x="3978754" y="2993823"/>
                </a:cubicBezTo>
                <a:cubicBezTo>
                  <a:pt x="3980066" y="2999453"/>
                  <a:pt x="3980124" y="3005122"/>
                  <a:pt x="3980124" y="3010804"/>
                </a:cubicBezTo>
                <a:cubicBezTo>
                  <a:pt x="3980124" y="3014626"/>
                  <a:pt x="3980097" y="3018442"/>
                  <a:pt x="3979531" y="3022244"/>
                </a:cubicBezTo>
                <a:lnTo>
                  <a:pt x="3979032" y="3022211"/>
                </a:lnTo>
                <a:lnTo>
                  <a:pt x="3979006" y="3022706"/>
                </a:lnTo>
                <a:lnTo>
                  <a:pt x="3961888" y="3021080"/>
                </a:lnTo>
                <a:cubicBezTo>
                  <a:pt x="3929514" y="3020553"/>
                  <a:pt x="3897633" y="3017572"/>
                  <a:pt x="3866461" y="3012018"/>
                </a:cubicBezTo>
                <a:cubicBezTo>
                  <a:pt x="3860884" y="3012437"/>
                  <a:pt x="3855555" y="3011489"/>
                  <a:pt x="3850245" y="3010478"/>
                </a:cubicBezTo>
                <a:lnTo>
                  <a:pt x="3850129" y="3009330"/>
                </a:lnTo>
                <a:cubicBezTo>
                  <a:pt x="3491277" y="2949931"/>
                  <a:pt x="3210238" y="2669154"/>
                  <a:pt x="3159963" y="2316289"/>
                </a:cubicBezTo>
                <a:cubicBezTo>
                  <a:pt x="3159795" y="2316236"/>
                  <a:pt x="3159627" y="2316231"/>
                  <a:pt x="3159457" y="2316226"/>
                </a:cubicBezTo>
                <a:lnTo>
                  <a:pt x="3158919" y="2309550"/>
                </a:lnTo>
                <a:cubicBezTo>
                  <a:pt x="3153860" y="2279300"/>
                  <a:pt x="3151410" y="2248409"/>
                  <a:pt x="3151452" y="2217074"/>
                </a:cubicBezTo>
                <a:cubicBezTo>
                  <a:pt x="3150140" y="2211446"/>
                  <a:pt x="3150081" y="2205779"/>
                  <a:pt x="3150081" y="2200098"/>
                </a:cubicBezTo>
                <a:close/>
                <a:moveTo>
                  <a:pt x="3150081" y="3896923"/>
                </a:moveTo>
                <a:lnTo>
                  <a:pt x="3150675" y="3885483"/>
                </a:lnTo>
                <a:lnTo>
                  <a:pt x="3151173" y="3885516"/>
                </a:lnTo>
                <a:lnTo>
                  <a:pt x="3151199" y="3885022"/>
                </a:lnTo>
                <a:lnTo>
                  <a:pt x="3168287" y="3886645"/>
                </a:lnTo>
                <a:cubicBezTo>
                  <a:pt x="3200672" y="3887172"/>
                  <a:pt x="3232565" y="3890153"/>
                  <a:pt x="3263748" y="3895710"/>
                </a:cubicBezTo>
                <a:cubicBezTo>
                  <a:pt x="3269324" y="3895291"/>
                  <a:pt x="3274652" y="3896239"/>
                  <a:pt x="3279961" y="3897249"/>
                </a:cubicBezTo>
                <a:lnTo>
                  <a:pt x="3280078" y="3898397"/>
                </a:lnTo>
                <a:cubicBezTo>
                  <a:pt x="3514137" y="3937139"/>
                  <a:pt x="3715094" y="4070062"/>
                  <a:pt x="3840331" y="4255797"/>
                </a:cubicBezTo>
                <a:lnTo>
                  <a:pt x="3868775" y="4305008"/>
                </a:lnTo>
                <a:lnTo>
                  <a:pt x="3717725" y="4305008"/>
                </a:lnTo>
                <a:lnTo>
                  <a:pt x="3665602" y="4241205"/>
                </a:lnTo>
                <a:cubicBezTo>
                  <a:pt x="3568906" y="4136681"/>
                  <a:pt x="3439699" y="4061285"/>
                  <a:pt x="3293448" y="4029853"/>
                </a:cubicBezTo>
                <a:cubicBezTo>
                  <a:pt x="3310695" y="4117553"/>
                  <a:pt x="3344874" y="4199373"/>
                  <a:pt x="3392629" y="4271827"/>
                </a:cubicBezTo>
                <a:lnTo>
                  <a:pt x="3419311" y="4305008"/>
                </a:lnTo>
                <a:lnTo>
                  <a:pt x="3265201" y="4305008"/>
                </a:lnTo>
                <a:lnTo>
                  <a:pt x="3235080" y="4254710"/>
                </a:lnTo>
                <a:cubicBezTo>
                  <a:pt x="3197877" y="4179889"/>
                  <a:pt x="3172145" y="4098618"/>
                  <a:pt x="3159963" y="4013114"/>
                </a:cubicBezTo>
                <a:cubicBezTo>
                  <a:pt x="3159795" y="4013061"/>
                  <a:pt x="3159627" y="4013056"/>
                  <a:pt x="3159457" y="4013051"/>
                </a:cubicBezTo>
                <a:lnTo>
                  <a:pt x="3158919" y="4006375"/>
                </a:lnTo>
                <a:cubicBezTo>
                  <a:pt x="3153860" y="3976125"/>
                  <a:pt x="3151410" y="3945234"/>
                  <a:pt x="3151452" y="3913899"/>
                </a:cubicBezTo>
                <a:cubicBezTo>
                  <a:pt x="3150140" y="3908271"/>
                  <a:pt x="3150081" y="3902604"/>
                  <a:pt x="3150081" y="3896923"/>
                </a:cubicBezTo>
                <a:close/>
                <a:moveTo>
                  <a:pt x="3150079" y="469318"/>
                </a:moveTo>
                <a:cubicBezTo>
                  <a:pt x="3150079" y="463681"/>
                  <a:pt x="3150138" y="458057"/>
                  <a:pt x="3151450" y="452471"/>
                </a:cubicBezTo>
                <a:cubicBezTo>
                  <a:pt x="3151408" y="421389"/>
                  <a:pt x="3153857" y="390746"/>
                  <a:pt x="3158914" y="360740"/>
                </a:cubicBezTo>
                <a:lnTo>
                  <a:pt x="3159454" y="354103"/>
                </a:lnTo>
                <a:cubicBezTo>
                  <a:pt x="3159623" y="354098"/>
                  <a:pt x="3159792" y="354093"/>
                  <a:pt x="3159960" y="354040"/>
                </a:cubicBezTo>
                <a:cubicBezTo>
                  <a:pt x="3173111" y="262463"/>
                  <a:pt x="3202052" y="175780"/>
                  <a:pt x="3244173" y="96778"/>
                </a:cubicBezTo>
                <a:lnTo>
                  <a:pt x="3306807" y="0"/>
                </a:lnTo>
                <a:lnTo>
                  <a:pt x="3475182" y="0"/>
                </a:lnTo>
                <a:lnTo>
                  <a:pt x="3406954" y="76659"/>
                </a:lnTo>
                <a:cubicBezTo>
                  <a:pt x="3351687" y="153496"/>
                  <a:pt x="3312372" y="241952"/>
                  <a:pt x="3293446" y="337433"/>
                </a:cubicBezTo>
                <a:cubicBezTo>
                  <a:pt x="3476486" y="298404"/>
                  <a:pt x="3632827" y="191052"/>
                  <a:pt x="3732420" y="44350"/>
                </a:cubicBezTo>
                <a:lnTo>
                  <a:pt x="3754649" y="0"/>
                </a:lnTo>
                <a:lnTo>
                  <a:pt x="3903287" y="0"/>
                </a:lnTo>
                <a:lnTo>
                  <a:pt x="3851448" y="95636"/>
                </a:lnTo>
                <a:cubicBezTo>
                  <a:pt x="3727674" y="289169"/>
                  <a:pt x="3521481" y="428211"/>
                  <a:pt x="3280075" y="467856"/>
                </a:cubicBezTo>
                <a:lnTo>
                  <a:pt x="3279959" y="468995"/>
                </a:lnTo>
                <a:cubicBezTo>
                  <a:pt x="3274648" y="469998"/>
                  <a:pt x="3269319" y="470939"/>
                  <a:pt x="3263742" y="470523"/>
                </a:cubicBezTo>
                <a:cubicBezTo>
                  <a:pt x="3232570" y="476033"/>
                  <a:pt x="3200690" y="478991"/>
                  <a:pt x="3168316" y="479514"/>
                </a:cubicBezTo>
                <a:lnTo>
                  <a:pt x="3151197" y="481127"/>
                </a:lnTo>
                <a:lnTo>
                  <a:pt x="3151171" y="480636"/>
                </a:lnTo>
                <a:lnTo>
                  <a:pt x="3150672" y="480669"/>
                </a:lnTo>
                <a:cubicBezTo>
                  <a:pt x="3150106" y="476896"/>
                  <a:pt x="3150079" y="473110"/>
                  <a:pt x="3150079" y="469318"/>
                </a:cubicBezTo>
                <a:close/>
                <a:moveTo>
                  <a:pt x="3150079" y="2166144"/>
                </a:moveTo>
                <a:cubicBezTo>
                  <a:pt x="3150079" y="2160506"/>
                  <a:pt x="3150138" y="2154882"/>
                  <a:pt x="3151450" y="2149296"/>
                </a:cubicBezTo>
                <a:cubicBezTo>
                  <a:pt x="3151408" y="2118214"/>
                  <a:pt x="3153857" y="2087572"/>
                  <a:pt x="3158914" y="2057565"/>
                </a:cubicBezTo>
                <a:lnTo>
                  <a:pt x="3159454" y="2050928"/>
                </a:lnTo>
                <a:cubicBezTo>
                  <a:pt x="3159623" y="2050923"/>
                  <a:pt x="3159792" y="2050918"/>
                  <a:pt x="3159960" y="2050865"/>
                </a:cubicBezTo>
                <a:cubicBezTo>
                  <a:pt x="3210236" y="1700770"/>
                  <a:pt x="3491275" y="1422199"/>
                  <a:pt x="3850126" y="1363267"/>
                </a:cubicBezTo>
                <a:lnTo>
                  <a:pt x="3850243" y="1362128"/>
                </a:lnTo>
                <a:cubicBezTo>
                  <a:pt x="3855551" y="1361126"/>
                  <a:pt x="3860879" y="1360185"/>
                  <a:pt x="3866455" y="1360601"/>
                </a:cubicBezTo>
                <a:cubicBezTo>
                  <a:pt x="3897639" y="1355088"/>
                  <a:pt x="3929531" y="1352130"/>
                  <a:pt x="3961917" y="1351607"/>
                </a:cubicBezTo>
                <a:lnTo>
                  <a:pt x="3979004" y="1349997"/>
                </a:lnTo>
                <a:lnTo>
                  <a:pt x="3979030" y="1350487"/>
                </a:lnTo>
                <a:lnTo>
                  <a:pt x="3979528" y="1350455"/>
                </a:lnTo>
                <a:lnTo>
                  <a:pt x="3980122" y="1361805"/>
                </a:lnTo>
                <a:cubicBezTo>
                  <a:pt x="3980122" y="1367441"/>
                  <a:pt x="3980064" y="1373063"/>
                  <a:pt x="3978752" y="1378647"/>
                </a:cubicBezTo>
                <a:cubicBezTo>
                  <a:pt x="3978794" y="1409736"/>
                  <a:pt x="3976343" y="1440385"/>
                  <a:pt x="3971285" y="1470397"/>
                </a:cubicBezTo>
                <a:lnTo>
                  <a:pt x="3970746" y="1477021"/>
                </a:lnTo>
                <a:cubicBezTo>
                  <a:pt x="3970577" y="1477026"/>
                  <a:pt x="3970408" y="1477030"/>
                  <a:pt x="3970241" y="1477083"/>
                </a:cubicBezTo>
                <a:cubicBezTo>
                  <a:pt x="3919965" y="1827177"/>
                  <a:pt x="3638926" y="2105749"/>
                  <a:pt x="3280075" y="2164681"/>
                </a:cubicBezTo>
                <a:lnTo>
                  <a:pt x="3279959" y="2165820"/>
                </a:lnTo>
                <a:cubicBezTo>
                  <a:pt x="3274648" y="2166823"/>
                  <a:pt x="3269319" y="2167764"/>
                  <a:pt x="3263742" y="2167348"/>
                </a:cubicBezTo>
                <a:cubicBezTo>
                  <a:pt x="3232570" y="2172858"/>
                  <a:pt x="3200690" y="2175816"/>
                  <a:pt x="3168316" y="2176339"/>
                </a:cubicBezTo>
                <a:lnTo>
                  <a:pt x="3151197" y="2177952"/>
                </a:lnTo>
                <a:lnTo>
                  <a:pt x="3151171" y="2177461"/>
                </a:lnTo>
                <a:lnTo>
                  <a:pt x="3150672" y="2177494"/>
                </a:lnTo>
                <a:cubicBezTo>
                  <a:pt x="3150106" y="2173722"/>
                  <a:pt x="3150079" y="2169936"/>
                  <a:pt x="3150079" y="2166144"/>
                </a:cubicBezTo>
                <a:close/>
                <a:moveTo>
                  <a:pt x="3150079" y="3862969"/>
                </a:moveTo>
                <a:cubicBezTo>
                  <a:pt x="3150079" y="3857331"/>
                  <a:pt x="3150138" y="3851707"/>
                  <a:pt x="3151450" y="3846121"/>
                </a:cubicBezTo>
                <a:cubicBezTo>
                  <a:pt x="3151408" y="3815039"/>
                  <a:pt x="3153857" y="3784397"/>
                  <a:pt x="3158914" y="3754390"/>
                </a:cubicBezTo>
                <a:lnTo>
                  <a:pt x="3159454" y="3747753"/>
                </a:lnTo>
                <a:cubicBezTo>
                  <a:pt x="3159623" y="3747748"/>
                  <a:pt x="3159792" y="3747743"/>
                  <a:pt x="3159960" y="3747690"/>
                </a:cubicBezTo>
                <a:cubicBezTo>
                  <a:pt x="3210236" y="3397595"/>
                  <a:pt x="3491275" y="3119024"/>
                  <a:pt x="3850126" y="3060092"/>
                </a:cubicBezTo>
                <a:lnTo>
                  <a:pt x="3850243" y="3058953"/>
                </a:lnTo>
                <a:cubicBezTo>
                  <a:pt x="3855551" y="3057951"/>
                  <a:pt x="3860879" y="3057010"/>
                  <a:pt x="3866455" y="3057426"/>
                </a:cubicBezTo>
                <a:cubicBezTo>
                  <a:pt x="3897639" y="3051913"/>
                  <a:pt x="3929531" y="3048955"/>
                  <a:pt x="3961917" y="3048432"/>
                </a:cubicBezTo>
                <a:lnTo>
                  <a:pt x="3979004" y="3046822"/>
                </a:lnTo>
                <a:lnTo>
                  <a:pt x="3979030" y="3047312"/>
                </a:lnTo>
                <a:lnTo>
                  <a:pt x="3979528" y="3047280"/>
                </a:lnTo>
                <a:lnTo>
                  <a:pt x="3980122" y="3058630"/>
                </a:lnTo>
                <a:cubicBezTo>
                  <a:pt x="3980122" y="3064266"/>
                  <a:pt x="3980064" y="3069889"/>
                  <a:pt x="3978752" y="3075472"/>
                </a:cubicBezTo>
                <a:cubicBezTo>
                  <a:pt x="3978794" y="3106561"/>
                  <a:pt x="3976343" y="3137210"/>
                  <a:pt x="3971285" y="3167222"/>
                </a:cubicBezTo>
                <a:lnTo>
                  <a:pt x="3970746" y="3173846"/>
                </a:lnTo>
                <a:cubicBezTo>
                  <a:pt x="3970577" y="3173851"/>
                  <a:pt x="3970408" y="3173856"/>
                  <a:pt x="3970241" y="3173908"/>
                </a:cubicBezTo>
                <a:cubicBezTo>
                  <a:pt x="3919965" y="3524002"/>
                  <a:pt x="3638926" y="3802574"/>
                  <a:pt x="3280075" y="3861506"/>
                </a:cubicBezTo>
                <a:lnTo>
                  <a:pt x="3279959" y="3862645"/>
                </a:lnTo>
                <a:cubicBezTo>
                  <a:pt x="3274648" y="3863648"/>
                  <a:pt x="3269319" y="3864589"/>
                  <a:pt x="3263742" y="3864173"/>
                </a:cubicBezTo>
                <a:cubicBezTo>
                  <a:pt x="3232570" y="3869683"/>
                  <a:pt x="3200690" y="3872641"/>
                  <a:pt x="3168316" y="3873164"/>
                </a:cubicBezTo>
                <a:lnTo>
                  <a:pt x="3151197" y="3874777"/>
                </a:lnTo>
                <a:lnTo>
                  <a:pt x="3151171" y="3874286"/>
                </a:lnTo>
                <a:lnTo>
                  <a:pt x="3150672" y="3874319"/>
                </a:lnTo>
                <a:cubicBezTo>
                  <a:pt x="3150106" y="3870547"/>
                  <a:pt x="3150079" y="3866761"/>
                  <a:pt x="3150079" y="3862969"/>
                </a:cubicBezTo>
                <a:close/>
                <a:moveTo>
                  <a:pt x="2442890" y="1181049"/>
                </a:moveTo>
                <a:cubicBezTo>
                  <a:pt x="2718080" y="1121906"/>
                  <a:pt x="2932923" y="907109"/>
                  <a:pt x="2986199" y="636203"/>
                </a:cubicBezTo>
                <a:cubicBezTo>
                  <a:pt x="2711009" y="695346"/>
                  <a:pt x="2496165" y="910143"/>
                  <a:pt x="2442890" y="1181049"/>
                </a:cubicBezTo>
                <a:close/>
                <a:moveTo>
                  <a:pt x="2442890" y="1493690"/>
                </a:moveTo>
                <a:cubicBezTo>
                  <a:pt x="2496166" y="1762469"/>
                  <a:pt x="2711009" y="1975579"/>
                  <a:pt x="2986199" y="2034258"/>
                </a:cubicBezTo>
                <a:cubicBezTo>
                  <a:pt x="2932924" y="1765479"/>
                  <a:pt x="2718080" y="1552369"/>
                  <a:pt x="2442890" y="1493690"/>
                </a:cubicBezTo>
                <a:close/>
                <a:moveTo>
                  <a:pt x="2442890" y="2877874"/>
                </a:moveTo>
                <a:cubicBezTo>
                  <a:pt x="2718080" y="2818731"/>
                  <a:pt x="2932923" y="2603934"/>
                  <a:pt x="2986199" y="2333028"/>
                </a:cubicBezTo>
                <a:cubicBezTo>
                  <a:pt x="2711009" y="2392171"/>
                  <a:pt x="2496165" y="2606968"/>
                  <a:pt x="2442890" y="2877874"/>
                </a:cubicBezTo>
                <a:close/>
                <a:moveTo>
                  <a:pt x="2442890" y="3190516"/>
                </a:moveTo>
                <a:cubicBezTo>
                  <a:pt x="2496166" y="3459294"/>
                  <a:pt x="2711009" y="3672404"/>
                  <a:pt x="2986199" y="3731083"/>
                </a:cubicBezTo>
                <a:cubicBezTo>
                  <a:pt x="2932924" y="3462304"/>
                  <a:pt x="2718080" y="3249194"/>
                  <a:pt x="2442890" y="3190516"/>
                </a:cubicBezTo>
                <a:close/>
                <a:moveTo>
                  <a:pt x="2410871" y="4305008"/>
                </a:moveTo>
                <a:lnTo>
                  <a:pt x="2439316" y="4255797"/>
                </a:lnTo>
                <a:cubicBezTo>
                  <a:pt x="2564553" y="4070062"/>
                  <a:pt x="2765510" y="3937139"/>
                  <a:pt x="2999569" y="3898397"/>
                </a:cubicBezTo>
                <a:lnTo>
                  <a:pt x="2999686" y="3897249"/>
                </a:lnTo>
                <a:cubicBezTo>
                  <a:pt x="3004995" y="3896239"/>
                  <a:pt x="3010323" y="3895291"/>
                  <a:pt x="3015899" y="3895710"/>
                </a:cubicBezTo>
                <a:cubicBezTo>
                  <a:pt x="3047082" y="3890153"/>
                  <a:pt x="3078975" y="3887172"/>
                  <a:pt x="3111360" y="3886645"/>
                </a:cubicBezTo>
                <a:lnTo>
                  <a:pt x="3128448" y="3885022"/>
                </a:lnTo>
                <a:lnTo>
                  <a:pt x="3128474" y="3885516"/>
                </a:lnTo>
                <a:lnTo>
                  <a:pt x="3128972" y="3885483"/>
                </a:lnTo>
                <a:lnTo>
                  <a:pt x="3129566" y="3896923"/>
                </a:lnTo>
                <a:cubicBezTo>
                  <a:pt x="3129566" y="3902604"/>
                  <a:pt x="3129507" y="3908271"/>
                  <a:pt x="3128195" y="3913899"/>
                </a:cubicBezTo>
                <a:cubicBezTo>
                  <a:pt x="3128237" y="3945234"/>
                  <a:pt x="3125787" y="3976125"/>
                  <a:pt x="3120728" y="4006375"/>
                </a:cubicBezTo>
                <a:lnTo>
                  <a:pt x="3120190" y="4013051"/>
                </a:lnTo>
                <a:cubicBezTo>
                  <a:pt x="3120020" y="4013056"/>
                  <a:pt x="3119852" y="4013061"/>
                  <a:pt x="3119684" y="4013114"/>
                </a:cubicBezTo>
                <a:cubicBezTo>
                  <a:pt x="3107502" y="4098618"/>
                  <a:pt x="3081770" y="4179889"/>
                  <a:pt x="3044567" y="4254710"/>
                </a:cubicBezTo>
                <a:lnTo>
                  <a:pt x="3014445" y="4305008"/>
                </a:lnTo>
                <a:lnTo>
                  <a:pt x="2860336" y="4305008"/>
                </a:lnTo>
                <a:lnTo>
                  <a:pt x="2887018" y="4271827"/>
                </a:lnTo>
                <a:cubicBezTo>
                  <a:pt x="2934773" y="4199373"/>
                  <a:pt x="2968952" y="4117553"/>
                  <a:pt x="2986199" y="4029853"/>
                </a:cubicBezTo>
                <a:cubicBezTo>
                  <a:pt x="2839947" y="4061285"/>
                  <a:pt x="2710740" y="4136681"/>
                  <a:pt x="2614045" y="4241205"/>
                </a:cubicBezTo>
                <a:lnTo>
                  <a:pt x="2561922" y="4305008"/>
                </a:lnTo>
                <a:close/>
                <a:moveTo>
                  <a:pt x="2376360" y="0"/>
                </a:moveTo>
                <a:lnTo>
                  <a:pt x="2524998" y="0"/>
                </a:lnTo>
                <a:lnTo>
                  <a:pt x="2547226" y="44350"/>
                </a:lnTo>
                <a:cubicBezTo>
                  <a:pt x="2646819" y="191052"/>
                  <a:pt x="2803160" y="298404"/>
                  <a:pt x="2986199" y="337433"/>
                </a:cubicBezTo>
                <a:cubicBezTo>
                  <a:pt x="2967274" y="241952"/>
                  <a:pt x="2927959" y="153496"/>
                  <a:pt x="2872691" y="76659"/>
                </a:cubicBezTo>
                <a:lnTo>
                  <a:pt x="2804464" y="0"/>
                </a:lnTo>
                <a:lnTo>
                  <a:pt x="2972839" y="0"/>
                </a:lnTo>
                <a:lnTo>
                  <a:pt x="3035473" y="96778"/>
                </a:lnTo>
                <a:cubicBezTo>
                  <a:pt x="3077594" y="175780"/>
                  <a:pt x="3106535" y="262463"/>
                  <a:pt x="3119686" y="354040"/>
                </a:cubicBezTo>
                <a:cubicBezTo>
                  <a:pt x="3119853" y="354093"/>
                  <a:pt x="3120023" y="354098"/>
                  <a:pt x="3120191" y="354103"/>
                </a:cubicBezTo>
                <a:lnTo>
                  <a:pt x="3120732" y="360740"/>
                </a:lnTo>
                <a:cubicBezTo>
                  <a:pt x="3125788" y="390746"/>
                  <a:pt x="3128238" y="421389"/>
                  <a:pt x="3128196" y="452471"/>
                </a:cubicBezTo>
                <a:cubicBezTo>
                  <a:pt x="3129508" y="458057"/>
                  <a:pt x="3129566" y="463681"/>
                  <a:pt x="3129566" y="469318"/>
                </a:cubicBezTo>
                <a:cubicBezTo>
                  <a:pt x="3129566" y="473110"/>
                  <a:pt x="3129539" y="476896"/>
                  <a:pt x="3128973" y="480669"/>
                </a:cubicBezTo>
                <a:lnTo>
                  <a:pt x="3128474" y="480636"/>
                </a:lnTo>
                <a:lnTo>
                  <a:pt x="3128448" y="481127"/>
                </a:lnTo>
                <a:lnTo>
                  <a:pt x="3111330" y="479514"/>
                </a:lnTo>
                <a:cubicBezTo>
                  <a:pt x="3078956" y="478991"/>
                  <a:pt x="3047075" y="476033"/>
                  <a:pt x="3015903" y="470523"/>
                </a:cubicBezTo>
                <a:cubicBezTo>
                  <a:pt x="3010326" y="470939"/>
                  <a:pt x="3004997" y="469998"/>
                  <a:pt x="2999687" y="468995"/>
                </a:cubicBezTo>
                <a:lnTo>
                  <a:pt x="2999571" y="467856"/>
                </a:lnTo>
                <a:cubicBezTo>
                  <a:pt x="2758165" y="428211"/>
                  <a:pt x="2551973" y="289169"/>
                  <a:pt x="2428199" y="95636"/>
                </a:cubicBezTo>
                <a:close/>
                <a:moveTo>
                  <a:pt x="2299523" y="1313979"/>
                </a:moveTo>
                <a:cubicBezTo>
                  <a:pt x="2299523" y="1308297"/>
                  <a:pt x="2299582" y="1302628"/>
                  <a:pt x="2300894" y="1296998"/>
                </a:cubicBezTo>
                <a:cubicBezTo>
                  <a:pt x="2300852" y="1265670"/>
                  <a:pt x="2303301" y="1234785"/>
                  <a:pt x="2308358" y="1204541"/>
                </a:cubicBezTo>
                <a:lnTo>
                  <a:pt x="2308898" y="1197851"/>
                </a:lnTo>
                <a:cubicBezTo>
                  <a:pt x="2309067" y="1197846"/>
                  <a:pt x="2309236" y="1197841"/>
                  <a:pt x="2309404" y="1197788"/>
                </a:cubicBezTo>
                <a:cubicBezTo>
                  <a:pt x="2359680" y="844922"/>
                  <a:pt x="2640719" y="564145"/>
                  <a:pt x="2999570" y="504747"/>
                </a:cubicBezTo>
                <a:lnTo>
                  <a:pt x="2999687" y="503599"/>
                </a:lnTo>
                <a:cubicBezTo>
                  <a:pt x="3004995" y="502589"/>
                  <a:pt x="3010323" y="501641"/>
                  <a:pt x="3015899" y="502060"/>
                </a:cubicBezTo>
                <a:cubicBezTo>
                  <a:pt x="3047083" y="496503"/>
                  <a:pt x="3078975" y="493522"/>
                  <a:pt x="3111361" y="492995"/>
                </a:cubicBezTo>
                <a:lnTo>
                  <a:pt x="3128448" y="491372"/>
                </a:lnTo>
                <a:lnTo>
                  <a:pt x="3128474" y="491866"/>
                </a:lnTo>
                <a:lnTo>
                  <a:pt x="3128972" y="491833"/>
                </a:lnTo>
                <a:lnTo>
                  <a:pt x="3129566" y="503273"/>
                </a:lnTo>
                <a:cubicBezTo>
                  <a:pt x="3129566" y="508954"/>
                  <a:pt x="3129508" y="514621"/>
                  <a:pt x="3128196" y="520249"/>
                </a:cubicBezTo>
                <a:cubicBezTo>
                  <a:pt x="3128238" y="551584"/>
                  <a:pt x="3125787" y="582475"/>
                  <a:pt x="3120729" y="612725"/>
                </a:cubicBezTo>
                <a:lnTo>
                  <a:pt x="3120190" y="619401"/>
                </a:lnTo>
                <a:cubicBezTo>
                  <a:pt x="3120021" y="619406"/>
                  <a:pt x="3119852" y="619411"/>
                  <a:pt x="3119685" y="619464"/>
                </a:cubicBezTo>
                <a:cubicBezTo>
                  <a:pt x="3069409" y="972329"/>
                  <a:pt x="2788370" y="1253106"/>
                  <a:pt x="2429519" y="1312505"/>
                </a:cubicBezTo>
                <a:lnTo>
                  <a:pt x="2429403" y="1313653"/>
                </a:lnTo>
                <a:cubicBezTo>
                  <a:pt x="2424092" y="1314664"/>
                  <a:pt x="2418763" y="1315612"/>
                  <a:pt x="2413186" y="1315193"/>
                </a:cubicBezTo>
                <a:cubicBezTo>
                  <a:pt x="2382014" y="1320747"/>
                  <a:pt x="2350134" y="1323728"/>
                  <a:pt x="2317760" y="1324255"/>
                </a:cubicBezTo>
                <a:lnTo>
                  <a:pt x="2300641" y="1325881"/>
                </a:lnTo>
                <a:lnTo>
                  <a:pt x="2300615" y="1325386"/>
                </a:lnTo>
                <a:lnTo>
                  <a:pt x="2300116" y="1325419"/>
                </a:lnTo>
                <a:cubicBezTo>
                  <a:pt x="2299550" y="1321617"/>
                  <a:pt x="2299523" y="1317801"/>
                  <a:pt x="2299523" y="1313979"/>
                </a:cubicBezTo>
                <a:close/>
                <a:moveTo>
                  <a:pt x="2299523" y="1361805"/>
                </a:moveTo>
                <a:lnTo>
                  <a:pt x="2300117" y="1350455"/>
                </a:lnTo>
                <a:lnTo>
                  <a:pt x="2300615" y="1350487"/>
                </a:lnTo>
                <a:lnTo>
                  <a:pt x="2300641" y="1349997"/>
                </a:lnTo>
                <a:lnTo>
                  <a:pt x="2317729" y="1351607"/>
                </a:lnTo>
                <a:cubicBezTo>
                  <a:pt x="2350114" y="1352130"/>
                  <a:pt x="2382007" y="1355088"/>
                  <a:pt x="2413190" y="1360601"/>
                </a:cubicBezTo>
                <a:cubicBezTo>
                  <a:pt x="2418766" y="1360185"/>
                  <a:pt x="2424094" y="1361126"/>
                  <a:pt x="2429403" y="1362128"/>
                </a:cubicBezTo>
                <a:lnTo>
                  <a:pt x="2429520" y="1363267"/>
                </a:lnTo>
                <a:cubicBezTo>
                  <a:pt x="2788370" y="1422199"/>
                  <a:pt x="3069409" y="1700770"/>
                  <a:pt x="3119686" y="2050865"/>
                </a:cubicBezTo>
                <a:cubicBezTo>
                  <a:pt x="3119853" y="2050918"/>
                  <a:pt x="3120023" y="2050923"/>
                  <a:pt x="3120191" y="2050928"/>
                </a:cubicBezTo>
                <a:lnTo>
                  <a:pt x="3120732" y="2057565"/>
                </a:lnTo>
                <a:cubicBezTo>
                  <a:pt x="3125788" y="2087572"/>
                  <a:pt x="3128238" y="2118214"/>
                  <a:pt x="3128196" y="2149296"/>
                </a:cubicBezTo>
                <a:cubicBezTo>
                  <a:pt x="3129508" y="2154882"/>
                  <a:pt x="3129566" y="2160506"/>
                  <a:pt x="3129566" y="2166144"/>
                </a:cubicBezTo>
                <a:cubicBezTo>
                  <a:pt x="3129566" y="2169936"/>
                  <a:pt x="3129539" y="2173722"/>
                  <a:pt x="3128973" y="2177494"/>
                </a:cubicBezTo>
                <a:lnTo>
                  <a:pt x="3128474" y="2177461"/>
                </a:lnTo>
                <a:lnTo>
                  <a:pt x="3128448" y="2177952"/>
                </a:lnTo>
                <a:lnTo>
                  <a:pt x="3111330" y="2176339"/>
                </a:lnTo>
                <a:cubicBezTo>
                  <a:pt x="3078956" y="2175816"/>
                  <a:pt x="3047075" y="2172858"/>
                  <a:pt x="3015903" y="2167348"/>
                </a:cubicBezTo>
                <a:cubicBezTo>
                  <a:pt x="3010326" y="2167764"/>
                  <a:pt x="3004997" y="2166823"/>
                  <a:pt x="2999687" y="2165820"/>
                </a:cubicBezTo>
                <a:lnTo>
                  <a:pt x="2999571" y="2164681"/>
                </a:lnTo>
                <a:cubicBezTo>
                  <a:pt x="2640719" y="2105749"/>
                  <a:pt x="2359680" y="1827177"/>
                  <a:pt x="2309405" y="1477083"/>
                </a:cubicBezTo>
                <a:cubicBezTo>
                  <a:pt x="2309237" y="1477030"/>
                  <a:pt x="2309069" y="1477026"/>
                  <a:pt x="2308899" y="1477021"/>
                </a:cubicBezTo>
                <a:lnTo>
                  <a:pt x="2308361" y="1470397"/>
                </a:lnTo>
                <a:cubicBezTo>
                  <a:pt x="2303302" y="1440385"/>
                  <a:pt x="2300852" y="1409736"/>
                  <a:pt x="2300894" y="1378647"/>
                </a:cubicBezTo>
                <a:cubicBezTo>
                  <a:pt x="2299582" y="1373063"/>
                  <a:pt x="2299523" y="1367441"/>
                  <a:pt x="2299523" y="1361805"/>
                </a:cubicBezTo>
                <a:close/>
                <a:moveTo>
                  <a:pt x="2299523" y="3010804"/>
                </a:moveTo>
                <a:cubicBezTo>
                  <a:pt x="2299523" y="3005122"/>
                  <a:pt x="2299582" y="2999453"/>
                  <a:pt x="2300894" y="2993823"/>
                </a:cubicBezTo>
                <a:cubicBezTo>
                  <a:pt x="2300852" y="2962495"/>
                  <a:pt x="2303301" y="2931610"/>
                  <a:pt x="2308358" y="2901366"/>
                </a:cubicBezTo>
                <a:lnTo>
                  <a:pt x="2308898" y="2894676"/>
                </a:lnTo>
                <a:cubicBezTo>
                  <a:pt x="2309067" y="2894671"/>
                  <a:pt x="2309236" y="2894666"/>
                  <a:pt x="2309404" y="2894613"/>
                </a:cubicBezTo>
                <a:cubicBezTo>
                  <a:pt x="2359680" y="2541747"/>
                  <a:pt x="2640719" y="2260970"/>
                  <a:pt x="2999570" y="2201572"/>
                </a:cubicBezTo>
                <a:lnTo>
                  <a:pt x="2999687" y="2200424"/>
                </a:lnTo>
                <a:cubicBezTo>
                  <a:pt x="3004995" y="2199414"/>
                  <a:pt x="3010323" y="2198466"/>
                  <a:pt x="3015899" y="2198885"/>
                </a:cubicBezTo>
                <a:cubicBezTo>
                  <a:pt x="3047083" y="2193328"/>
                  <a:pt x="3078975" y="2190347"/>
                  <a:pt x="3111361" y="2189820"/>
                </a:cubicBezTo>
                <a:lnTo>
                  <a:pt x="3128448" y="2188197"/>
                </a:lnTo>
                <a:lnTo>
                  <a:pt x="3128474" y="2188691"/>
                </a:lnTo>
                <a:lnTo>
                  <a:pt x="3128972" y="2188658"/>
                </a:lnTo>
                <a:lnTo>
                  <a:pt x="3129566" y="2200098"/>
                </a:lnTo>
                <a:cubicBezTo>
                  <a:pt x="3129566" y="2205779"/>
                  <a:pt x="3129508" y="2211446"/>
                  <a:pt x="3128196" y="2217074"/>
                </a:cubicBezTo>
                <a:cubicBezTo>
                  <a:pt x="3128238" y="2248409"/>
                  <a:pt x="3125787" y="2279300"/>
                  <a:pt x="3120729" y="2309550"/>
                </a:cubicBezTo>
                <a:lnTo>
                  <a:pt x="3120190" y="2316226"/>
                </a:lnTo>
                <a:cubicBezTo>
                  <a:pt x="3120021" y="2316231"/>
                  <a:pt x="3119852" y="2316236"/>
                  <a:pt x="3119685" y="2316289"/>
                </a:cubicBezTo>
                <a:cubicBezTo>
                  <a:pt x="3069409" y="2669154"/>
                  <a:pt x="2788370" y="2949931"/>
                  <a:pt x="2429519" y="3009330"/>
                </a:cubicBezTo>
                <a:lnTo>
                  <a:pt x="2429403" y="3010478"/>
                </a:lnTo>
                <a:cubicBezTo>
                  <a:pt x="2424092" y="3011489"/>
                  <a:pt x="2418763" y="3012437"/>
                  <a:pt x="2413186" y="3012018"/>
                </a:cubicBezTo>
                <a:cubicBezTo>
                  <a:pt x="2382014" y="3017572"/>
                  <a:pt x="2350134" y="3020553"/>
                  <a:pt x="2317760" y="3021080"/>
                </a:cubicBezTo>
                <a:lnTo>
                  <a:pt x="2300641" y="3022706"/>
                </a:lnTo>
                <a:lnTo>
                  <a:pt x="2300615" y="3022211"/>
                </a:lnTo>
                <a:lnTo>
                  <a:pt x="2300116" y="3022244"/>
                </a:lnTo>
                <a:cubicBezTo>
                  <a:pt x="2299550" y="3018442"/>
                  <a:pt x="2299523" y="3014626"/>
                  <a:pt x="2299523" y="3010804"/>
                </a:cubicBezTo>
                <a:close/>
                <a:moveTo>
                  <a:pt x="2299523" y="3058630"/>
                </a:moveTo>
                <a:lnTo>
                  <a:pt x="2300117" y="3047280"/>
                </a:lnTo>
                <a:lnTo>
                  <a:pt x="2300615" y="3047312"/>
                </a:lnTo>
                <a:lnTo>
                  <a:pt x="2300641" y="3046822"/>
                </a:lnTo>
                <a:lnTo>
                  <a:pt x="2317729" y="3048432"/>
                </a:lnTo>
                <a:cubicBezTo>
                  <a:pt x="2350114" y="3048955"/>
                  <a:pt x="2382007" y="3051913"/>
                  <a:pt x="2413190" y="3057426"/>
                </a:cubicBezTo>
                <a:cubicBezTo>
                  <a:pt x="2418766" y="3057010"/>
                  <a:pt x="2424094" y="3057951"/>
                  <a:pt x="2429403" y="3058953"/>
                </a:cubicBezTo>
                <a:lnTo>
                  <a:pt x="2429520" y="3060092"/>
                </a:lnTo>
                <a:cubicBezTo>
                  <a:pt x="2788370" y="3119024"/>
                  <a:pt x="3069409" y="3397595"/>
                  <a:pt x="3119686" y="3747690"/>
                </a:cubicBezTo>
                <a:cubicBezTo>
                  <a:pt x="3119853" y="3747743"/>
                  <a:pt x="3120023" y="3747748"/>
                  <a:pt x="3120191" y="3747753"/>
                </a:cubicBezTo>
                <a:lnTo>
                  <a:pt x="3120732" y="3754390"/>
                </a:lnTo>
                <a:cubicBezTo>
                  <a:pt x="3125788" y="3784397"/>
                  <a:pt x="3128238" y="3815039"/>
                  <a:pt x="3128196" y="3846121"/>
                </a:cubicBezTo>
                <a:cubicBezTo>
                  <a:pt x="3129508" y="3851707"/>
                  <a:pt x="3129566" y="3857331"/>
                  <a:pt x="3129566" y="3862969"/>
                </a:cubicBezTo>
                <a:cubicBezTo>
                  <a:pt x="3129566" y="3866761"/>
                  <a:pt x="3129539" y="3870547"/>
                  <a:pt x="3128973" y="3874319"/>
                </a:cubicBezTo>
                <a:lnTo>
                  <a:pt x="3128474" y="3874286"/>
                </a:lnTo>
                <a:lnTo>
                  <a:pt x="3128448" y="3874777"/>
                </a:lnTo>
                <a:lnTo>
                  <a:pt x="3111330" y="3873164"/>
                </a:lnTo>
                <a:cubicBezTo>
                  <a:pt x="3078956" y="3872641"/>
                  <a:pt x="3047075" y="3869683"/>
                  <a:pt x="3015903" y="3864173"/>
                </a:cubicBezTo>
                <a:cubicBezTo>
                  <a:pt x="3010326" y="3864589"/>
                  <a:pt x="3004997" y="3863648"/>
                  <a:pt x="2999687" y="3862645"/>
                </a:cubicBezTo>
                <a:lnTo>
                  <a:pt x="2999571" y="3861506"/>
                </a:lnTo>
                <a:cubicBezTo>
                  <a:pt x="2640719" y="3802574"/>
                  <a:pt x="2359680" y="3524002"/>
                  <a:pt x="2309405" y="3173908"/>
                </a:cubicBezTo>
                <a:cubicBezTo>
                  <a:pt x="2309237" y="3173856"/>
                  <a:pt x="2309069" y="3173851"/>
                  <a:pt x="2308899" y="3173846"/>
                </a:cubicBezTo>
                <a:lnTo>
                  <a:pt x="2308361" y="3167222"/>
                </a:lnTo>
                <a:cubicBezTo>
                  <a:pt x="2303302" y="3137210"/>
                  <a:pt x="2300852" y="3106561"/>
                  <a:pt x="2300894" y="3075472"/>
                </a:cubicBezTo>
                <a:cubicBezTo>
                  <a:pt x="2299582" y="3069889"/>
                  <a:pt x="2299523" y="3064266"/>
                  <a:pt x="2299523" y="3058630"/>
                </a:cubicBezTo>
                <a:close/>
                <a:moveTo>
                  <a:pt x="1601297" y="636203"/>
                </a:moveTo>
                <a:cubicBezTo>
                  <a:pt x="1654573" y="907109"/>
                  <a:pt x="1869416" y="1121906"/>
                  <a:pt x="2144606" y="1181049"/>
                </a:cubicBezTo>
                <a:cubicBezTo>
                  <a:pt x="2091331" y="910143"/>
                  <a:pt x="1876487" y="695346"/>
                  <a:pt x="1601297" y="636203"/>
                </a:cubicBezTo>
                <a:close/>
                <a:moveTo>
                  <a:pt x="1601297" y="2333028"/>
                </a:moveTo>
                <a:cubicBezTo>
                  <a:pt x="1654573" y="2603934"/>
                  <a:pt x="1869416" y="2818731"/>
                  <a:pt x="2144606" y="2877874"/>
                </a:cubicBezTo>
                <a:cubicBezTo>
                  <a:pt x="2091331" y="2606968"/>
                  <a:pt x="1876487" y="2392171"/>
                  <a:pt x="1601297" y="2333028"/>
                </a:cubicBezTo>
                <a:close/>
                <a:moveTo>
                  <a:pt x="1601295" y="2034258"/>
                </a:moveTo>
                <a:cubicBezTo>
                  <a:pt x="1876485" y="1975579"/>
                  <a:pt x="2091328" y="1762469"/>
                  <a:pt x="2144604" y="1493690"/>
                </a:cubicBezTo>
                <a:cubicBezTo>
                  <a:pt x="1869414" y="1552369"/>
                  <a:pt x="1654570" y="1765479"/>
                  <a:pt x="1601295" y="2034258"/>
                </a:cubicBezTo>
                <a:close/>
                <a:moveTo>
                  <a:pt x="1601295" y="3731083"/>
                </a:moveTo>
                <a:cubicBezTo>
                  <a:pt x="1876485" y="3672404"/>
                  <a:pt x="2091328" y="3459294"/>
                  <a:pt x="2144604" y="3190516"/>
                </a:cubicBezTo>
                <a:cubicBezTo>
                  <a:pt x="1869414" y="3249194"/>
                  <a:pt x="1654570" y="3462304"/>
                  <a:pt x="1601295" y="3731083"/>
                </a:cubicBezTo>
                <a:close/>
                <a:moveTo>
                  <a:pt x="1457930" y="503273"/>
                </a:moveTo>
                <a:lnTo>
                  <a:pt x="1458524" y="491833"/>
                </a:lnTo>
                <a:lnTo>
                  <a:pt x="1459022" y="491866"/>
                </a:lnTo>
                <a:lnTo>
                  <a:pt x="1459048" y="491372"/>
                </a:lnTo>
                <a:lnTo>
                  <a:pt x="1476135" y="492995"/>
                </a:lnTo>
                <a:cubicBezTo>
                  <a:pt x="1508521" y="493522"/>
                  <a:pt x="1540413" y="496503"/>
                  <a:pt x="1571597" y="502060"/>
                </a:cubicBezTo>
                <a:cubicBezTo>
                  <a:pt x="1577173" y="501641"/>
                  <a:pt x="1582501" y="502589"/>
                  <a:pt x="1587809" y="503599"/>
                </a:cubicBezTo>
                <a:lnTo>
                  <a:pt x="1587926" y="504747"/>
                </a:lnTo>
                <a:cubicBezTo>
                  <a:pt x="1946777" y="564145"/>
                  <a:pt x="2227816" y="844922"/>
                  <a:pt x="2278092" y="1197788"/>
                </a:cubicBezTo>
                <a:cubicBezTo>
                  <a:pt x="2278260" y="1197841"/>
                  <a:pt x="2278429" y="1197846"/>
                  <a:pt x="2278598" y="1197851"/>
                </a:cubicBezTo>
                <a:lnTo>
                  <a:pt x="2279138" y="1204541"/>
                </a:lnTo>
                <a:cubicBezTo>
                  <a:pt x="2284195" y="1234785"/>
                  <a:pt x="2286644" y="1265670"/>
                  <a:pt x="2286602" y="1296998"/>
                </a:cubicBezTo>
                <a:cubicBezTo>
                  <a:pt x="2287914" y="1302628"/>
                  <a:pt x="2287973" y="1308297"/>
                  <a:pt x="2287973" y="1313979"/>
                </a:cubicBezTo>
                <a:cubicBezTo>
                  <a:pt x="2287973" y="1317801"/>
                  <a:pt x="2287946" y="1321617"/>
                  <a:pt x="2287380" y="1325419"/>
                </a:cubicBezTo>
                <a:lnTo>
                  <a:pt x="2286881" y="1325386"/>
                </a:lnTo>
                <a:lnTo>
                  <a:pt x="2286855" y="1325881"/>
                </a:lnTo>
                <a:lnTo>
                  <a:pt x="2269736" y="1324255"/>
                </a:lnTo>
                <a:cubicBezTo>
                  <a:pt x="2237362" y="1323728"/>
                  <a:pt x="2205482" y="1320747"/>
                  <a:pt x="2174310" y="1315193"/>
                </a:cubicBezTo>
                <a:cubicBezTo>
                  <a:pt x="2168733" y="1315612"/>
                  <a:pt x="2163404" y="1314664"/>
                  <a:pt x="2158093" y="1313653"/>
                </a:cubicBezTo>
                <a:lnTo>
                  <a:pt x="2157977" y="1312505"/>
                </a:lnTo>
                <a:cubicBezTo>
                  <a:pt x="1799126" y="1253106"/>
                  <a:pt x="1518087" y="972329"/>
                  <a:pt x="1467811" y="619464"/>
                </a:cubicBezTo>
                <a:cubicBezTo>
                  <a:pt x="1467644" y="619411"/>
                  <a:pt x="1467475" y="619406"/>
                  <a:pt x="1467306" y="619401"/>
                </a:cubicBezTo>
                <a:lnTo>
                  <a:pt x="1466767" y="612725"/>
                </a:lnTo>
                <a:cubicBezTo>
                  <a:pt x="1461709" y="582475"/>
                  <a:pt x="1459258" y="551584"/>
                  <a:pt x="1459300" y="520249"/>
                </a:cubicBezTo>
                <a:cubicBezTo>
                  <a:pt x="1457988" y="514621"/>
                  <a:pt x="1457930" y="508954"/>
                  <a:pt x="1457930" y="503273"/>
                </a:cubicBezTo>
                <a:close/>
                <a:moveTo>
                  <a:pt x="1457930" y="2200098"/>
                </a:moveTo>
                <a:lnTo>
                  <a:pt x="1458524" y="2188658"/>
                </a:lnTo>
                <a:lnTo>
                  <a:pt x="1459022" y="2188691"/>
                </a:lnTo>
                <a:lnTo>
                  <a:pt x="1459048" y="2188197"/>
                </a:lnTo>
                <a:lnTo>
                  <a:pt x="1476135" y="2189820"/>
                </a:lnTo>
                <a:cubicBezTo>
                  <a:pt x="1508521" y="2190347"/>
                  <a:pt x="1540413" y="2193328"/>
                  <a:pt x="1571597" y="2198885"/>
                </a:cubicBezTo>
                <a:cubicBezTo>
                  <a:pt x="1577173" y="2198466"/>
                  <a:pt x="1582501" y="2199414"/>
                  <a:pt x="1587809" y="2200424"/>
                </a:cubicBezTo>
                <a:lnTo>
                  <a:pt x="1587926" y="2201572"/>
                </a:lnTo>
                <a:cubicBezTo>
                  <a:pt x="1946777" y="2260970"/>
                  <a:pt x="2227816" y="2541747"/>
                  <a:pt x="2278092" y="2894613"/>
                </a:cubicBezTo>
                <a:cubicBezTo>
                  <a:pt x="2278260" y="2894666"/>
                  <a:pt x="2278429" y="2894671"/>
                  <a:pt x="2278598" y="2894676"/>
                </a:cubicBezTo>
                <a:lnTo>
                  <a:pt x="2279138" y="2901366"/>
                </a:lnTo>
                <a:cubicBezTo>
                  <a:pt x="2284195" y="2931610"/>
                  <a:pt x="2286644" y="2962495"/>
                  <a:pt x="2286602" y="2993823"/>
                </a:cubicBezTo>
                <a:cubicBezTo>
                  <a:pt x="2287914" y="2999453"/>
                  <a:pt x="2287973" y="3005122"/>
                  <a:pt x="2287973" y="3010804"/>
                </a:cubicBezTo>
                <a:cubicBezTo>
                  <a:pt x="2287973" y="3014626"/>
                  <a:pt x="2287946" y="3018442"/>
                  <a:pt x="2287380" y="3022244"/>
                </a:cubicBezTo>
                <a:lnTo>
                  <a:pt x="2286881" y="3022211"/>
                </a:lnTo>
                <a:lnTo>
                  <a:pt x="2286855" y="3022706"/>
                </a:lnTo>
                <a:lnTo>
                  <a:pt x="2269736" y="3021080"/>
                </a:lnTo>
                <a:cubicBezTo>
                  <a:pt x="2237362" y="3020553"/>
                  <a:pt x="2205482" y="3017572"/>
                  <a:pt x="2174310" y="3012018"/>
                </a:cubicBezTo>
                <a:cubicBezTo>
                  <a:pt x="2168733" y="3012437"/>
                  <a:pt x="2163404" y="3011489"/>
                  <a:pt x="2158093" y="3010478"/>
                </a:cubicBezTo>
                <a:lnTo>
                  <a:pt x="2157977" y="3009330"/>
                </a:lnTo>
                <a:cubicBezTo>
                  <a:pt x="1799126" y="2949931"/>
                  <a:pt x="1518087" y="2669154"/>
                  <a:pt x="1467811" y="2316289"/>
                </a:cubicBezTo>
                <a:cubicBezTo>
                  <a:pt x="1467644" y="2316236"/>
                  <a:pt x="1467475" y="2316231"/>
                  <a:pt x="1467306" y="2316226"/>
                </a:cubicBezTo>
                <a:lnTo>
                  <a:pt x="1466767" y="2309550"/>
                </a:lnTo>
                <a:cubicBezTo>
                  <a:pt x="1461709" y="2279300"/>
                  <a:pt x="1459258" y="2248409"/>
                  <a:pt x="1459300" y="2217074"/>
                </a:cubicBezTo>
                <a:cubicBezTo>
                  <a:pt x="1457988" y="2211446"/>
                  <a:pt x="1457930" y="2205779"/>
                  <a:pt x="1457930" y="2200098"/>
                </a:cubicBezTo>
                <a:close/>
                <a:moveTo>
                  <a:pt x="1457930" y="3896923"/>
                </a:moveTo>
                <a:lnTo>
                  <a:pt x="1458524" y="3885483"/>
                </a:lnTo>
                <a:lnTo>
                  <a:pt x="1459022" y="3885516"/>
                </a:lnTo>
                <a:lnTo>
                  <a:pt x="1459048" y="3885022"/>
                </a:lnTo>
                <a:lnTo>
                  <a:pt x="1476135" y="3886645"/>
                </a:lnTo>
                <a:cubicBezTo>
                  <a:pt x="1508521" y="3887172"/>
                  <a:pt x="1540413" y="3890153"/>
                  <a:pt x="1571597" y="3895710"/>
                </a:cubicBezTo>
                <a:cubicBezTo>
                  <a:pt x="1577173" y="3895291"/>
                  <a:pt x="1582501" y="3896239"/>
                  <a:pt x="1587809" y="3897249"/>
                </a:cubicBezTo>
                <a:lnTo>
                  <a:pt x="1587926" y="3898397"/>
                </a:lnTo>
                <a:cubicBezTo>
                  <a:pt x="1821986" y="3937139"/>
                  <a:pt x="2022942" y="4070062"/>
                  <a:pt x="2148179" y="4255797"/>
                </a:cubicBezTo>
                <a:lnTo>
                  <a:pt x="2176624" y="4305008"/>
                </a:lnTo>
                <a:lnTo>
                  <a:pt x="2025574" y="4305008"/>
                </a:lnTo>
                <a:lnTo>
                  <a:pt x="1973451" y="4241205"/>
                </a:lnTo>
                <a:cubicBezTo>
                  <a:pt x="1876755" y="4136681"/>
                  <a:pt x="1747549" y="4061285"/>
                  <a:pt x="1601297" y="4029853"/>
                </a:cubicBezTo>
                <a:cubicBezTo>
                  <a:pt x="1618544" y="4117553"/>
                  <a:pt x="1652724" y="4199373"/>
                  <a:pt x="1700478" y="4271827"/>
                </a:cubicBezTo>
                <a:lnTo>
                  <a:pt x="1727160" y="4305008"/>
                </a:lnTo>
                <a:lnTo>
                  <a:pt x="1573050" y="4305008"/>
                </a:lnTo>
                <a:lnTo>
                  <a:pt x="1542929" y="4254710"/>
                </a:lnTo>
                <a:cubicBezTo>
                  <a:pt x="1505726" y="4179889"/>
                  <a:pt x="1479994" y="4098618"/>
                  <a:pt x="1467811" y="4013114"/>
                </a:cubicBezTo>
                <a:cubicBezTo>
                  <a:pt x="1467644" y="4013061"/>
                  <a:pt x="1467475" y="4013056"/>
                  <a:pt x="1467306" y="4013051"/>
                </a:cubicBezTo>
                <a:lnTo>
                  <a:pt x="1466767" y="4006375"/>
                </a:lnTo>
                <a:cubicBezTo>
                  <a:pt x="1461709" y="3976125"/>
                  <a:pt x="1459258" y="3945234"/>
                  <a:pt x="1459300" y="3913899"/>
                </a:cubicBezTo>
                <a:cubicBezTo>
                  <a:pt x="1457988" y="3908271"/>
                  <a:pt x="1457930" y="3902604"/>
                  <a:pt x="1457930" y="3896923"/>
                </a:cubicBezTo>
                <a:close/>
                <a:moveTo>
                  <a:pt x="1457928" y="469318"/>
                </a:moveTo>
                <a:cubicBezTo>
                  <a:pt x="1457928" y="463681"/>
                  <a:pt x="1457986" y="458057"/>
                  <a:pt x="1459298" y="452471"/>
                </a:cubicBezTo>
                <a:cubicBezTo>
                  <a:pt x="1459256" y="421389"/>
                  <a:pt x="1461706" y="390746"/>
                  <a:pt x="1466762" y="360740"/>
                </a:cubicBezTo>
                <a:lnTo>
                  <a:pt x="1467303" y="354103"/>
                </a:lnTo>
                <a:cubicBezTo>
                  <a:pt x="1467471" y="354098"/>
                  <a:pt x="1467641" y="354093"/>
                  <a:pt x="1467808" y="354040"/>
                </a:cubicBezTo>
                <a:cubicBezTo>
                  <a:pt x="1480960" y="262463"/>
                  <a:pt x="1509901" y="175780"/>
                  <a:pt x="1552022" y="96778"/>
                </a:cubicBezTo>
                <a:lnTo>
                  <a:pt x="1614656" y="0"/>
                </a:lnTo>
                <a:lnTo>
                  <a:pt x="1783031" y="0"/>
                </a:lnTo>
                <a:lnTo>
                  <a:pt x="1714803" y="76659"/>
                </a:lnTo>
                <a:cubicBezTo>
                  <a:pt x="1659536" y="153496"/>
                  <a:pt x="1620221" y="241952"/>
                  <a:pt x="1601295" y="337433"/>
                </a:cubicBezTo>
                <a:cubicBezTo>
                  <a:pt x="1784335" y="298404"/>
                  <a:pt x="1940676" y="191052"/>
                  <a:pt x="2040269" y="44350"/>
                </a:cubicBezTo>
                <a:lnTo>
                  <a:pt x="2062497" y="0"/>
                </a:lnTo>
                <a:lnTo>
                  <a:pt x="2211135" y="0"/>
                </a:lnTo>
                <a:lnTo>
                  <a:pt x="2159296" y="95636"/>
                </a:lnTo>
                <a:cubicBezTo>
                  <a:pt x="2035522" y="289169"/>
                  <a:pt x="1829330" y="428211"/>
                  <a:pt x="1587923" y="467856"/>
                </a:cubicBezTo>
                <a:lnTo>
                  <a:pt x="1587807" y="468995"/>
                </a:lnTo>
                <a:cubicBezTo>
                  <a:pt x="1582497" y="469998"/>
                  <a:pt x="1577168" y="470939"/>
                  <a:pt x="1571591" y="470523"/>
                </a:cubicBezTo>
                <a:cubicBezTo>
                  <a:pt x="1540419" y="476033"/>
                  <a:pt x="1508538" y="478991"/>
                  <a:pt x="1476164" y="479514"/>
                </a:cubicBezTo>
                <a:lnTo>
                  <a:pt x="1459046" y="481127"/>
                </a:lnTo>
                <a:lnTo>
                  <a:pt x="1459020" y="480636"/>
                </a:lnTo>
                <a:lnTo>
                  <a:pt x="1458521" y="480669"/>
                </a:lnTo>
                <a:cubicBezTo>
                  <a:pt x="1457955" y="476896"/>
                  <a:pt x="1457928" y="473110"/>
                  <a:pt x="1457928" y="469318"/>
                </a:cubicBezTo>
                <a:close/>
                <a:moveTo>
                  <a:pt x="1457928" y="2166144"/>
                </a:moveTo>
                <a:cubicBezTo>
                  <a:pt x="1457928" y="2160506"/>
                  <a:pt x="1457986" y="2154882"/>
                  <a:pt x="1459298" y="2149296"/>
                </a:cubicBezTo>
                <a:cubicBezTo>
                  <a:pt x="1459256" y="2118214"/>
                  <a:pt x="1461706" y="2087572"/>
                  <a:pt x="1466762" y="2057565"/>
                </a:cubicBezTo>
                <a:lnTo>
                  <a:pt x="1467303" y="2050928"/>
                </a:lnTo>
                <a:cubicBezTo>
                  <a:pt x="1467471" y="2050923"/>
                  <a:pt x="1467641" y="2050918"/>
                  <a:pt x="1467808" y="2050865"/>
                </a:cubicBezTo>
                <a:cubicBezTo>
                  <a:pt x="1518085" y="1700770"/>
                  <a:pt x="1799124" y="1422199"/>
                  <a:pt x="2157974" y="1363267"/>
                </a:cubicBezTo>
                <a:lnTo>
                  <a:pt x="2158091" y="1362128"/>
                </a:lnTo>
                <a:cubicBezTo>
                  <a:pt x="2163400" y="1361126"/>
                  <a:pt x="2168728" y="1360185"/>
                  <a:pt x="2174304" y="1360601"/>
                </a:cubicBezTo>
                <a:cubicBezTo>
                  <a:pt x="2205487" y="1355088"/>
                  <a:pt x="2237380" y="1352130"/>
                  <a:pt x="2269765" y="1351607"/>
                </a:cubicBezTo>
                <a:lnTo>
                  <a:pt x="2286853" y="1349997"/>
                </a:lnTo>
                <a:lnTo>
                  <a:pt x="2286879" y="1350487"/>
                </a:lnTo>
                <a:lnTo>
                  <a:pt x="2287377" y="1350455"/>
                </a:lnTo>
                <a:lnTo>
                  <a:pt x="2287971" y="1361805"/>
                </a:lnTo>
                <a:cubicBezTo>
                  <a:pt x="2287971" y="1367441"/>
                  <a:pt x="2287912" y="1373063"/>
                  <a:pt x="2286600" y="1378647"/>
                </a:cubicBezTo>
                <a:cubicBezTo>
                  <a:pt x="2286642" y="1409736"/>
                  <a:pt x="2284192" y="1440385"/>
                  <a:pt x="2279133" y="1470397"/>
                </a:cubicBezTo>
                <a:lnTo>
                  <a:pt x="2278595" y="1477021"/>
                </a:lnTo>
                <a:cubicBezTo>
                  <a:pt x="2278425" y="1477026"/>
                  <a:pt x="2278257" y="1477030"/>
                  <a:pt x="2278089" y="1477083"/>
                </a:cubicBezTo>
                <a:cubicBezTo>
                  <a:pt x="2227814" y="1827177"/>
                  <a:pt x="1946775" y="2105749"/>
                  <a:pt x="1587923" y="2164681"/>
                </a:cubicBezTo>
                <a:lnTo>
                  <a:pt x="1587807" y="2165820"/>
                </a:lnTo>
                <a:cubicBezTo>
                  <a:pt x="1582497" y="2166823"/>
                  <a:pt x="1577168" y="2167764"/>
                  <a:pt x="1571591" y="2167348"/>
                </a:cubicBezTo>
                <a:cubicBezTo>
                  <a:pt x="1540419" y="2172858"/>
                  <a:pt x="1508538" y="2175816"/>
                  <a:pt x="1476164" y="2176339"/>
                </a:cubicBezTo>
                <a:lnTo>
                  <a:pt x="1459046" y="2177952"/>
                </a:lnTo>
                <a:lnTo>
                  <a:pt x="1459020" y="2177461"/>
                </a:lnTo>
                <a:lnTo>
                  <a:pt x="1458521" y="2177494"/>
                </a:lnTo>
                <a:cubicBezTo>
                  <a:pt x="1457955" y="2173722"/>
                  <a:pt x="1457928" y="2169936"/>
                  <a:pt x="1457928" y="2166144"/>
                </a:cubicBezTo>
                <a:close/>
                <a:moveTo>
                  <a:pt x="1457928" y="3862969"/>
                </a:moveTo>
                <a:cubicBezTo>
                  <a:pt x="1457928" y="3857331"/>
                  <a:pt x="1457986" y="3851707"/>
                  <a:pt x="1459298" y="3846121"/>
                </a:cubicBezTo>
                <a:cubicBezTo>
                  <a:pt x="1459256" y="3815039"/>
                  <a:pt x="1461706" y="3784397"/>
                  <a:pt x="1466762" y="3754390"/>
                </a:cubicBezTo>
                <a:lnTo>
                  <a:pt x="1467303" y="3747753"/>
                </a:lnTo>
                <a:cubicBezTo>
                  <a:pt x="1467471" y="3747748"/>
                  <a:pt x="1467641" y="3747743"/>
                  <a:pt x="1467808" y="3747690"/>
                </a:cubicBezTo>
                <a:cubicBezTo>
                  <a:pt x="1518085" y="3397595"/>
                  <a:pt x="1799124" y="3119024"/>
                  <a:pt x="2157974" y="3060092"/>
                </a:cubicBezTo>
                <a:lnTo>
                  <a:pt x="2158091" y="3058953"/>
                </a:lnTo>
                <a:cubicBezTo>
                  <a:pt x="2163400" y="3057951"/>
                  <a:pt x="2168728" y="3057010"/>
                  <a:pt x="2174304" y="3057426"/>
                </a:cubicBezTo>
                <a:cubicBezTo>
                  <a:pt x="2205487" y="3051913"/>
                  <a:pt x="2237380" y="3048955"/>
                  <a:pt x="2269765" y="3048432"/>
                </a:cubicBezTo>
                <a:lnTo>
                  <a:pt x="2286853" y="3046822"/>
                </a:lnTo>
                <a:lnTo>
                  <a:pt x="2286879" y="3047312"/>
                </a:lnTo>
                <a:lnTo>
                  <a:pt x="2287377" y="3047280"/>
                </a:lnTo>
                <a:lnTo>
                  <a:pt x="2287971" y="3058630"/>
                </a:lnTo>
                <a:cubicBezTo>
                  <a:pt x="2287971" y="3064266"/>
                  <a:pt x="2287912" y="3069889"/>
                  <a:pt x="2286600" y="3075472"/>
                </a:cubicBezTo>
                <a:cubicBezTo>
                  <a:pt x="2286642" y="3106561"/>
                  <a:pt x="2284192" y="3137210"/>
                  <a:pt x="2279133" y="3167222"/>
                </a:cubicBezTo>
                <a:lnTo>
                  <a:pt x="2278595" y="3173846"/>
                </a:lnTo>
                <a:cubicBezTo>
                  <a:pt x="2278425" y="3173851"/>
                  <a:pt x="2278257" y="3173856"/>
                  <a:pt x="2278089" y="3173908"/>
                </a:cubicBezTo>
                <a:cubicBezTo>
                  <a:pt x="2227814" y="3524002"/>
                  <a:pt x="1946775" y="3802574"/>
                  <a:pt x="1587923" y="3861506"/>
                </a:cubicBezTo>
                <a:lnTo>
                  <a:pt x="1587807" y="3862645"/>
                </a:lnTo>
                <a:cubicBezTo>
                  <a:pt x="1582497" y="3863648"/>
                  <a:pt x="1577168" y="3864589"/>
                  <a:pt x="1571591" y="3864173"/>
                </a:cubicBezTo>
                <a:cubicBezTo>
                  <a:pt x="1540419" y="3869683"/>
                  <a:pt x="1508538" y="3872641"/>
                  <a:pt x="1476164" y="3873164"/>
                </a:cubicBezTo>
                <a:lnTo>
                  <a:pt x="1459046" y="3874777"/>
                </a:lnTo>
                <a:lnTo>
                  <a:pt x="1459020" y="3874286"/>
                </a:lnTo>
                <a:lnTo>
                  <a:pt x="1458521" y="3874319"/>
                </a:lnTo>
                <a:cubicBezTo>
                  <a:pt x="1457955" y="3870547"/>
                  <a:pt x="1457928" y="3866761"/>
                  <a:pt x="1457928" y="3862969"/>
                </a:cubicBezTo>
                <a:close/>
                <a:moveTo>
                  <a:pt x="750739" y="1181049"/>
                </a:moveTo>
                <a:cubicBezTo>
                  <a:pt x="1025929" y="1121906"/>
                  <a:pt x="1240772" y="907109"/>
                  <a:pt x="1294048" y="636203"/>
                </a:cubicBezTo>
                <a:cubicBezTo>
                  <a:pt x="1018858" y="695346"/>
                  <a:pt x="804014" y="910143"/>
                  <a:pt x="750739" y="1181049"/>
                </a:cubicBezTo>
                <a:close/>
                <a:moveTo>
                  <a:pt x="750739" y="1493690"/>
                </a:moveTo>
                <a:cubicBezTo>
                  <a:pt x="804015" y="1762469"/>
                  <a:pt x="1018858" y="1975579"/>
                  <a:pt x="1294048" y="2034258"/>
                </a:cubicBezTo>
                <a:cubicBezTo>
                  <a:pt x="1240773" y="1765479"/>
                  <a:pt x="1025929" y="1552369"/>
                  <a:pt x="750739" y="1493690"/>
                </a:cubicBezTo>
                <a:close/>
                <a:moveTo>
                  <a:pt x="750739" y="2877874"/>
                </a:moveTo>
                <a:cubicBezTo>
                  <a:pt x="1025929" y="2818731"/>
                  <a:pt x="1240772" y="2603934"/>
                  <a:pt x="1294048" y="2333028"/>
                </a:cubicBezTo>
                <a:cubicBezTo>
                  <a:pt x="1018858" y="2392171"/>
                  <a:pt x="804014" y="2606968"/>
                  <a:pt x="750739" y="2877874"/>
                </a:cubicBezTo>
                <a:close/>
                <a:moveTo>
                  <a:pt x="750739" y="3190516"/>
                </a:moveTo>
                <a:cubicBezTo>
                  <a:pt x="804015" y="3459294"/>
                  <a:pt x="1018858" y="3672404"/>
                  <a:pt x="1294048" y="3731083"/>
                </a:cubicBezTo>
                <a:cubicBezTo>
                  <a:pt x="1240773" y="3462304"/>
                  <a:pt x="1025929" y="3249194"/>
                  <a:pt x="750739" y="3190516"/>
                </a:cubicBezTo>
                <a:close/>
                <a:moveTo>
                  <a:pt x="718720" y="4305008"/>
                </a:moveTo>
                <a:lnTo>
                  <a:pt x="747165" y="4255797"/>
                </a:lnTo>
                <a:cubicBezTo>
                  <a:pt x="872402" y="4070062"/>
                  <a:pt x="1073359" y="3937139"/>
                  <a:pt x="1307418" y="3898397"/>
                </a:cubicBezTo>
                <a:lnTo>
                  <a:pt x="1307535" y="3897249"/>
                </a:lnTo>
                <a:cubicBezTo>
                  <a:pt x="1312844" y="3896239"/>
                  <a:pt x="1318172" y="3895291"/>
                  <a:pt x="1323748" y="3895710"/>
                </a:cubicBezTo>
                <a:cubicBezTo>
                  <a:pt x="1354931" y="3890153"/>
                  <a:pt x="1386824" y="3887172"/>
                  <a:pt x="1419209" y="3886645"/>
                </a:cubicBezTo>
                <a:lnTo>
                  <a:pt x="1436297" y="3885022"/>
                </a:lnTo>
                <a:lnTo>
                  <a:pt x="1436323" y="3885516"/>
                </a:lnTo>
                <a:lnTo>
                  <a:pt x="1436821" y="3885483"/>
                </a:lnTo>
                <a:lnTo>
                  <a:pt x="1437415" y="3896923"/>
                </a:lnTo>
                <a:cubicBezTo>
                  <a:pt x="1437415" y="3902604"/>
                  <a:pt x="1437356" y="3908271"/>
                  <a:pt x="1436044" y="3913899"/>
                </a:cubicBezTo>
                <a:cubicBezTo>
                  <a:pt x="1436086" y="3945234"/>
                  <a:pt x="1433636" y="3976125"/>
                  <a:pt x="1428577" y="4006375"/>
                </a:cubicBezTo>
                <a:lnTo>
                  <a:pt x="1428039" y="4013051"/>
                </a:lnTo>
                <a:cubicBezTo>
                  <a:pt x="1427869" y="4013056"/>
                  <a:pt x="1427701" y="4013061"/>
                  <a:pt x="1427533" y="4013114"/>
                </a:cubicBezTo>
                <a:cubicBezTo>
                  <a:pt x="1415351" y="4098618"/>
                  <a:pt x="1389619" y="4179889"/>
                  <a:pt x="1352416" y="4254710"/>
                </a:cubicBezTo>
                <a:lnTo>
                  <a:pt x="1322295" y="4305008"/>
                </a:lnTo>
                <a:lnTo>
                  <a:pt x="1168185" y="4305008"/>
                </a:lnTo>
                <a:lnTo>
                  <a:pt x="1194867" y="4271827"/>
                </a:lnTo>
                <a:cubicBezTo>
                  <a:pt x="1242622" y="4199373"/>
                  <a:pt x="1276801" y="4117553"/>
                  <a:pt x="1294048" y="4029853"/>
                </a:cubicBezTo>
                <a:cubicBezTo>
                  <a:pt x="1147796" y="4061285"/>
                  <a:pt x="1018589" y="4136681"/>
                  <a:pt x="921894" y="4241205"/>
                </a:cubicBezTo>
                <a:lnTo>
                  <a:pt x="869771" y="4305008"/>
                </a:lnTo>
                <a:close/>
                <a:moveTo>
                  <a:pt x="684209" y="0"/>
                </a:moveTo>
                <a:lnTo>
                  <a:pt x="832847" y="0"/>
                </a:lnTo>
                <a:lnTo>
                  <a:pt x="855075" y="44350"/>
                </a:lnTo>
                <a:cubicBezTo>
                  <a:pt x="954668" y="191053"/>
                  <a:pt x="1111009" y="298404"/>
                  <a:pt x="1294048" y="337433"/>
                </a:cubicBezTo>
                <a:cubicBezTo>
                  <a:pt x="1275123" y="241952"/>
                  <a:pt x="1235808" y="153496"/>
                  <a:pt x="1180541" y="76659"/>
                </a:cubicBezTo>
                <a:lnTo>
                  <a:pt x="1112313" y="0"/>
                </a:lnTo>
                <a:lnTo>
                  <a:pt x="1280688" y="0"/>
                </a:lnTo>
                <a:lnTo>
                  <a:pt x="1343322" y="96778"/>
                </a:lnTo>
                <a:cubicBezTo>
                  <a:pt x="1385443" y="175780"/>
                  <a:pt x="1414383" y="262463"/>
                  <a:pt x="1427534" y="354040"/>
                </a:cubicBezTo>
                <a:cubicBezTo>
                  <a:pt x="1427702" y="354093"/>
                  <a:pt x="1427871" y="354098"/>
                  <a:pt x="1428040" y="354102"/>
                </a:cubicBezTo>
                <a:lnTo>
                  <a:pt x="1428580" y="360740"/>
                </a:lnTo>
                <a:cubicBezTo>
                  <a:pt x="1433637" y="390746"/>
                  <a:pt x="1436086" y="421389"/>
                  <a:pt x="1436044" y="452471"/>
                </a:cubicBezTo>
                <a:cubicBezTo>
                  <a:pt x="1437356" y="458057"/>
                  <a:pt x="1437415" y="463681"/>
                  <a:pt x="1437415" y="469318"/>
                </a:cubicBezTo>
                <a:cubicBezTo>
                  <a:pt x="1437415" y="473111"/>
                  <a:pt x="1437388" y="476896"/>
                  <a:pt x="1436822" y="480669"/>
                </a:cubicBezTo>
                <a:lnTo>
                  <a:pt x="1436323" y="480636"/>
                </a:lnTo>
                <a:lnTo>
                  <a:pt x="1436297" y="481127"/>
                </a:lnTo>
                <a:lnTo>
                  <a:pt x="1419178" y="479514"/>
                </a:lnTo>
                <a:cubicBezTo>
                  <a:pt x="1386804" y="478991"/>
                  <a:pt x="1354924" y="476033"/>
                  <a:pt x="1323752" y="470523"/>
                </a:cubicBezTo>
                <a:cubicBezTo>
                  <a:pt x="1318175" y="470939"/>
                  <a:pt x="1312846" y="469998"/>
                  <a:pt x="1307535" y="468995"/>
                </a:cubicBezTo>
                <a:lnTo>
                  <a:pt x="1307419" y="467856"/>
                </a:lnTo>
                <a:cubicBezTo>
                  <a:pt x="1066014" y="428211"/>
                  <a:pt x="859822" y="289169"/>
                  <a:pt x="736048" y="95636"/>
                </a:cubicBezTo>
                <a:close/>
                <a:moveTo>
                  <a:pt x="607372" y="1313979"/>
                </a:moveTo>
                <a:cubicBezTo>
                  <a:pt x="607372" y="1308297"/>
                  <a:pt x="607430" y="1302628"/>
                  <a:pt x="608742" y="1296998"/>
                </a:cubicBezTo>
                <a:cubicBezTo>
                  <a:pt x="608700" y="1265670"/>
                  <a:pt x="611150" y="1234785"/>
                  <a:pt x="616206" y="1204541"/>
                </a:cubicBezTo>
                <a:lnTo>
                  <a:pt x="616747" y="1197851"/>
                </a:lnTo>
                <a:cubicBezTo>
                  <a:pt x="616915" y="1197846"/>
                  <a:pt x="617085" y="1197841"/>
                  <a:pt x="617252" y="1197788"/>
                </a:cubicBezTo>
                <a:cubicBezTo>
                  <a:pt x="667529" y="844922"/>
                  <a:pt x="948568" y="564145"/>
                  <a:pt x="1307418" y="504747"/>
                </a:cubicBezTo>
                <a:lnTo>
                  <a:pt x="1307535" y="503599"/>
                </a:lnTo>
                <a:cubicBezTo>
                  <a:pt x="1312844" y="502589"/>
                  <a:pt x="1318172" y="501641"/>
                  <a:pt x="1323748" y="502060"/>
                </a:cubicBezTo>
                <a:cubicBezTo>
                  <a:pt x="1354931" y="496503"/>
                  <a:pt x="1386824" y="493522"/>
                  <a:pt x="1419209" y="492995"/>
                </a:cubicBezTo>
                <a:lnTo>
                  <a:pt x="1436297" y="491372"/>
                </a:lnTo>
                <a:lnTo>
                  <a:pt x="1436323" y="491866"/>
                </a:lnTo>
                <a:lnTo>
                  <a:pt x="1436821" y="491833"/>
                </a:lnTo>
                <a:lnTo>
                  <a:pt x="1437415" y="503273"/>
                </a:lnTo>
                <a:cubicBezTo>
                  <a:pt x="1437415" y="508954"/>
                  <a:pt x="1437356" y="514621"/>
                  <a:pt x="1436044" y="520249"/>
                </a:cubicBezTo>
                <a:cubicBezTo>
                  <a:pt x="1436086" y="551584"/>
                  <a:pt x="1433636" y="582475"/>
                  <a:pt x="1428577" y="612725"/>
                </a:cubicBezTo>
                <a:lnTo>
                  <a:pt x="1428039" y="619401"/>
                </a:lnTo>
                <a:cubicBezTo>
                  <a:pt x="1427869" y="619406"/>
                  <a:pt x="1427701" y="619411"/>
                  <a:pt x="1427533" y="619464"/>
                </a:cubicBezTo>
                <a:cubicBezTo>
                  <a:pt x="1377258" y="972329"/>
                  <a:pt x="1096219" y="1253106"/>
                  <a:pt x="737367" y="1312505"/>
                </a:cubicBezTo>
                <a:lnTo>
                  <a:pt x="737251" y="1313653"/>
                </a:lnTo>
                <a:cubicBezTo>
                  <a:pt x="731941" y="1314664"/>
                  <a:pt x="726612" y="1315612"/>
                  <a:pt x="721035" y="1315193"/>
                </a:cubicBezTo>
                <a:cubicBezTo>
                  <a:pt x="689863" y="1320747"/>
                  <a:pt x="657982" y="1323728"/>
                  <a:pt x="625608" y="1324255"/>
                </a:cubicBezTo>
                <a:lnTo>
                  <a:pt x="608490" y="1325881"/>
                </a:lnTo>
                <a:lnTo>
                  <a:pt x="608464" y="1325386"/>
                </a:lnTo>
                <a:lnTo>
                  <a:pt x="607965" y="1325419"/>
                </a:lnTo>
                <a:cubicBezTo>
                  <a:pt x="607399" y="1321617"/>
                  <a:pt x="607372" y="1317801"/>
                  <a:pt x="607372" y="1313979"/>
                </a:cubicBezTo>
                <a:close/>
                <a:moveTo>
                  <a:pt x="607372" y="1361805"/>
                </a:moveTo>
                <a:lnTo>
                  <a:pt x="607966" y="1350455"/>
                </a:lnTo>
                <a:lnTo>
                  <a:pt x="608464" y="1350487"/>
                </a:lnTo>
                <a:lnTo>
                  <a:pt x="608490" y="1349997"/>
                </a:lnTo>
                <a:lnTo>
                  <a:pt x="625577" y="1351607"/>
                </a:lnTo>
                <a:cubicBezTo>
                  <a:pt x="657963" y="1352130"/>
                  <a:pt x="689855" y="1355088"/>
                  <a:pt x="721039" y="1360601"/>
                </a:cubicBezTo>
                <a:cubicBezTo>
                  <a:pt x="726615" y="1360185"/>
                  <a:pt x="731943" y="1361126"/>
                  <a:pt x="737251" y="1362128"/>
                </a:cubicBezTo>
                <a:lnTo>
                  <a:pt x="737368" y="1363267"/>
                </a:lnTo>
                <a:cubicBezTo>
                  <a:pt x="1096219" y="1422199"/>
                  <a:pt x="1377258" y="1700770"/>
                  <a:pt x="1427534" y="2050865"/>
                </a:cubicBezTo>
                <a:cubicBezTo>
                  <a:pt x="1427702" y="2050918"/>
                  <a:pt x="1427871" y="2050923"/>
                  <a:pt x="1428040" y="2050928"/>
                </a:cubicBezTo>
                <a:lnTo>
                  <a:pt x="1428580" y="2057565"/>
                </a:lnTo>
                <a:cubicBezTo>
                  <a:pt x="1433637" y="2087572"/>
                  <a:pt x="1436086" y="2118214"/>
                  <a:pt x="1436044" y="2149296"/>
                </a:cubicBezTo>
                <a:cubicBezTo>
                  <a:pt x="1437356" y="2154882"/>
                  <a:pt x="1437415" y="2160506"/>
                  <a:pt x="1437415" y="2166144"/>
                </a:cubicBezTo>
                <a:cubicBezTo>
                  <a:pt x="1437415" y="2169936"/>
                  <a:pt x="1437388" y="2173722"/>
                  <a:pt x="1436822" y="2177494"/>
                </a:cubicBezTo>
                <a:lnTo>
                  <a:pt x="1436323" y="2177461"/>
                </a:lnTo>
                <a:lnTo>
                  <a:pt x="1436297" y="2177952"/>
                </a:lnTo>
                <a:lnTo>
                  <a:pt x="1419178" y="2176339"/>
                </a:lnTo>
                <a:cubicBezTo>
                  <a:pt x="1386804" y="2175816"/>
                  <a:pt x="1354924" y="2172858"/>
                  <a:pt x="1323752" y="2167348"/>
                </a:cubicBezTo>
                <a:cubicBezTo>
                  <a:pt x="1318175" y="2167764"/>
                  <a:pt x="1312846" y="2166823"/>
                  <a:pt x="1307535" y="2165820"/>
                </a:cubicBezTo>
                <a:lnTo>
                  <a:pt x="1307419" y="2164681"/>
                </a:lnTo>
                <a:cubicBezTo>
                  <a:pt x="948568" y="2105749"/>
                  <a:pt x="667529" y="1827177"/>
                  <a:pt x="617253" y="1477083"/>
                </a:cubicBezTo>
                <a:cubicBezTo>
                  <a:pt x="617086" y="1477030"/>
                  <a:pt x="616917" y="1477026"/>
                  <a:pt x="616748" y="1477021"/>
                </a:cubicBezTo>
                <a:lnTo>
                  <a:pt x="616209" y="1470397"/>
                </a:lnTo>
                <a:cubicBezTo>
                  <a:pt x="611151" y="1440385"/>
                  <a:pt x="608700" y="1409736"/>
                  <a:pt x="608742" y="1378647"/>
                </a:cubicBezTo>
                <a:cubicBezTo>
                  <a:pt x="607430" y="1373063"/>
                  <a:pt x="607372" y="1367441"/>
                  <a:pt x="607372" y="1361805"/>
                </a:cubicBezTo>
                <a:close/>
                <a:moveTo>
                  <a:pt x="607372" y="3010804"/>
                </a:moveTo>
                <a:cubicBezTo>
                  <a:pt x="607372" y="3005122"/>
                  <a:pt x="607430" y="2999453"/>
                  <a:pt x="608742" y="2993823"/>
                </a:cubicBezTo>
                <a:cubicBezTo>
                  <a:pt x="608700" y="2962495"/>
                  <a:pt x="611150" y="2931610"/>
                  <a:pt x="616206" y="2901366"/>
                </a:cubicBezTo>
                <a:lnTo>
                  <a:pt x="616747" y="2894676"/>
                </a:lnTo>
                <a:cubicBezTo>
                  <a:pt x="616915" y="2894671"/>
                  <a:pt x="617085" y="2894666"/>
                  <a:pt x="617252" y="2894613"/>
                </a:cubicBezTo>
                <a:cubicBezTo>
                  <a:pt x="667529" y="2541747"/>
                  <a:pt x="948568" y="2260970"/>
                  <a:pt x="1307418" y="2201572"/>
                </a:cubicBezTo>
                <a:lnTo>
                  <a:pt x="1307535" y="2200424"/>
                </a:lnTo>
                <a:cubicBezTo>
                  <a:pt x="1312844" y="2199414"/>
                  <a:pt x="1318172" y="2198466"/>
                  <a:pt x="1323748" y="2198885"/>
                </a:cubicBezTo>
                <a:cubicBezTo>
                  <a:pt x="1354931" y="2193328"/>
                  <a:pt x="1386824" y="2190347"/>
                  <a:pt x="1419209" y="2189820"/>
                </a:cubicBezTo>
                <a:lnTo>
                  <a:pt x="1436297" y="2188197"/>
                </a:lnTo>
                <a:lnTo>
                  <a:pt x="1436323" y="2188691"/>
                </a:lnTo>
                <a:lnTo>
                  <a:pt x="1436821" y="2188658"/>
                </a:lnTo>
                <a:lnTo>
                  <a:pt x="1437415" y="2200098"/>
                </a:lnTo>
                <a:cubicBezTo>
                  <a:pt x="1437415" y="2205779"/>
                  <a:pt x="1437356" y="2211446"/>
                  <a:pt x="1436044" y="2217074"/>
                </a:cubicBezTo>
                <a:cubicBezTo>
                  <a:pt x="1436086" y="2248409"/>
                  <a:pt x="1433636" y="2279300"/>
                  <a:pt x="1428577" y="2309550"/>
                </a:cubicBezTo>
                <a:lnTo>
                  <a:pt x="1428039" y="2316226"/>
                </a:lnTo>
                <a:cubicBezTo>
                  <a:pt x="1427869" y="2316231"/>
                  <a:pt x="1427701" y="2316236"/>
                  <a:pt x="1427533" y="2316289"/>
                </a:cubicBezTo>
                <a:cubicBezTo>
                  <a:pt x="1377258" y="2669154"/>
                  <a:pt x="1096219" y="2949931"/>
                  <a:pt x="737367" y="3009330"/>
                </a:cubicBezTo>
                <a:lnTo>
                  <a:pt x="737251" y="3010478"/>
                </a:lnTo>
                <a:cubicBezTo>
                  <a:pt x="731941" y="3011489"/>
                  <a:pt x="726612" y="3012437"/>
                  <a:pt x="721035" y="3012018"/>
                </a:cubicBezTo>
                <a:cubicBezTo>
                  <a:pt x="689863" y="3017572"/>
                  <a:pt x="657982" y="3020553"/>
                  <a:pt x="625608" y="3021080"/>
                </a:cubicBezTo>
                <a:lnTo>
                  <a:pt x="608490" y="3022706"/>
                </a:lnTo>
                <a:lnTo>
                  <a:pt x="608464" y="3022211"/>
                </a:lnTo>
                <a:lnTo>
                  <a:pt x="607965" y="3022244"/>
                </a:lnTo>
                <a:cubicBezTo>
                  <a:pt x="607399" y="3018442"/>
                  <a:pt x="607372" y="3014626"/>
                  <a:pt x="607372" y="3010804"/>
                </a:cubicBezTo>
                <a:close/>
                <a:moveTo>
                  <a:pt x="607372" y="3058630"/>
                </a:moveTo>
                <a:lnTo>
                  <a:pt x="607966" y="3047280"/>
                </a:lnTo>
                <a:lnTo>
                  <a:pt x="608464" y="3047312"/>
                </a:lnTo>
                <a:lnTo>
                  <a:pt x="608490" y="3046822"/>
                </a:lnTo>
                <a:lnTo>
                  <a:pt x="625577" y="3048432"/>
                </a:lnTo>
                <a:cubicBezTo>
                  <a:pt x="657963" y="3048955"/>
                  <a:pt x="689855" y="3051913"/>
                  <a:pt x="721039" y="3057426"/>
                </a:cubicBezTo>
                <a:cubicBezTo>
                  <a:pt x="726615" y="3057010"/>
                  <a:pt x="731943" y="3057951"/>
                  <a:pt x="737251" y="3058953"/>
                </a:cubicBezTo>
                <a:lnTo>
                  <a:pt x="737368" y="3060092"/>
                </a:lnTo>
                <a:cubicBezTo>
                  <a:pt x="1096219" y="3119024"/>
                  <a:pt x="1377258" y="3397595"/>
                  <a:pt x="1427534" y="3747690"/>
                </a:cubicBezTo>
                <a:cubicBezTo>
                  <a:pt x="1427702" y="3747743"/>
                  <a:pt x="1427871" y="3747748"/>
                  <a:pt x="1428040" y="3747753"/>
                </a:cubicBezTo>
                <a:lnTo>
                  <a:pt x="1428580" y="3754390"/>
                </a:lnTo>
                <a:cubicBezTo>
                  <a:pt x="1433637" y="3784397"/>
                  <a:pt x="1436086" y="3815039"/>
                  <a:pt x="1436044" y="3846121"/>
                </a:cubicBezTo>
                <a:cubicBezTo>
                  <a:pt x="1437356" y="3851707"/>
                  <a:pt x="1437415" y="3857331"/>
                  <a:pt x="1437415" y="3862969"/>
                </a:cubicBezTo>
                <a:cubicBezTo>
                  <a:pt x="1437415" y="3866761"/>
                  <a:pt x="1437388" y="3870547"/>
                  <a:pt x="1436822" y="3874319"/>
                </a:cubicBezTo>
                <a:lnTo>
                  <a:pt x="1436323" y="3874286"/>
                </a:lnTo>
                <a:lnTo>
                  <a:pt x="1436297" y="3874777"/>
                </a:lnTo>
                <a:lnTo>
                  <a:pt x="1419178" y="3873164"/>
                </a:lnTo>
                <a:cubicBezTo>
                  <a:pt x="1386804" y="3872641"/>
                  <a:pt x="1354924" y="3869683"/>
                  <a:pt x="1323752" y="3864173"/>
                </a:cubicBezTo>
                <a:cubicBezTo>
                  <a:pt x="1318175" y="3864589"/>
                  <a:pt x="1312846" y="3863648"/>
                  <a:pt x="1307535" y="3862645"/>
                </a:cubicBezTo>
                <a:lnTo>
                  <a:pt x="1307419" y="3861506"/>
                </a:lnTo>
                <a:cubicBezTo>
                  <a:pt x="948568" y="3802574"/>
                  <a:pt x="667529" y="3524002"/>
                  <a:pt x="617253" y="3173908"/>
                </a:cubicBezTo>
                <a:cubicBezTo>
                  <a:pt x="617086" y="3173856"/>
                  <a:pt x="616917" y="3173851"/>
                  <a:pt x="616748" y="3173846"/>
                </a:cubicBezTo>
                <a:lnTo>
                  <a:pt x="616209" y="3167222"/>
                </a:lnTo>
                <a:cubicBezTo>
                  <a:pt x="611151" y="3137210"/>
                  <a:pt x="608700" y="3106561"/>
                  <a:pt x="608742" y="3075472"/>
                </a:cubicBezTo>
                <a:cubicBezTo>
                  <a:pt x="607430" y="3069889"/>
                  <a:pt x="607372" y="3064266"/>
                  <a:pt x="607372" y="3058630"/>
                </a:cubicBezTo>
                <a:close/>
                <a:moveTo>
                  <a:pt x="0" y="116373"/>
                </a:moveTo>
                <a:lnTo>
                  <a:pt x="0" y="0"/>
                </a:lnTo>
                <a:lnTo>
                  <a:pt x="90880" y="0"/>
                </a:lnTo>
                <a:lnTo>
                  <a:pt x="22652" y="76659"/>
                </a:lnTo>
                <a:close/>
                <a:moveTo>
                  <a:pt x="0" y="443121"/>
                </a:moveTo>
                <a:lnTo>
                  <a:pt x="0" y="311637"/>
                </a:lnTo>
                <a:lnTo>
                  <a:pt x="82171" y="276703"/>
                </a:lnTo>
                <a:cubicBezTo>
                  <a:pt x="190106" y="222464"/>
                  <a:pt x="281723" y="142152"/>
                  <a:pt x="348118" y="44350"/>
                </a:cubicBezTo>
                <a:lnTo>
                  <a:pt x="370347" y="0"/>
                </a:lnTo>
                <a:lnTo>
                  <a:pt x="518984" y="0"/>
                </a:lnTo>
                <a:lnTo>
                  <a:pt x="467145" y="95636"/>
                </a:lnTo>
                <a:cubicBezTo>
                  <a:pt x="364000" y="256913"/>
                  <a:pt x="203621" y="380350"/>
                  <a:pt x="13323" y="439959"/>
                </a:cubicBezTo>
                <a:close/>
                <a:moveTo>
                  <a:pt x="0" y="1070142"/>
                </a:moveTo>
                <a:lnTo>
                  <a:pt x="0" y="862064"/>
                </a:lnTo>
                <a:lnTo>
                  <a:pt x="31905" y="912052"/>
                </a:lnTo>
                <a:cubicBezTo>
                  <a:pt x="132041" y="1046318"/>
                  <a:pt x="280461" y="1144085"/>
                  <a:pt x="452455" y="1181049"/>
                </a:cubicBezTo>
                <a:cubicBezTo>
                  <a:pt x="405840" y="944006"/>
                  <a:pt x="235523" y="749922"/>
                  <a:pt x="9316" y="665484"/>
                </a:cubicBezTo>
                <a:lnTo>
                  <a:pt x="0" y="662760"/>
                </a:lnTo>
                <a:lnTo>
                  <a:pt x="0" y="530567"/>
                </a:lnTo>
                <a:lnTo>
                  <a:pt x="26399" y="537107"/>
                </a:lnTo>
                <a:cubicBezTo>
                  <a:pt x="321280" y="635466"/>
                  <a:pt x="541950" y="889030"/>
                  <a:pt x="585941" y="1197788"/>
                </a:cubicBezTo>
                <a:cubicBezTo>
                  <a:pt x="586109" y="1197841"/>
                  <a:pt x="586278" y="1197846"/>
                  <a:pt x="586447" y="1197851"/>
                </a:cubicBezTo>
                <a:lnTo>
                  <a:pt x="586987" y="1204541"/>
                </a:lnTo>
                <a:cubicBezTo>
                  <a:pt x="592044" y="1234785"/>
                  <a:pt x="594493" y="1265670"/>
                  <a:pt x="594451" y="1296998"/>
                </a:cubicBezTo>
                <a:cubicBezTo>
                  <a:pt x="595763" y="1302628"/>
                  <a:pt x="595822" y="1308297"/>
                  <a:pt x="595822" y="1313979"/>
                </a:cubicBezTo>
                <a:cubicBezTo>
                  <a:pt x="595822" y="1317801"/>
                  <a:pt x="595795" y="1321617"/>
                  <a:pt x="595229" y="1325419"/>
                </a:cubicBezTo>
                <a:lnTo>
                  <a:pt x="594730" y="1325386"/>
                </a:lnTo>
                <a:lnTo>
                  <a:pt x="594704" y="1325881"/>
                </a:lnTo>
                <a:lnTo>
                  <a:pt x="577585" y="1324255"/>
                </a:lnTo>
                <a:cubicBezTo>
                  <a:pt x="545211" y="1323728"/>
                  <a:pt x="513331" y="1320747"/>
                  <a:pt x="482159" y="1315193"/>
                </a:cubicBezTo>
                <a:cubicBezTo>
                  <a:pt x="476582" y="1315612"/>
                  <a:pt x="471253" y="1314664"/>
                  <a:pt x="465942" y="1313653"/>
                </a:cubicBezTo>
                <a:lnTo>
                  <a:pt x="465826" y="1312505"/>
                </a:lnTo>
                <a:cubicBezTo>
                  <a:pt x="286401" y="1282806"/>
                  <a:pt x="126428" y="1197762"/>
                  <a:pt x="5028" y="1076034"/>
                </a:cubicBezTo>
                <a:close/>
                <a:moveTo>
                  <a:pt x="0" y="2139063"/>
                </a:moveTo>
                <a:lnTo>
                  <a:pt x="0" y="2007909"/>
                </a:lnTo>
                <a:lnTo>
                  <a:pt x="9314" y="2005207"/>
                </a:lnTo>
                <a:cubicBezTo>
                  <a:pt x="235521" y="1921432"/>
                  <a:pt x="405837" y="1728872"/>
                  <a:pt x="452453" y="1493690"/>
                </a:cubicBezTo>
                <a:cubicBezTo>
                  <a:pt x="280459" y="1530364"/>
                  <a:pt x="132038" y="1627363"/>
                  <a:pt x="31903" y="1760575"/>
                </a:cubicBezTo>
                <a:lnTo>
                  <a:pt x="0" y="1810167"/>
                </a:lnTo>
                <a:lnTo>
                  <a:pt x="0" y="1603724"/>
                </a:lnTo>
                <a:lnTo>
                  <a:pt x="5025" y="1597880"/>
                </a:lnTo>
                <a:cubicBezTo>
                  <a:pt x="126426" y="1477109"/>
                  <a:pt x="286398" y="1392733"/>
                  <a:pt x="465823" y="1363267"/>
                </a:cubicBezTo>
                <a:lnTo>
                  <a:pt x="465940" y="1362128"/>
                </a:lnTo>
                <a:cubicBezTo>
                  <a:pt x="471249" y="1361126"/>
                  <a:pt x="476577" y="1360185"/>
                  <a:pt x="482153" y="1360601"/>
                </a:cubicBezTo>
                <a:cubicBezTo>
                  <a:pt x="513336" y="1355088"/>
                  <a:pt x="545229" y="1352130"/>
                  <a:pt x="577614" y="1351607"/>
                </a:cubicBezTo>
                <a:lnTo>
                  <a:pt x="594702" y="1349997"/>
                </a:lnTo>
                <a:lnTo>
                  <a:pt x="594728" y="1350487"/>
                </a:lnTo>
                <a:lnTo>
                  <a:pt x="595226" y="1350455"/>
                </a:lnTo>
                <a:lnTo>
                  <a:pt x="595820" y="1361805"/>
                </a:lnTo>
                <a:cubicBezTo>
                  <a:pt x="595820" y="1367441"/>
                  <a:pt x="595761" y="1373063"/>
                  <a:pt x="594449" y="1378647"/>
                </a:cubicBezTo>
                <a:cubicBezTo>
                  <a:pt x="594491" y="1409736"/>
                  <a:pt x="592041" y="1440385"/>
                  <a:pt x="586982" y="1470397"/>
                </a:cubicBezTo>
                <a:lnTo>
                  <a:pt x="586444" y="1477021"/>
                </a:lnTo>
                <a:cubicBezTo>
                  <a:pt x="586274" y="1477026"/>
                  <a:pt x="586106" y="1477030"/>
                  <a:pt x="585938" y="1477083"/>
                </a:cubicBezTo>
                <a:cubicBezTo>
                  <a:pt x="541948" y="1783415"/>
                  <a:pt x="321278" y="2034989"/>
                  <a:pt x="26396" y="2132575"/>
                </a:cubicBezTo>
                <a:close/>
                <a:moveTo>
                  <a:pt x="0" y="2766967"/>
                </a:moveTo>
                <a:lnTo>
                  <a:pt x="0" y="2558889"/>
                </a:lnTo>
                <a:lnTo>
                  <a:pt x="31905" y="2608877"/>
                </a:lnTo>
                <a:cubicBezTo>
                  <a:pt x="132041" y="2743143"/>
                  <a:pt x="280461" y="2840910"/>
                  <a:pt x="452455" y="2877874"/>
                </a:cubicBezTo>
                <a:cubicBezTo>
                  <a:pt x="405840" y="2640831"/>
                  <a:pt x="235523" y="2446747"/>
                  <a:pt x="9316" y="2362309"/>
                </a:cubicBezTo>
                <a:lnTo>
                  <a:pt x="0" y="2359585"/>
                </a:lnTo>
                <a:lnTo>
                  <a:pt x="0" y="2227392"/>
                </a:lnTo>
                <a:lnTo>
                  <a:pt x="26399" y="2233932"/>
                </a:lnTo>
                <a:cubicBezTo>
                  <a:pt x="321280" y="2332291"/>
                  <a:pt x="541950" y="2585855"/>
                  <a:pt x="585941" y="2894613"/>
                </a:cubicBezTo>
                <a:cubicBezTo>
                  <a:pt x="586109" y="2894666"/>
                  <a:pt x="586278" y="2894671"/>
                  <a:pt x="586447" y="2894676"/>
                </a:cubicBezTo>
                <a:lnTo>
                  <a:pt x="586987" y="2901366"/>
                </a:lnTo>
                <a:cubicBezTo>
                  <a:pt x="592044" y="2931610"/>
                  <a:pt x="594493" y="2962495"/>
                  <a:pt x="594451" y="2993823"/>
                </a:cubicBezTo>
                <a:cubicBezTo>
                  <a:pt x="595763" y="2999453"/>
                  <a:pt x="595822" y="3005122"/>
                  <a:pt x="595822" y="3010804"/>
                </a:cubicBezTo>
                <a:cubicBezTo>
                  <a:pt x="595822" y="3014626"/>
                  <a:pt x="595795" y="3018442"/>
                  <a:pt x="595229" y="3022244"/>
                </a:cubicBezTo>
                <a:lnTo>
                  <a:pt x="594730" y="3022211"/>
                </a:lnTo>
                <a:lnTo>
                  <a:pt x="594704" y="3022706"/>
                </a:lnTo>
                <a:lnTo>
                  <a:pt x="577585" y="3021080"/>
                </a:lnTo>
                <a:cubicBezTo>
                  <a:pt x="545211" y="3020553"/>
                  <a:pt x="513331" y="3017572"/>
                  <a:pt x="482159" y="3012018"/>
                </a:cubicBezTo>
                <a:cubicBezTo>
                  <a:pt x="476582" y="3012437"/>
                  <a:pt x="471253" y="3011489"/>
                  <a:pt x="465942" y="3010478"/>
                </a:cubicBezTo>
                <a:lnTo>
                  <a:pt x="465826" y="3009330"/>
                </a:lnTo>
                <a:cubicBezTo>
                  <a:pt x="286401" y="2979630"/>
                  <a:pt x="126428" y="2894586"/>
                  <a:pt x="5028" y="2772859"/>
                </a:cubicBezTo>
                <a:close/>
                <a:moveTo>
                  <a:pt x="0" y="3835888"/>
                </a:moveTo>
                <a:lnTo>
                  <a:pt x="0" y="3704734"/>
                </a:lnTo>
                <a:lnTo>
                  <a:pt x="9314" y="3702032"/>
                </a:lnTo>
                <a:cubicBezTo>
                  <a:pt x="235521" y="3618257"/>
                  <a:pt x="405837" y="3425697"/>
                  <a:pt x="452453" y="3190516"/>
                </a:cubicBezTo>
                <a:cubicBezTo>
                  <a:pt x="280459" y="3227190"/>
                  <a:pt x="132038" y="3324188"/>
                  <a:pt x="31903" y="3457400"/>
                </a:cubicBezTo>
                <a:lnTo>
                  <a:pt x="0" y="3506992"/>
                </a:lnTo>
                <a:lnTo>
                  <a:pt x="0" y="3300549"/>
                </a:lnTo>
                <a:lnTo>
                  <a:pt x="5025" y="3294705"/>
                </a:lnTo>
                <a:cubicBezTo>
                  <a:pt x="126426" y="3173934"/>
                  <a:pt x="286398" y="3089558"/>
                  <a:pt x="465823" y="3060092"/>
                </a:cubicBezTo>
                <a:lnTo>
                  <a:pt x="465940" y="3058953"/>
                </a:lnTo>
                <a:cubicBezTo>
                  <a:pt x="471249" y="3057951"/>
                  <a:pt x="476577" y="3057010"/>
                  <a:pt x="482153" y="3057426"/>
                </a:cubicBezTo>
                <a:cubicBezTo>
                  <a:pt x="513336" y="3051913"/>
                  <a:pt x="545229" y="3048955"/>
                  <a:pt x="577614" y="3048432"/>
                </a:cubicBezTo>
                <a:lnTo>
                  <a:pt x="594702" y="3046822"/>
                </a:lnTo>
                <a:lnTo>
                  <a:pt x="594728" y="3047312"/>
                </a:lnTo>
                <a:lnTo>
                  <a:pt x="595226" y="3047280"/>
                </a:lnTo>
                <a:lnTo>
                  <a:pt x="595820" y="3058630"/>
                </a:lnTo>
                <a:cubicBezTo>
                  <a:pt x="595820" y="3064266"/>
                  <a:pt x="595761" y="3069889"/>
                  <a:pt x="594449" y="3075472"/>
                </a:cubicBezTo>
                <a:cubicBezTo>
                  <a:pt x="594491" y="3106561"/>
                  <a:pt x="592041" y="3137210"/>
                  <a:pt x="586982" y="3167222"/>
                </a:cubicBezTo>
                <a:lnTo>
                  <a:pt x="586444" y="3173846"/>
                </a:lnTo>
                <a:cubicBezTo>
                  <a:pt x="586274" y="3173851"/>
                  <a:pt x="586106" y="3173856"/>
                  <a:pt x="585938" y="3173908"/>
                </a:cubicBezTo>
                <a:cubicBezTo>
                  <a:pt x="541948" y="3480240"/>
                  <a:pt x="321278" y="3731813"/>
                  <a:pt x="26396" y="3829400"/>
                </a:cubicBezTo>
                <a:close/>
                <a:moveTo>
                  <a:pt x="0" y="4056079"/>
                </a:moveTo>
                <a:lnTo>
                  <a:pt x="0" y="3923091"/>
                </a:lnTo>
                <a:lnTo>
                  <a:pt x="9850" y="3925425"/>
                </a:lnTo>
                <a:cubicBezTo>
                  <a:pt x="194718" y="3982914"/>
                  <a:pt x="351664" y="4101018"/>
                  <a:pt x="456028" y="4255797"/>
                </a:cubicBezTo>
                <a:lnTo>
                  <a:pt x="484473" y="4305008"/>
                </a:lnTo>
                <a:lnTo>
                  <a:pt x="333423" y="4305008"/>
                </a:lnTo>
                <a:lnTo>
                  <a:pt x="281300" y="4241205"/>
                </a:lnTo>
                <a:cubicBezTo>
                  <a:pt x="223282" y="4178491"/>
                  <a:pt x="153561" y="4126262"/>
                  <a:pt x="75476" y="4087725"/>
                </a:cubicBezTo>
                <a:close/>
                <a:moveTo>
                  <a:pt x="0" y="4305008"/>
                </a:moveTo>
                <a:lnTo>
                  <a:pt x="0" y="4256099"/>
                </a:lnTo>
                <a:lnTo>
                  <a:pt x="8327" y="4271827"/>
                </a:lnTo>
                <a:lnTo>
                  <a:pt x="35009" y="4305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1444" y="620720"/>
            <a:ext cx="5492423"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534918" y="1105351"/>
            <a:ext cx="4765475" cy="3023981"/>
          </a:xfrm>
        </p:spPr>
        <p:txBody>
          <a:bodyPr anchor="b">
            <a:normAutofit/>
          </a:bodyPr>
          <a:lstStyle/>
          <a:p>
            <a:pPr algn="l"/>
            <a:r>
              <a:rPr lang="en-US" sz="4200" b="1">
                <a:solidFill>
                  <a:srgbClr val="FFFFFF"/>
                </a:solidFill>
                <a:latin typeface="Roboto" panose="02000000000000000000" pitchFamily="2" charset="0"/>
                <a:ea typeface="Roboto" panose="02000000000000000000" pitchFamily="2" charset="0"/>
                <a:cs typeface="Roboto" panose="02000000000000000000" pitchFamily="2" charset="0"/>
              </a:rPr>
              <a:t>11</a:t>
            </a:r>
            <a:r>
              <a:rPr lang="en-US" sz="4200" b="1" baseline="30000">
                <a:solidFill>
                  <a:srgbClr val="FFFFFF"/>
                </a:solidFill>
                <a:latin typeface="Roboto" panose="02000000000000000000" pitchFamily="2" charset="0"/>
                <a:ea typeface="Roboto" panose="02000000000000000000" pitchFamily="2" charset="0"/>
                <a:cs typeface="Roboto" panose="02000000000000000000" pitchFamily="2" charset="0"/>
              </a:rPr>
              <a:t>th</a:t>
            </a:r>
            <a:r>
              <a:rPr lang="en-US" sz="4200" b="1">
                <a:solidFill>
                  <a:srgbClr val="FFFFFF"/>
                </a:solidFill>
                <a:latin typeface="Roboto" panose="02000000000000000000" pitchFamily="2" charset="0"/>
                <a:ea typeface="Roboto" panose="02000000000000000000" pitchFamily="2" charset="0"/>
                <a:cs typeface="Roboto" panose="02000000000000000000" pitchFamily="2" charset="0"/>
              </a:rPr>
              <a:t> Grade </a:t>
            </a:r>
            <a:br>
              <a:rPr lang="en-US" sz="4200" b="1">
                <a:solidFill>
                  <a:srgbClr val="FFFFFF"/>
                </a:solidFill>
                <a:latin typeface="Roboto" panose="02000000000000000000" pitchFamily="2" charset="0"/>
                <a:ea typeface="Roboto" panose="02000000000000000000" pitchFamily="2" charset="0"/>
                <a:cs typeface="Roboto" panose="02000000000000000000" pitchFamily="2" charset="0"/>
              </a:rPr>
            </a:br>
            <a:r>
              <a:rPr lang="en-US" sz="4200" b="1">
                <a:solidFill>
                  <a:srgbClr val="FFFFFF"/>
                </a:solidFill>
                <a:latin typeface="Roboto" panose="02000000000000000000" pitchFamily="2" charset="0"/>
                <a:ea typeface="Roboto" panose="02000000000000000000" pitchFamily="2" charset="0"/>
                <a:cs typeface="Roboto" panose="02000000000000000000" pitchFamily="2" charset="0"/>
              </a:rPr>
              <a:t>Bridge Law</a:t>
            </a:r>
            <a:br>
              <a:rPr lang="en-US" sz="4200" b="1">
                <a:solidFill>
                  <a:srgbClr val="FFFFFF"/>
                </a:solidFill>
                <a:latin typeface="Roboto" panose="02000000000000000000" pitchFamily="2" charset="0"/>
                <a:ea typeface="Roboto" panose="02000000000000000000" pitchFamily="2" charset="0"/>
                <a:cs typeface="Roboto" panose="02000000000000000000" pitchFamily="2" charset="0"/>
              </a:rPr>
            </a:br>
            <a:r>
              <a:rPr lang="en-US" sz="4200" b="1">
                <a:solidFill>
                  <a:srgbClr val="FFFFFF"/>
                </a:solidFill>
                <a:latin typeface="Roboto" panose="02000000000000000000" pitchFamily="2" charset="0"/>
                <a:ea typeface="Roboto" panose="02000000000000000000" pitchFamily="2" charset="0"/>
                <a:cs typeface="Roboto" panose="02000000000000000000" pitchFamily="2" charset="0"/>
              </a:rPr>
              <a:t>SCHOOL Counseling Lesson</a:t>
            </a:r>
          </a:p>
        </p:txBody>
      </p:sp>
      <p:sp>
        <p:nvSpPr>
          <p:cNvPr id="5" name="Subtitle 4">
            <a:extLst>
              <a:ext uri="{FF2B5EF4-FFF2-40B4-BE49-F238E27FC236}">
                <a16:creationId xmlns:a16="http://schemas.microsoft.com/office/drawing/2014/main" id="{9BD3FCEF-573C-4B64-B32D-A9CA65BB58CB}"/>
              </a:ext>
            </a:extLst>
          </p:cNvPr>
          <p:cNvSpPr>
            <a:spLocks noGrp="1"/>
          </p:cNvSpPr>
          <p:nvPr>
            <p:ph type="subTitle" idx="1"/>
          </p:nvPr>
        </p:nvSpPr>
        <p:spPr>
          <a:xfrm>
            <a:off x="3534918" y="4297556"/>
            <a:ext cx="4765476" cy="1433391"/>
          </a:xfrm>
        </p:spPr>
        <p:txBody>
          <a:bodyPr anchor="t">
            <a:normAutofit/>
          </a:bodyPr>
          <a:lstStyle/>
          <a:p>
            <a:pPr algn="ctr"/>
            <a:r>
              <a:rPr lang="en-US" sz="2000" b="1" dirty="0">
                <a:solidFill>
                  <a:srgbClr val="FFFFFF"/>
                </a:solidFill>
                <a:latin typeface="Roboto"/>
                <a:ea typeface="Roboto"/>
                <a:cs typeface="Roboto"/>
              </a:rPr>
              <a:t>PEBBLEBROOK HIGH SCHOOL</a:t>
            </a:r>
          </a:p>
          <a:p>
            <a:pPr algn="ctr"/>
            <a:r>
              <a:rPr lang="en-US" sz="2000" b="1" dirty="0">
                <a:solidFill>
                  <a:srgbClr val="FFFFFF"/>
                </a:solidFill>
                <a:latin typeface="Roboto"/>
                <a:ea typeface="Roboto"/>
                <a:cs typeface="Roboto"/>
              </a:rPr>
              <a:t>991 Old Alabama Road SW</a:t>
            </a:r>
          </a:p>
          <a:p>
            <a:pPr algn="ctr"/>
            <a:r>
              <a:rPr lang="en-US" sz="2000" b="1" dirty="0">
                <a:solidFill>
                  <a:srgbClr val="FFFFFF"/>
                </a:solidFill>
                <a:latin typeface="Roboto"/>
                <a:ea typeface="Roboto"/>
                <a:cs typeface="Roboto"/>
              </a:rPr>
              <a:t>Mableton, Georgia  30126</a:t>
            </a:r>
          </a:p>
        </p:txBody>
      </p:sp>
      <p:cxnSp>
        <p:nvCxnSpPr>
          <p:cNvPr id="11" name="Straight Connector 10">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632199" y="4214336"/>
            <a:ext cx="384048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C170DF7D-4686-4BD5-A9CD-C896492846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000" y="-2"/>
            <a:ext cx="123444"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656DC7DC-8847-6776-1B50-50353BF4B85E}"/>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A8093C6E-201E-41B3-F3AE-46F72112C6FA}"/>
              </a:ext>
            </a:extLst>
          </p:cNvPr>
          <p:cNvSpPr>
            <a:spLocks noGrp="1"/>
          </p:cNvSpPr>
          <p:nvPr>
            <p:ph type="sldNum" sz="quarter" idx="12"/>
          </p:nvPr>
        </p:nvSpPr>
        <p:spPr/>
        <p:txBody>
          <a:bodyPr/>
          <a:lstStyle/>
          <a:p>
            <a:fld id="{4FAB73BC-B049-4115-A692-8D63A059BFB8}" type="slidenum">
              <a:rPr lang="en-US" smtClean="0"/>
              <a:t>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000"/>
                                  </p:stCondLst>
                                  <p:iterate type="wd">
                                    <p:tmPct val="15000"/>
                                  </p:iterate>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10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000"/>
                                  </p:stCondLst>
                                  <p:iterate type="wd">
                                    <p:tmPct val="15000"/>
                                  </p:iterate>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05EE84-D69C-AF82-F9BA-E4479A59D4C5}"/>
              </a:ext>
            </a:extLst>
          </p:cNvPr>
          <p:cNvSpPr>
            <a:spLocks noGrp="1"/>
          </p:cNvSpPr>
          <p:nvPr>
            <p:ph type="title"/>
          </p:nvPr>
        </p:nvSpPr>
        <p:spPr>
          <a:xfrm>
            <a:off x="723591" y="804333"/>
            <a:ext cx="2543925" cy="5249334"/>
          </a:xfrm>
        </p:spPr>
        <p:txBody>
          <a:bodyPr>
            <a:normAutofit/>
          </a:bodyPr>
          <a:lstStyle/>
          <a:p>
            <a:pPr algn="r"/>
            <a:r>
              <a:rPr lang="en-US" sz="2100">
                <a:latin typeface="Roboto"/>
                <a:ea typeface="Roboto"/>
                <a:cs typeface="Roboto"/>
              </a:rPr>
              <a:t>Dual enrollment accelerated career diploma high school requirements</a:t>
            </a:r>
            <a:endParaRPr lang="en-US" sz="2100"/>
          </a:p>
        </p:txBody>
      </p:sp>
      <p:cxnSp>
        <p:nvCxnSpPr>
          <p:cNvPr id="17" name="Straight Connector 16">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699F345-6597-4DDC-22B0-12BCB11D75FF}"/>
              </a:ext>
            </a:extLst>
          </p:cNvPr>
          <p:cNvSpPr>
            <a:spLocks noGrp="1"/>
          </p:cNvSpPr>
          <p:nvPr>
            <p:ph idx="1"/>
          </p:nvPr>
        </p:nvSpPr>
        <p:spPr>
          <a:xfrm>
            <a:off x="3749497" y="804333"/>
            <a:ext cx="4693291" cy="5249334"/>
          </a:xfrm>
        </p:spPr>
        <p:txBody>
          <a:bodyPr vert="horz" lIns="45720" tIns="45720" rIns="45720" bIns="45720" rtlCol="0" anchor="ctr">
            <a:normAutofit/>
          </a:bodyPr>
          <a:lstStyle/>
          <a:p>
            <a:pPr>
              <a:buFont typeface="Arial" panose="020B0602020104020603" pitchFamily="34" charset="0"/>
              <a:buChar char="•"/>
            </a:pPr>
            <a:r>
              <a:rPr lang="en-US">
                <a:latin typeface="Roboto"/>
                <a:ea typeface="Roboto"/>
                <a:cs typeface="Roboto"/>
              </a:rPr>
              <a:t>American Literature and 1 additional English course</a:t>
            </a:r>
            <a:endParaRPr lang="en-US"/>
          </a:p>
          <a:p>
            <a:pPr>
              <a:buFont typeface="Arial" panose="020B0602020104020603" pitchFamily="34" charset="0"/>
              <a:buChar char="•"/>
            </a:pPr>
            <a:r>
              <a:rPr lang="en-US">
                <a:latin typeface="Roboto"/>
                <a:ea typeface="Roboto"/>
                <a:cs typeface="Roboto"/>
              </a:rPr>
              <a:t>Algebra I and 1 additional Math course (Foundations of   </a:t>
            </a:r>
            <a:r>
              <a:rPr lang="en-US" dirty="0">
                <a:latin typeface="Roboto"/>
                <a:ea typeface="Roboto"/>
                <a:cs typeface="Roboto"/>
              </a:rPr>
              <a:t>Algebra works!)</a:t>
            </a:r>
          </a:p>
          <a:p>
            <a:pPr>
              <a:buFont typeface="Arial" panose="020B0602020104020603" pitchFamily="34" charset="0"/>
              <a:buChar char="•"/>
            </a:pPr>
            <a:r>
              <a:rPr lang="en-US">
                <a:latin typeface="Roboto"/>
                <a:ea typeface="Roboto"/>
                <a:cs typeface="Roboto"/>
              </a:rPr>
              <a:t>Biology and 1 additional Science course </a:t>
            </a:r>
          </a:p>
          <a:p>
            <a:pPr>
              <a:buFont typeface="Arial" panose="020B0602020104020603" pitchFamily="34" charset="0"/>
              <a:buChar char="•"/>
            </a:pPr>
            <a:r>
              <a:rPr lang="en-US">
                <a:latin typeface="Roboto"/>
                <a:ea typeface="Roboto"/>
                <a:cs typeface="Roboto"/>
              </a:rPr>
              <a:t>Econ/Gov and United States History OR World History</a:t>
            </a:r>
          </a:p>
          <a:p>
            <a:pPr>
              <a:buFont typeface="Arial" panose="020B0602020104020603" pitchFamily="34" charset="0"/>
              <a:buChar char="•"/>
            </a:pPr>
            <a:r>
              <a:rPr lang="en-US">
                <a:latin typeface="Roboto"/>
                <a:ea typeface="Roboto"/>
                <a:cs typeface="Roboto"/>
              </a:rPr>
              <a:t>Health and Personal Fitness</a:t>
            </a:r>
          </a:p>
          <a:p>
            <a:pPr>
              <a:buFont typeface="Arial" panose="020B0602020104020603" pitchFamily="34" charset="0"/>
              <a:buChar char="•"/>
            </a:pPr>
            <a:r>
              <a:rPr lang="en-US" dirty="0">
                <a:latin typeface="Roboto"/>
                <a:ea typeface="Roboto"/>
                <a:cs typeface="Roboto"/>
              </a:rPr>
              <a:t>Completion of two technical certificates, one technical diploma or an Associate’s Degree</a:t>
            </a:r>
            <a:endParaRPr lang="en-US" dirty="0"/>
          </a:p>
        </p:txBody>
      </p:sp>
      <p:sp>
        <p:nvSpPr>
          <p:cNvPr id="4" name="Footer Placeholder 3">
            <a:extLst>
              <a:ext uri="{FF2B5EF4-FFF2-40B4-BE49-F238E27FC236}">
                <a16:creationId xmlns:a16="http://schemas.microsoft.com/office/drawing/2014/main" id="{E61E8419-26A6-F179-C41A-249E7E19E6EC}"/>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F65BDE21-9092-063A-7BCC-02D6AC2284F2}"/>
              </a:ext>
            </a:extLst>
          </p:cNvPr>
          <p:cNvSpPr>
            <a:spLocks noGrp="1"/>
          </p:cNvSpPr>
          <p:nvPr>
            <p:ph type="sldNum" sz="quarter" idx="12"/>
          </p:nvPr>
        </p:nvSpPr>
        <p:spPr/>
        <p:txBody>
          <a:bodyPr/>
          <a:lstStyle/>
          <a:p>
            <a:fld id="{4FAB73BC-B049-4115-A692-8D63A059BFB8}" type="slidenum">
              <a:rPr lang="en-US" smtClean="0"/>
              <a:t>10</a:t>
            </a:fld>
            <a:endParaRPr lang="en-US" dirty="0"/>
          </a:p>
        </p:txBody>
      </p:sp>
    </p:spTree>
    <p:extLst>
      <p:ext uri="{BB962C8B-B14F-4D97-AF65-F5344CB8AC3E}">
        <p14:creationId xmlns:p14="http://schemas.microsoft.com/office/powerpoint/2010/main" val="2092705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B8E1006-D63E-45CC-B6B8-09DC12D14E31}"/>
              </a:ext>
            </a:extLst>
          </p:cNvPr>
          <p:cNvSpPr>
            <a:spLocks noGrp="1"/>
          </p:cNvSpPr>
          <p:nvPr>
            <p:ph type="title"/>
          </p:nvPr>
        </p:nvSpPr>
        <p:spPr>
          <a:xfrm rot="16200000">
            <a:off x="-942934" y="4333818"/>
            <a:ext cx="3010384" cy="352109"/>
          </a:xfrm>
        </p:spPr>
        <p:txBody>
          <a:bodyPr>
            <a:normAutofit fontScale="90000"/>
          </a:bodyPr>
          <a:lstStyle/>
          <a:p>
            <a:r>
              <a:rPr lang="en-US" dirty="0"/>
              <a:t>Chatt Tech </a:t>
            </a:r>
            <a:br>
              <a:rPr lang="en-US" dirty="0"/>
            </a:br>
            <a:r>
              <a:rPr lang="en-US" dirty="0"/>
              <a:t>Accel Career Pathways</a:t>
            </a:r>
          </a:p>
        </p:txBody>
      </p:sp>
      <p:sp>
        <p:nvSpPr>
          <p:cNvPr id="6" name="Rectangle 5">
            <a:extLst>
              <a:ext uri="{FF2B5EF4-FFF2-40B4-BE49-F238E27FC236}">
                <a16:creationId xmlns:a16="http://schemas.microsoft.com/office/drawing/2014/main" id="{6D7E223C-EE1D-4FA7-BBB2-739039E51456}"/>
              </a:ext>
            </a:extLst>
          </p:cNvPr>
          <p:cNvSpPr/>
          <p:nvPr/>
        </p:nvSpPr>
        <p:spPr>
          <a:xfrm>
            <a:off x="6515100" y="2681187"/>
            <a:ext cx="2628900" cy="211577"/>
          </a:xfrm>
          <a:prstGeom prst="rect">
            <a:avLst/>
          </a:prstGeom>
          <a:solidFill>
            <a:srgbClr val="F3ED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dirty="0">
              <a:solidFill>
                <a:prstClr val="white"/>
              </a:solidFill>
              <a:latin typeface="Univers Light"/>
            </a:endParaRPr>
          </a:p>
        </p:txBody>
      </p:sp>
      <p:pic>
        <p:nvPicPr>
          <p:cNvPr id="8" name="Picture 7">
            <a:extLst>
              <a:ext uri="{FF2B5EF4-FFF2-40B4-BE49-F238E27FC236}">
                <a16:creationId xmlns:a16="http://schemas.microsoft.com/office/drawing/2014/main" id="{7813F3F0-14A0-4D76-9B3B-69C4BC76031F}"/>
              </a:ext>
            </a:extLst>
          </p:cNvPr>
          <p:cNvPicPr>
            <a:picLocks noChangeAspect="1"/>
          </p:cNvPicPr>
          <p:nvPr/>
        </p:nvPicPr>
        <p:blipFill>
          <a:blip r:embed="rId2"/>
          <a:srcRect l="866" r="866"/>
          <a:stretch/>
        </p:blipFill>
        <p:spPr>
          <a:xfrm>
            <a:off x="8513" y="381000"/>
            <a:ext cx="4563487" cy="6011517"/>
          </a:xfrm>
          <a:prstGeom prst="rect">
            <a:avLst/>
          </a:prstGeom>
        </p:spPr>
      </p:pic>
      <p:pic>
        <p:nvPicPr>
          <p:cNvPr id="9" name="Picture 8">
            <a:extLst>
              <a:ext uri="{FF2B5EF4-FFF2-40B4-BE49-F238E27FC236}">
                <a16:creationId xmlns:a16="http://schemas.microsoft.com/office/drawing/2014/main" id="{DFB3160D-0F0E-486A-8518-C04BD745BF0F}"/>
              </a:ext>
            </a:extLst>
          </p:cNvPr>
          <p:cNvPicPr>
            <a:picLocks noChangeAspect="1"/>
          </p:cNvPicPr>
          <p:nvPr/>
        </p:nvPicPr>
        <p:blipFill>
          <a:blip r:embed="rId3"/>
          <a:srcRect l="1716" r="1716"/>
          <a:stretch/>
        </p:blipFill>
        <p:spPr>
          <a:xfrm>
            <a:off x="4572001" y="380999"/>
            <a:ext cx="4563486" cy="6011517"/>
          </a:xfrm>
          <a:prstGeom prst="rect">
            <a:avLst/>
          </a:prstGeom>
        </p:spPr>
      </p:pic>
      <p:sp>
        <p:nvSpPr>
          <p:cNvPr id="2" name="Footer Placeholder 1">
            <a:extLst>
              <a:ext uri="{FF2B5EF4-FFF2-40B4-BE49-F238E27FC236}">
                <a16:creationId xmlns:a16="http://schemas.microsoft.com/office/drawing/2014/main" id="{97420DE8-AC94-9F35-6389-5C4373596411}"/>
              </a:ext>
            </a:extLst>
          </p:cNvPr>
          <p:cNvSpPr>
            <a:spLocks noGrp="1"/>
          </p:cNvSpPr>
          <p:nvPr>
            <p:ph type="ftr" sz="quarter" idx="11"/>
          </p:nvPr>
        </p:nvSpPr>
        <p:spPr/>
        <p:txBody>
          <a:bodyPr/>
          <a:lstStyle/>
          <a:p>
            <a:r>
              <a:rPr lang="en-US"/>
              <a:t>
              </a:t>
            </a:r>
            <a:endParaRPr lang="en-US" dirty="0"/>
          </a:p>
        </p:txBody>
      </p:sp>
      <p:sp>
        <p:nvSpPr>
          <p:cNvPr id="3" name="Slide Number Placeholder 2">
            <a:extLst>
              <a:ext uri="{FF2B5EF4-FFF2-40B4-BE49-F238E27FC236}">
                <a16:creationId xmlns:a16="http://schemas.microsoft.com/office/drawing/2014/main" id="{B3D6B196-56AD-DC39-41DF-95BA62A9A745}"/>
              </a:ext>
            </a:extLst>
          </p:cNvPr>
          <p:cNvSpPr>
            <a:spLocks noGrp="1"/>
          </p:cNvSpPr>
          <p:nvPr>
            <p:ph type="sldNum" sz="quarter" idx="12"/>
          </p:nvPr>
        </p:nvSpPr>
        <p:spPr/>
        <p:txBody>
          <a:bodyPr/>
          <a:lstStyle/>
          <a:p>
            <a:fld id="{18D65601-5AE2-46FC-B138-694DDD2B510D}" type="slidenum">
              <a:rPr lang="en-US" smtClean="0"/>
              <a:pPr/>
              <a:t>11</a:t>
            </a:fld>
            <a:endParaRPr lang="en-US" dirty="0"/>
          </a:p>
        </p:txBody>
      </p:sp>
    </p:spTree>
    <p:extLst>
      <p:ext uri="{BB962C8B-B14F-4D97-AF65-F5344CB8AC3E}">
        <p14:creationId xmlns:p14="http://schemas.microsoft.com/office/powerpoint/2010/main" val="2264186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17251-7DD4-EE46-AAF4-B91B29611890}"/>
              </a:ext>
            </a:extLst>
          </p:cNvPr>
          <p:cNvSpPr>
            <a:spLocks noGrp="1"/>
          </p:cNvSpPr>
          <p:nvPr>
            <p:ph type="title"/>
          </p:nvPr>
        </p:nvSpPr>
        <p:spPr/>
        <p:txBody>
          <a:bodyPr>
            <a:normAutofit/>
          </a:bodyPr>
          <a:lstStyle/>
          <a:p>
            <a:pPr algn="ctr"/>
            <a:r>
              <a:rPr lang="en-US" sz="6000" b="1" dirty="0" err="1"/>
              <a:t>Phs</a:t>
            </a:r>
            <a:r>
              <a:rPr lang="en-US" sz="6000" b="1" dirty="0"/>
              <a:t> counselors</a:t>
            </a:r>
          </a:p>
        </p:txBody>
      </p:sp>
      <p:pic>
        <p:nvPicPr>
          <p:cNvPr id="7" name="Content Placeholder 6">
            <a:extLst>
              <a:ext uri="{FF2B5EF4-FFF2-40B4-BE49-F238E27FC236}">
                <a16:creationId xmlns:a16="http://schemas.microsoft.com/office/drawing/2014/main" id="{62512204-1CF1-257B-7A62-313897998D59}"/>
              </a:ext>
            </a:extLst>
          </p:cNvPr>
          <p:cNvPicPr>
            <a:picLocks noGrp="1" noChangeAspect="1"/>
          </p:cNvPicPr>
          <p:nvPr>
            <p:ph idx="1"/>
          </p:nvPr>
        </p:nvPicPr>
        <p:blipFill>
          <a:blip r:embed="rId2"/>
          <a:stretch>
            <a:fillRect/>
          </a:stretch>
        </p:blipFill>
        <p:spPr>
          <a:xfrm>
            <a:off x="1974706" y="1719534"/>
            <a:ext cx="4807094" cy="4909866"/>
          </a:xfrm>
          <a:prstGeom prst="rect">
            <a:avLst/>
          </a:prstGeom>
        </p:spPr>
      </p:pic>
      <p:sp>
        <p:nvSpPr>
          <p:cNvPr id="4" name="Footer Placeholder 3">
            <a:extLst>
              <a:ext uri="{FF2B5EF4-FFF2-40B4-BE49-F238E27FC236}">
                <a16:creationId xmlns:a16="http://schemas.microsoft.com/office/drawing/2014/main" id="{A9DD87F5-BA08-3176-3A12-601E2859CA54}"/>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895175E0-8ED5-CFC7-78B6-AFA5F3CF3FA0}"/>
              </a:ext>
            </a:extLst>
          </p:cNvPr>
          <p:cNvSpPr>
            <a:spLocks noGrp="1"/>
          </p:cNvSpPr>
          <p:nvPr>
            <p:ph type="sldNum" sz="quarter" idx="12"/>
          </p:nvPr>
        </p:nvSpPr>
        <p:spPr/>
        <p:txBody>
          <a:bodyPr/>
          <a:lstStyle/>
          <a:p>
            <a:fld id="{4FAB73BC-B049-4115-A692-8D63A059BFB8}" type="slidenum">
              <a:rPr lang="en-US" smtClean="0"/>
              <a:t>12</a:t>
            </a:fld>
            <a:endParaRPr lang="en-US" dirty="0"/>
          </a:p>
        </p:txBody>
      </p:sp>
    </p:spTree>
    <p:extLst>
      <p:ext uri="{BB962C8B-B14F-4D97-AF65-F5344CB8AC3E}">
        <p14:creationId xmlns:p14="http://schemas.microsoft.com/office/powerpoint/2010/main" val="1333032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C008C6-A735-4273-B069-CEAD818A8801}"/>
              </a:ext>
            </a:extLst>
          </p:cNvPr>
          <p:cNvSpPr/>
          <p:nvPr/>
        </p:nvSpPr>
        <p:spPr>
          <a:xfrm>
            <a:off x="1793556" y="1590734"/>
            <a:ext cx="5554405" cy="25200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ctr">
            <a:normAutofit/>
          </a:bodyPr>
          <a:lstStyle/>
          <a:p>
            <a:pPr algn="ctr" defTabSz="914400">
              <a:lnSpc>
                <a:spcPct val="90000"/>
              </a:lnSpc>
              <a:spcBef>
                <a:spcPct val="0"/>
              </a:spcBef>
              <a:spcAft>
                <a:spcPts val="600"/>
              </a:spcAft>
            </a:pPr>
            <a:r>
              <a:rPr lang="en-US" sz="5200" cap="all" dirty="0">
                <a:solidFill>
                  <a:schemeClr val="tx2"/>
                </a:solidFill>
                <a:latin typeface="Roboto" panose="02000000000000000000" pitchFamily="2" charset="0"/>
                <a:ea typeface="Roboto" panose="02000000000000000000" pitchFamily="2" charset="0"/>
                <a:cs typeface="Roboto" panose="02000000000000000000" pitchFamily="2" charset="0"/>
              </a:rPr>
              <a:t>DUAL ENROLLMENT</a:t>
            </a:r>
          </a:p>
        </p:txBody>
      </p:sp>
      <p:sp>
        <p:nvSpPr>
          <p:cNvPr id="3" name="Footer Placeholder 2">
            <a:extLst>
              <a:ext uri="{FF2B5EF4-FFF2-40B4-BE49-F238E27FC236}">
                <a16:creationId xmlns:a16="http://schemas.microsoft.com/office/drawing/2014/main" id="{685FEEBB-D2C4-CC52-1395-54F1A3114023}"/>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BF746AA5-9CBD-C1C6-13E7-5A2FDF771C6D}"/>
              </a:ext>
            </a:extLst>
          </p:cNvPr>
          <p:cNvSpPr>
            <a:spLocks noGrp="1"/>
          </p:cNvSpPr>
          <p:nvPr>
            <p:ph type="sldNum" sz="quarter" idx="12"/>
          </p:nvPr>
        </p:nvSpPr>
        <p:spPr/>
        <p:txBody>
          <a:bodyPr/>
          <a:lstStyle/>
          <a:p>
            <a:fld id="{4FAB73BC-B049-4115-A692-8D63A059BFB8}" type="slidenum">
              <a:rPr lang="en-US" smtClean="0"/>
              <a:t>13</a:t>
            </a:fld>
            <a:endParaRPr lang="en-US" dirty="0"/>
          </a:p>
        </p:txBody>
      </p:sp>
    </p:spTree>
    <p:extLst>
      <p:ext uri="{BB962C8B-B14F-4D97-AF65-F5344CB8AC3E}">
        <p14:creationId xmlns:p14="http://schemas.microsoft.com/office/powerpoint/2010/main" val="354564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AA929-8027-D5E1-1F73-114D571B437E}"/>
              </a:ext>
            </a:extLst>
          </p:cNvPr>
          <p:cNvSpPr>
            <a:spLocks noGrp="1"/>
          </p:cNvSpPr>
          <p:nvPr>
            <p:ph type="title"/>
          </p:nvPr>
        </p:nvSpPr>
        <p:spPr/>
        <p:txBody>
          <a:bodyPr/>
          <a:lstStyle/>
          <a:p>
            <a:r>
              <a:rPr lang="en-US" dirty="0">
                <a:latin typeface="Roboto"/>
                <a:ea typeface="Roboto"/>
                <a:cs typeface="Roboto"/>
              </a:rPr>
              <a:t>Dual Enrollment (DE)</a:t>
            </a:r>
            <a:endParaRPr lang="en-US" dirty="0"/>
          </a:p>
        </p:txBody>
      </p:sp>
      <p:sp>
        <p:nvSpPr>
          <p:cNvPr id="3" name="Content Placeholder 2">
            <a:extLst>
              <a:ext uri="{FF2B5EF4-FFF2-40B4-BE49-F238E27FC236}">
                <a16:creationId xmlns:a16="http://schemas.microsoft.com/office/drawing/2014/main" id="{CDDE170F-C9E9-B2B7-D534-07CD62648350}"/>
              </a:ext>
            </a:extLst>
          </p:cNvPr>
          <p:cNvSpPr>
            <a:spLocks noGrp="1"/>
          </p:cNvSpPr>
          <p:nvPr>
            <p:ph sz="half" idx="1"/>
          </p:nvPr>
        </p:nvSpPr>
        <p:spPr/>
        <p:txBody>
          <a:bodyPr vert="horz" lIns="45720" tIns="45720" rIns="45720" bIns="45720" rtlCol="0" anchor="t">
            <a:noAutofit/>
          </a:bodyPr>
          <a:lstStyle/>
          <a:p>
            <a:pPr>
              <a:lnSpc>
                <a:spcPct val="100000"/>
              </a:lnSpc>
              <a:spcBef>
                <a:spcPts val="0"/>
              </a:spcBef>
              <a:spcAft>
                <a:spcPts val="0"/>
              </a:spcAft>
            </a:pPr>
            <a:r>
              <a:rPr lang="en-US" sz="1800" dirty="0">
                <a:latin typeface="Roboto"/>
                <a:ea typeface="Calibri"/>
                <a:cs typeface="Calibri"/>
              </a:rPr>
              <a:t>Dual Enrollment (DE) is a program that allows 10</a:t>
            </a:r>
            <a:r>
              <a:rPr lang="en-US" sz="1800" baseline="30000" dirty="0">
                <a:latin typeface="Roboto"/>
                <a:ea typeface="Calibri"/>
                <a:cs typeface="Calibri"/>
              </a:rPr>
              <a:t>th</a:t>
            </a:r>
            <a:r>
              <a:rPr lang="en-US" sz="1800" dirty="0">
                <a:latin typeface="Roboto"/>
                <a:ea typeface="Calibri"/>
                <a:cs typeface="Calibri"/>
              </a:rPr>
              <a:t> - 12</a:t>
            </a:r>
            <a:r>
              <a:rPr lang="en-US" sz="1800" baseline="30000" dirty="0">
                <a:latin typeface="Roboto"/>
                <a:ea typeface="Calibri"/>
                <a:cs typeface="Calibri"/>
              </a:rPr>
              <a:t>th</a:t>
            </a:r>
            <a:r>
              <a:rPr lang="en-US" sz="1800" dirty="0">
                <a:latin typeface="Roboto"/>
                <a:ea typeface="Calibri"/>
                <a:cs typeface="Calibri"/>
              </a:rPr>
              <a:t> graders to take college classes while completing their high school diploma. Students receive high school credit towards graduation and receive the college credit.</a:t>
            </a:r>
            <a:endParaRPr lang="en-US" sz="1800" dirty="0">
              <a:latin typeface="Roboto"/>
              <a:ea typeface="Roboto"/>
              <a:cs typeface="Roboto"/>
            </a:endParaRPr>
          </a:p>
          <a:p>
            <a:pPr>
              <a:lnSpc>
                <a:spcPct val="100000"/>
              </a:lnSpc>
              <a:spcBef>
                <a:spcPts val="0"/>
              </a:spcBef>
              <a:spcAft>
                <a:spcPts val="0"/>
              </a:spcAft>
              <a:buChar char="•"/>
            </a:pPr>
            <a:endParaRPr lang="en-US" sz="1800" dirty="0">
              <a:latin typeface="Roboto"/>
              <a:ea typeface="Calibri"/>
              <a:cs typeface="Calibri"/>
            </a:endParaRPr>
          </a:p>
          <a:p>
            <a:pPr>
              <a:lnSpc>
                <a:spcPct val="100000"/>
              </a:lnSpc>
              <a:spcBef>
                <a:spcPts val="0"/>
              </a:spcBef>
              <a:spcAft>
                <a:spcPts val="0"/>
              </a:spcAft>
            </a:pPr>
            <a:r>
              <a:rPr lang="en-US" sz="1800" dirty="0">
                <a:latin typeface="Roboto"/>
                <a:ea typeface="Calibri"/>
                <a:cs typeface="Calibri"/>
              </a:rPr>
              <a:t>DE pays for 100% tuition, mandatory fees, and required textbooks up to a maximum cap of 30 hours (this equates to roughly one year of full-time college enrollment or around 10 courses)</a:t>
            </a:r>
            <a:endParaRPr lang="en-US" sz="1800" dirty="0">
              <a:latin typeface="Roboto"/>
              <a:ea typeface="Roboto"/>
              <a:cs typeface="Roboto"/>
            </a:endParaRPr>
          </a:p>
        </p:txBody>
      </p:sp>
      <p:sp>
        <p:nvSpPr>
          <p:cNvPr id="4" name="Content Placeholder 3">
            <a:extLst>
              <a:ext uri="{FF2B5EF4-FFF2-40B4-BE49-F238E27FC236}">
                <a16:creationId xmlns:a16="http://schemas.microsoft.com/office/drawing/2014/main" id="{B271BD9A-A034-4991-CF4E-500C4677B2FE}"/>
              </a:ext>
            </a:extLst>
          </p:cNvPr>
          <p:cNvSpPr>
            <a:spLocks noGrp="1"/>
          </p:cNvSpPr>
          <p:nvPr>
            <p:ph sz="half" idx="2"/>
          </p:nvPr>
        </p:nvSpPr>
        <p:spPr/>
        <p:txBody>
          <a:bodyPr vert="horz" lIns="45720" tIns="45720" rIns="45720" bIns="45720" rtlCol="0" anchor="t">
            <a:normAutofit/>
          </a:bodyPr>
          <a:lstStyle/>
          <a:p>
            <a:r>
              <a:rPr lang="en-US" sz="1800" dirty="0">
                <a:latin typeface="Roboto"/>
                <a:ea typeface="Roboto"/>
                <a:cs typeface="Roboto"/>
              </a:rPr>
              <a:t>DE students can take approved courses in: </a:t>
            </a:r>
            <a:r>
              <a:rPr lang="en-US" sz="1500" b="1" dirty="0">
                <a:latin typeface="Roboto"/>
                <a:ea typeface="Roboto"/>
                <a:cs typeface="Roboto"/>
              </a:rPr>
              <a:t>English, math, science, social studies, or world/foreign languages AND/OR Career Tech (CTAE) classes.</a:t>
            </a:r>
          </a:p>
          <a:p>
            <a:r>
              <a:rPr lang="en-US" sz="1800" dirty="0">
                <a:latin typeface="Roboto"/>
                <a:ea typeface="Roboto"/>
                <a:cs typeface="Roboto"/>
              </a:rPr>
              <a:t>The goal of DE is to increase college access and completion and prepare students to enter the workforce with the skills they need to succeed. </a:t>
            </a:r>
          </a:p>
          <a:p>
            <a:r>
              <a:rPr lang="en-US" sz="1800" dirty="0">
                <a:latin typeface="Roboto"/>
                <a:ea typeface="Roboto"/>
                <a:cs typeface="Roboto"/>
              </a:rPr>
              <a:t>If you are interested in DE, please schedule an appointment with your assigned school counselor</a:t>
            </a:r>
            <a:r>
              <a:rPr lang="en-US" sz="1800" dirty="0">
                <a:latin typeface="TW Cen MT"/>
              </a:rPr>
              <a:t>.</a:t>
            </a:r>
            <a:endParaRPr lang="en-US" dirty="0"/>
          </a:p>
        </p:txBody>
      </p:sp>
      <p:sp>
        <p:nvSpPr>
          <p:cNvPr id="5" name="Footer Placeholder 4">
            <a:extLst>
              <a:ext uri="{FF2B5EF4-FFF2-40B4-BE49-F238E27FC236}">
                <a16:creationId xmlns:a16="http://schemas.microsoft.com/office/drawing/2014/main" id="{E06C2B31-9246-43A9-B9FD-B0ECE31F5ED3}"/>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EDBC3F34-DB2B-6AA7-3758-A1F086BA7954}"/>
              </a:ext>
            </a:extLst>
          </p:cNvPr>
          <p:cNvSpPr>
            <a:spLocks noGrp="1"/>
          </p:cNvSpPr>
          <p:nvPr>
            <p:ph type="sldNum" sz="quarter" idx="12"/>
          </p:nvPr>
        </p:nvSpPr>
        <p:spPr/>
        <p:txBody>
          <a:bodyPr/>
          <a:lstStyle/>
          <a:p>
            <a:fld id="{4FAB73BC-B049-4115-A692-8D63A059BFB8}" type="slidenum">
              <a:rPr lang="en-US" smtClean="0"/>
              <a:t>14</a:t>
            </a:fld>
            <a:endParaRPr lang="en-US" dirty="0"/>
          </a:p>
        </p:txBody>
      </p:sp>
    </p:spTree>
    <p:extLst>
      <p:ext uri="{BB962C8B-B14F-4D97-AF65-F5344CB8AC3E}">
        <p14:creationId xmlns:p14="http://schemas.microsoft.com/office/powerpoint/2010/main" val="453871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09055-C35F-DC55-2A40-353105F64124}"/>
              </a:ext>
            </a:extLst>
          </p:cNvPr>
          <p:cNvSpPr>
            <a:spLocks noGrp="1"/>
          </p:cNvSpPr>
          <p:nvPr>
            <p:ph type="title"/>
          </p:nvPr>
        </p:nvSpPr>
        <p:spPr/>
        <p:txBody>
          <a:bodyPr vert="horz" lIns="91440" tIns="45720" rIns="91440" bIns="45720" rtlCol="0" anchor="ctr">
            <a:normAutofit/>
          </a:bodyPr>
          <a:lstStyle/>
          <a:p>
            <a:r>
              <a:rPr lang="en-US" sz="5000" dirty="0"/>
              <a:t>Interested in dual enrollment?</a:t>
            </a:r>
          </a:p>
        </p:txBody>
      </p:sp>
      <p:sp>
        <p:nvSpPr>
          <p:cNvPr id="3" name="Content Placeholder 2">
            <a:extLst>
              <a:ext uri="{FF2B5EF4-FFF2-40B4-BE49-F238E27FC236}">
                <a16:creationId xmlns:a16="http://schemas.microsoft.com/office/drawing/2014/main" id="{9013891F-170F-BF1C-A9EA-74D88DC625DD}"/>
              </a:ext>
            </a:extLst>
          </p:cNvPr>
          <p:cNvSpPr>
            <a:spLocks noGrp="1"/>
          </p:cNvSpPr>
          <p:nvPr>
            <p:ph idx="1"/>
          </p:nvPr>
        </p:nvSpPr>
        <p:spPr/>
        <p:txBody>
          <a:bodyPr vert="horz" lIns="45720" tIns="45720" rIns="45720" bIns="45720" rtlCol="0">
            <a:normAutofit/>
          </a:bodyPr>
          <a:lstStyle/>
          <a:p>
            <a:r>
              <a:rPr lang="en-US" dirty="0"/>
              <a:t>1. Contact your assigned school counselor to determine the process for scheduling a meeting to determine DE classes, complete paperwork, and inquire about deadlines set forth by your high school.</a:t>
            </a:r>
          </a:p>
          <a:p>
            <a:r>
              <a:rPr lang="en-US" dirty="0"/>
              <a:t>2. Research your DE college’s admissions requirements and deadlines</a:t>
            </a:r>
          </a:p>
          <a:p>
            <a:r>
              <a:rPr lang="en-US" dirty="0"/>
              <a:t>3. Apply to the college:</a:t>
            </a:r>
          </a:p>
          <a:p>
            <a:pPr lvl="1"/>
            <a:r>
              <a:rPr lang="en-US" dirty="0"/>
              <a:t>Submit SAT/ACT/Accuplacer scores (take these ASAP!)</a:t>
            </a:r>
          </a:p>
          <a:p>
            <a:pPr lvl="1"/>
            <a:r>
              <a:rPr lang="en-US" dirty="0"/>
              <a:t>Request official transcript from School Counseling office</a:t>
            </a:r>
          </a:p>
          <a:p>
            <a:r>
              <a:rPr lang="en-US" dirty="0"/>
              <a:t>4. Attend the scheduled meeting with your DE counselor (Mrs. Burnett) to make final decisions about DE classes and submission of required documents</a:t>
            </a:r>
          </a:p>
          <a:p>
            <a:endParaRPr lang="en-US" dirty="0"/>
          </a:p>
        </p:txBody>
      </p:sp>
      <p:sp>
        <p:nvSpPr>
          <p:cNvPr id="4" name="Footer Placeholder 3">
            <a:extLst>
              <a:ext uri="{FF2B5EF4-FFF2-40B4-BE49-F238E27FC236}">
                <a16:creationId xmlns:a16="http://schemas.microsoft.com/office/drawing/2014/main" id="{4F5188DA-2FC5-CCE4-D873-72A4CF29B730}"/>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36C051E7-2F7B-BDF0-4C39-7EB93AE9E418}"/>
              </a:ext>
            </a:extLst>
          </p:cNvPr>
          <p:cNvSpPr>
            <a:spLocks noGrp="1"/>
          </p:cNvSpPr>
          <p:nvPr>
            <p:ph type="sldNum" sz="quarter" idx="12"/>
          </p:nvPr>
        </p:nvSpPr>
        <p:spPr/>
        <p:txBody>
          <a:bodyPr/>
          <a:lstStyle/>
          <a:p>
            <a:fld id="{4FAB73BC-B049-4115-A692-8D63A059BFB8}" type="slidenum">
              <a:rPr lang="en-US" smtClean="0"/>
              <a:t>15</a:t>
            </a:fld>
            <a:endParaRPr lang="en-US" dirty="0"/>
          </a:p>
        </p:txBody>
      </p:sp>
    </p:spTree>
    <p:extLst>
      <p:ext uri="{BB962C8B-B14F-4D97-AF65-F5344CB8AC3E}">
        <p14:creationId xmlns:p14="http://schemas.microsoft.com/office/powerpoint/2010/main" val="963143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0E51A-BCA0-0DA9-C3A5-019BBF9D5E1B}"/>
              </a:ext>
            </a:extLst>
          </p:cNvPr>
          <p:cNvSpPr>
            <a:spLocks noGrp="1"/>
          </p:cNvSpPr>
          <p:nvPr>
            <p:ph type="title"/>
          </p:nvPr>
        </p:nvSpPr>
        <p:spPr/>
        <p:txBody>
          <a:bodyPr/>
          <a:lstStyle/>
          <a:p>
            <a:r>
              <a:rPr lang="en-US" dirty="0">
                <a:latin typeface="Roboto" panose="02000000000000000000" pitchFamily="2" charset="0"/>
                <a:ea typeface="Roboto" panose="02000000000000000000" pitchFamily="2" charset="0"/>
                <a:cs typeface="Roboto" panose="02000000000000000000" pitchFamily="2" charset="0"/>
              </a:rPr>
              <a:t>dual enrollment considerations</a:t>
            </a:r>
            <a:endParaRPr lang="en-US" dirty="0"/>
          </a:p>
        </p:txBody>
      </p:sp>
      <p:sp>
        <p:nvSpPr>
          <p:cNvPr id="3" name="Content Placeholder 2">
            <a:extLst>
              <a:ext uri="{FF2B5EF4-FFF2-40B4-BE49-F238E27FC236}">
                <a16:creationId xmlns:a16="http://schemas.microsoft.com/office/drawing/2014/main" id="{E7AD73EB-DE31-8083-4CCC-E3E6628422AA}"/>
              </a:ext>
            </a:extLst>
          </p:cNvPr>
          <p:cNvSpPr>
            <a:spLocks noGrp="1"/>
          </p:cNvSpPr>
          <p:nvPr>
            <p:ph idx="1"/>
          </p:nvPr>
        </p:nvSpPr>
        <p:spPr/>
        <p:txBody>
          <a:bodyPr/>
          <a:lstStyle/>
          <a:p>
            <a:pP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Full-time or part-time participation</a:t>
            </a:r>
          </a:p>
          <a:p>
            <a:pP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Whether your future college will accept transfer credits </a:t>
            </a:r>
          </a:p>
          <a:p>
            <a:pP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DE vs. AP</a:t>
            </a:r>
          </a:p>
          <a:p>
            <a:pP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Are you prepared for college-level classes?</a:t>
            </a:r>
          </a:p>
          <a:p>
            <a:pP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Transportation and parking</a:t>
            </a:r>
          </a:p>
          <a:p>
            <a:pP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Potential schedule complications, both in-school and extracurricular (especially for part-time participation)</a:t>
            </a:r>
          </a:p>
          <a:p>
            <a:pP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CCSD and college calendars differ </a:t>
            </a:r>
          </a:p>
          <a:p>
            <a:pPr lvl="1">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Exam dates, spring/fall/winter breaks will be different</a:t>
            </a:r>
          </a:p>
          <a:p>
            <a:endParaRPr lang="en-US" dirty="0"/>
          </a:p>
        </p:txBody>
      </p:sp>
      <p:sp>
        <p:nvSpPr>
          <p:cNvPr id="4" name="Footer Placeholder 3">
            <a:extLst>
              <a:ext uri="{FF2B5EF4-FFF2-40B4-BE49-F238E27FC236}">
                <a16:creationId xmlns:a16="http://schemas.microsoft.com/office/drawing/2014/main" id="{41370D75-B4B7-4DC4-C00D-0C9F23305594}"/>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AA600342-957A-9162-1C75-48D362587FCE}"/>
              </a:ext>
            </a:extLst>
          </p:cNvPr>
          <p:cNvSpPr>
            <a:spLocks noGrp="1"/>
          </p:cNvSpPr>
          <p:nvPr>
            <p:ph type="sldNum" sz="quarter" idx="12"/>
          </p:nvPr>
        </p:nvSpPr>
        <p:spPr/>
        <p:txBody>
          <a:bodyPr/>
          <a:lstStyle/>
          <a:p>
            <a:fld id="{4FAB73BC-B049-4115-A692-8D63A059BFB8}" type="slidenum">
              <a:rPr lang="en-US" smtClean="0"/>
              <a:t>16</a:t>
            </a:fld>
            <a:endParaRPr lang="en-US" dirty="0"/>
          </a:p>
        </p:txBody>
      </p:sp>
    </p:spTree>
    <p:extLst>
      <p:ext uri="{BB962C8B-B14F-4D97-AF65-F5344CB8AC3E}">
        <p14:creationId xmlns:p14="http://schemas.microsoft.com/office/powerpoint/2010/main" val="3436031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702E-532F-043C-0B43-590B480AAFF6}"/>
              </a:ext>
            </a:extLst>
          </p:cNvPr>
          <p:cNvSpPr>
            <a:spLocks noGrp="1"/>
          </p:cNvSpPr>
          <p:nvPr>
            <p:ph type="title"/>
          </p:nvPr>
        </p:nvSpPr>
        <p:spPr/>
        <p:txBody>
          <a:bodyPr>
            <a:normAutofit/>
          </a:bodyPr>
          <a:lstStyle/>
          <a:p>
            <a:pPr algn="ctr"/>
            <a:r>
              <a:rPr lang="en-US" sz="6000" b="1" dirty="0"/>
              <a:t>PHS Counselors</a:t>
            </a:r>
          </a:p>
        </p:txBody>
      </p:sp>
      <p:pic>
        <p:nvPicPr>
          <p:cNvPr id="7" name="Content Placeholder 6">
            <a:extLst>
              <a:ext uri="{FF2B5EF4-FFF2-40B4-BE49-F238E27FC236}">
                <a16:creationId xmlns:a16="http://schemas.microsoft.com/office/drawing/2014/main" id="{2D69B97B-E15A-3E5F-FD32-E1B86B28BFDE}"/>
              </a:ext>
            </a:extLst>
          </p:cNvPr>
          <p:cNvPicPr>
            <a:picLocks noGrp="1" noChangeAspect="1"/>
          </p:cNvPicPr>
          <p:nvPr>
            <p:ph idx="1"/>
          </p:nvPr>
        </p:nvPicPr>
        <p:blipFill>
          <a:blip r:embed="rId2"/>
          <a:stretch>
            <a:fillRect/>
          </a:stretch>
        </p:blipFill>
        <p:spPr>
          <a:xfrm>
            <a:off x="2133600" y="1676400"/>
            <a:ext cx="4572000" cy="5068624"/>
          </a:xfrm>
          <a:prstGeom prst="rect">
            <a:avLst/>
          </a:prstGeom>
        </p:spPr>
      </p:pic>
      <p:sp>
        <p:nvSpPr>
          <p:cNvPr id="4" name="Footer Placeholder 3">
            <a:extLst>
              <a:ext uri="{FF2B5EF4-FFF2-40B4-BE49-F238E27FC236}">
                <a16:creationId xmlns:a16="http://schemas.microsoft.com/office/drawing/2014/main" id="{920524B8-0379-DFC8-39D5-5832581DEA47}"/>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859B7EBC-FCCC-707D-5E37-CCCF92164B7B}"/>
              </a:ext>
            </a:extLst>
          </p:cNvPr>
          <p:cNvSpPr>
            <a:spLocks noGrp="1"/>
          </p:cNvSpPr>
          <p:nvPr>
            <p:ph type="sldNum" sz="quarter" idx="12"/>
          </p:nvPr>
        </p:nvSpPr>
        <p:spPr/>
        <p:txBody>
          <a:bodyPr/>
          <a:lstStyle/>
          <a:p>
            <a:fld id="{4FAB73BC-B049-4115-A692-8D63A059BFB8}" type="slidenum">
              <a:rPr lang="en-US" smtClean="0"/>
              <a:t>17</a:t>
            </a:fld>
            <a:endParaRPr lang="en-US" dirty="0"/>
          </a:p>
        </p:txBody>
      </p:sp>
    </p:spTree>
    <p:extLst>
      <p:ext uri="{BB962C8B-B14F-4D97-AF65-F5344CB8AC3E}">
        <p14:creationId xmlns:p14="http://schemas.microsoft.com/office/powerpoint/2010/main" val="1737210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C008C6-A735-4273-B069-CEAD818A8801}"/>
              </a:ext>
            </a:extLst>
          </p:cNvPr>
          <p:cNvSpPr/>
          <p:nvPr/>
        </p:nvSpPr>
        <p:spPr>
          <a:xfrm>
            <a:off x="1793556" y="1590734"/>
            <a:ext cx="5554405" cy="25200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ctr">
            <a:normAutofit/>
          </a:bodyPr>
          <a:lstStyle/>
          <a:p>
            <a:pPr algn="ctr" defTabSz="914400">
              <a:lnSpc>
                <a:spcPct val="90000"/>
              </a:lnSpc>
              <a:spcBef>
                <a:spcPct val="0"/>
              </a:spcBef>
              <a:spcAft>
                <a:spcPts val="600"/>
              </a:spcAft>
            </a:pPr>
            <a:r>
              <a:rPr lang="en-US" sz="4400" cap="all" dirty="0">
                <a:solidFill>
                  <a:schemeClr val="tx2"/>
                </a:solidFill>
                <a:latin typeface="Roboto" panose="02000000000000000000" pitchFamily="2" charset="0"/>
                <a:ea typeface="Roboto" panose="02000000000000000000" pitchFamily="2" charset="0"/>
                <a:cs typeface="Roboto" panose="02000000000000000000" pitchFamily="2" charset="0"/>
              </a:rPr>
              <a:t>Post-secondary options</a:t>
            </a:r>
          </a:p>
        </p:txBody>
      </p:sp>
      <p:sp>
        <p:nvSpPr>
          <p:cNvPr id="3" name="Footer Placeholder 2">
            <a:extLst>
              <a:ext uri="{FF2B5EF4-FFF2-40B4-BE49-F238E27FC236}">
                <a16:creationId xmlns:a16="http://schemas.microsoft.com/office/drawing/2014/main" id="{C9F41931-CE89-2794-0686-37227AFA93FF}"/>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E4477742-86E8-9DCA-698E-02E10F28CC5B}"/>
              </a:ext>
            </a:extLst>
          </p:cNvPr>
          <p:cNvSpPr>
            <a:spLocks noGrp="1"/>
          </p:cNvSpPr>
          <p:nvPr>
            <p:ph type="sldNum" sz="quarter" idx="12"/>
          </p:nvPr>
        </p:nvSpPr>
        <p:spPr/>
        <p:txBody>
          <a:bodyPr/>
          <a:lstStyle/>
          <a:p>
            <a:fld id="{4FAB73BC-B049-4115-A692-8D63A059BFB8}" type="slidenum">
              <a:rPr lang="en-US" smtClean="0"/>
              <a:t>18</a:t>
            </a:fld>
            <a:endParaRPr lang="en-US" dirty="0"/>
          </a:p>
        </p:txBody>
      </p:sp>
    </p:spTree>
    <p:extLst>
      <p:ext uri="{BB962C8B-B14F-4D97-AF65-F5344CB8AC3E}">
        <p14:creationId xmlns:p14="http://schemas.microsoft.com/office/powerpoint/2010/main" val="4234013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D7D1E4-BBF8-29AD-069A-A7B03009EF8E}"/>
              </a:ext>
            </a:extLst>
          </p:cNvPr>
          <p:cNvSpPr>
            <a:spLocks noGrp="1"/>
          </p:cNvSpPr>
          <p:nvPr>
            <p:ph type="title"/>
          </p:nvPr>
        </p:nvSpPr>
        <p:spPr>
          <a:xfrm>
            <a:off x="723591" y="804333"/>
            <a:ext cx="2543925" cy="5249334"/>
          </a:xfrm>
        </p:spPr>
        <p:txBody>
          <a:bodyPr>
            <a:normAutofit/>
          </a:bodyPr>
          <a:lstStyle/>
          <a:p>
            <a:pPr algn="r"/>
            <a:r>
              <a:rPr lang="en-US" dirty="0">
                <a:latin typeface="Roboto" panose="02000000000000000000" pitchFamily="2" charset="0"/>
                <a:ea typeface="Roboto" panose="02000000000000000000" pitchFamily="2" charset="0"/>
                <a:cs typeface="Roboto" panose="02000000000000000000" pitchFamily="2" charset="0"/>
              </a:rPr>
              <a:t>What do I need to know?</a:t>
            </a:r>
            <a:endParaRPr lang="en-US"/>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E67F9FD-886D-8806-E63D-9BACC47073D1}"/>
              </a:ext>
            </a:extLst>
          </p:cNvPr>
          <p:cNvSpPr>
            <a:spLocks noGrp="1"/>
          </p:cNvSpPr>
          <p:nvPr>
            <p:ph idx="1"/>
          </p:nvPr>
        </p:nvSpPr>
        <p:spPr>
          <a:xfrm>
            <a:off x="3749497" y="804333"/>
            <a:ext cx="4693291" cy="5249334"/>
          </a:xfrm>
        </p:spPr>
        <p:txBody>
          <a:bodyPr anchor="ctr">
            <a:normAutofit/>
          </a:bodyPr>
          <a:lstStyle/>
          <a:p>
            <a:r>
              <a:rPr lang="en-US" dirty="0">
                <a:latin typeface="Roboto" panose="02000000000000000000" pitchFamily="2" charset="0"/>
                <a:ea typeface="Roboto" panose="02000000000000000000" pitchFamily="2" charset="0"/>
                <a:cs typeface="Roboto" panose="02000000000000000000" pitchFamily="2" charset="0"/>
              </a:rPr>
              <a:t>What is my path after high school?</a:t>
            </a:r>
          </a:p>
          <a:p>
            <a:r>
              <a:rPr lang="en-US" dirty="0">
                <a:latin typeface="Roboto" panose="02000000000000000000" pitchFamily="2" charset="0"/>
                <a:ea typeface="Roboto" panose="02000000000000000000" pitchFamily="2" charset="0"/>
                <a:cs typeface="Roboto" panose="02000000000000000000" pitchFamily="2" charset="0"/>
              </a:rPr>
              <a:t>What are the requirements to get there?</a:t>
            </a:r>
          </a:p>
          <a:p>
            <a:r>
              <a:rPr lang="en-US" dirty="0">
                <a:latin typeface="Roboto" panose="02000000000000000000" pitchFamily="2" charset="0"/>
                <a:ea typeface="Roboto" panose="02000000000000000000" pitchFamily="2" charset="0"/>
                <a:cs typeface="Roboto" panose="02000000000000000000" pitchFamily="2" charset="0"/>
              </a:rPr>
              <a:t>What tests should I take?</a:t>
            </a:r>
          </a:p>
          <a:p>
            <a:r>
              <a:rPr lang="en-US" dirty="0">
                <a:latin typeface="Roboto" panose="02000000000000000000" pitchFamily="2" charset="0"/>
                <a:ea typeface="Roboto" panose="02000000000000000000" pitchFamily="2" charset="0"/>
                <a:cs typeface="Roboto" panose="02000000000000000000" pitchFamily="2" charset="0"/>
              </a:rPr>
              <a:t>How do I pay for it?</a:t>
            </a:r>
          </a:p>
          <a:p>
            <a:endParaRPr lang="en-US" dirty="0"/>
          </a:p>
        </p:txBody>
      </p:sp>
      <p:sp>
        <p:nvSpPr>
          <p:cNvPr id="4" name="Footer Placeholder 3">
            <a:extLst>
              <a:ext uri="{FF2B5EF4-FFF2-40B4-BE49-F238E27FC236}">
                <a16:creationId xmlns:a16="http://schemas.microsoft.com/office/drawing/2014/main" id="{200B9D52-CBE0-09A1-0B6C-2E1C21F5CBD9}"/>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B03A2BA8-4FC9-AA79-4990-FB4638CE01BB}"/>
              </a:ext>
            </a:extLst>
          </p:cNvPr>
          <p:cNvSpPr>
            <a:spLocks noGrp="1"/>
          </p:cNvSpPr>
          <p:nvPr>
            <p:ph type="sldNum" sz="quarter" idx="12"/>
          </p:nvPr>
        </p:nvSpPr>
        <p:spPr/>
        <p:txBody>
          <a:bodyPr/>
          <a:lstStyle/>
          <a:p>
            <a:fld id="{4FAB73BC-B049-4115-A692-8D63A059BFB8}" type="slidenum">
              <a:rPr lang="en-US" smtClean="0"/>
              <a:t>19</a:t>
            </a:fld>
            <a:endParaRPr lang="en-US" dirty="0"/>
          </a:p>
        </p:txBody>
      </p:sp>
    </p:spTree>
    <p:extLst>
      <p:ext uri="{BB962C8B-B14F-4D97-AF65-F5344CB8AC3E}">
        <p14:creationId xmlns:p14="http://schemas.microsoft.com/office/powerpoint/2010/main" val="5949735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5EFA9-409F-AF7E-4F39-AE51C2896E7F}"/>
              </a:ext>
            </a:extLst>
          </p:cNvPr>
          <p:cNvSpPr>
            <a:spLocks noGrp="1"/>
          </p:cNvSpPr>
          <p:nvPr>
            <p:ph type="title"/>
          </p:nvPr>
        </p:nvSpPr>
        <p:spPr/>
        <p:txBody>
          <a:bodyPr>
            <a:normAutofit/>
          </a:bodyPr>
          <a:lstStyle/>
          <a:p>
            <a:pPr algn="ctr"/>
            <a:r>
              <a:rPr lang="en-US" sz="6000" b="1" dirty="0"/>
              <a:t>PHS COUNSELORS</a:t>
            </a:r>
          </a:p>
        </p:txBody>
      </p:sp>
      <p:sp>
        <p:nvSpPr>
          <p:cNvPr id="3" name="Content Placeholder 2">
            <a:extLst>
              <a:ext uri="{FF2B5EF4-FFF2-40B4-BE49-F238E27FC236}">
                <a16:creationId xmlns:a16="http://schemas.microsoft.com/office/drawing/2014/main" id="{20E8518C-20BE-3961-7427-7AA0EBED3C3E}"/>
              </a:ext>
            </a:extLst>
          </p:cNvPr>
          <p:cNvSpPr>
            <a:spLocks noGrp="1"/>
          </p:cNvSpPr>
          <p:nvPr>
            <p:ph idx="1"/>
          </p:nvPr>
        </p:nvSpPr>
        <p:spPr>
          <a:xfrm>
            <a:off x="768096" y="1676400"/>
            <a:ext cx="7290055" cy="5068624"/>
          </a:xfrm>
        </p:spPr>
        <p:txBody>
          <a:bodyPr/>
          <a:lstStyle/>
          <a:p>
            <a:endParaRPr lang="en-US" dirty="0"/>
          </a:p>
        </p:txBody>
      </p:sp>
      <p:sp>
        <p:nvSpPr>
          <p:cNvPr id="4" name="Footer Placeholder 3">
            <a:extLst>
              <a:ext uri="{FF2B5EF4-FFF2-40B4-BE49-F238E27FC236}">
                <a16:creationId xmlns:a16="http://schemas.microsoft.com/office/drawing/2014/main" id="{1D0F5054-04B7-CF62-861B-0C306841EF06}"/>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1D9943AF-9E09-5BB4-CC17-25B60AC5817D}"/>
              </a:ext>
            </a:extLst>
          </p:cNvPr>
          <p:cNvSpPr>
            <a:spLocks noGrp="1"/>
          </p:cNvSpPr>
          <p:nvPr>
            <p:ph type="sldNum" sz="quarter" idx="12"/>
          </p:nvPr>
        </p:nvSpPr>
        <p:spPr/>
        <p:txBody>
          <a:bodyPr/>
          <a:lstStyle/>
          <a:p>
            <a:fld id="{4FAB73BC-B049-4115-A692-8D63A059BFB8}" type="slidenum">
              <a:rPr lang="en-US" smtClean="0"/>
              <a:t>2</a:t>
            </a:fld>
            <a:endParaRPr lang="en-US" dirty="0"/>
          </a:p>
        </p:txBody>
      </p:sp>
      <p:pic>
        <p:nvPicPr>
          <p:cNvPr id="7" name="Picture 6">
            <a:extLst>
              <a:ext uri="{FF2B5EF4-FFF2-40B4-BE49-F238E27FC236}">
                <a16:creationId xmlns:a16="http://schemas.microsoft.com/office/drawing/2014/main" id="{487FD1D8-C5D2-8EB4-06DC-6B122DA1FACE}"/>
              </a:ext>
            </a:extLst>
          </p:cNvPr>
          <p:cNvPicPr>
            <a:picLocks noChangeAspect="1"/>
          </p:cNvPicPr>
          <p:nvPr/>
        </p:nvPicPr>
        <p:blipFill>
          <a:blip r:embed="rId3"/>
          <a:stretch>
            <a:fillRect/>
          </a:stretch>
        </p:blipFill>
        <p:spPr>
          <a:xfrm>
            <a:off x="1981200" y="1676401"/>
            <a:ext cx="4876800" cy="4931464"/>
          </a:xfrm>
          <a:prstGeom prst="rect">
            <a:avLst/>
          </a:prstGeom>
        </p:spPr>
      </p:pic>
    </p:spTree>
    <p:extLst>
      <p:ext uri="{BB962C8B-B14F-4D97-AF65-F5344CB8AC3E}">
        <p14:creationId xmlns:p14="http://schemas.microsoft.com/office/powerpoint/2010/main" val="4021147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2226BC-EB80-4504-B3D7-2DB0AE7436D6}"/>
              </a:ext>
            </a:extLst>
          </p:cNvPr>
          <p:cNvSpPr>
            <a:spLocks noGrp="1"/>
          </p:cNvSpPr>
          <p:nvPr>
            <p:ph type="title"/>
          </p:nvPr>
        </p:nvSpPr>
        <p:spPr>
          <a:xfrm>
            <a:off x="723591" y="804333"/>
            <a:ext cx="2543925" cy="5249334"/>
          </a:xfrm>
        </p:spPr>
        <p:txBody>
          <a:bodyPr>
            <a:normAutofit/>
          </a:bodyPr>
          <a:lstStyle/>
          <a:p>
            <a:pPr algn="r"/>
            <a:r>
              <a:rPr lang="en-US" sz="2800">
                <a:latin typeface="Roboto" panose="02000000000000000000" pitchFamily="2" charset="0"/>
                <a:ea typeface="Roboto" panose="02000000000000000000" pitchFamily="2" charset="0"/>
                <a:cs typeface="Roboto" panose="02000000000000000000" pitchFamily="2" charset="0"/>
              </a:rPr>
              <a:t>Post-secondary options</a:t>
            </a:r>
            <a:r>
              <a:rPr lang="en-US" sz="2800"/>
              <a:t>	</a:t>
            </a: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FF74B72-E118-4FA9-9BE5-7A898DD5343E}"/>
              </a:ext>
            </a:extLst>
          </p:cNvPr>
          <p:cNvSpPr>
            <a:spLocks noGrp="1"/>
          </p:cNvSpPr>
          <p:nvPr>
            <p:ph idx="1"/>
          </p:nvPr>
        </p:nvSpPr>
        <p:spPr>
          <a:xfrm>
            <a:off x="3749497" y="804333"/>
            <a:ext cx="4693291" cy="5249334"/>
          </a:xfrm>
        </p:spPr>
        <p:txBody>
          <a:bodyPr anchor="ctr">
            <a:normAutofit/>
          </a:bodyPr>
          <a:lstStyle/>
          <a:p>
            <a:r>
              <a:rPr lang="en-US" dirty="0">
                <a:latin typeface="Roboto" panose="02000000000000000000" pitchFamily="2" charset="0"/>
                <a:ea typeface="Roboto" panose="02000000000000000000" pitchFamily="2" charset="0"/>
                <a:cs typeface="Roboto" panose="02000000000000000000" pitchFamily="2" charset="0"/>
              </a:rPr>
              <a:t>Apprenticeships and Job Training</a:t>
            </a:r>
          </a:p>
          <a:p>
            <a:r>
              <a:rPr lang="en-US" dirty="0">
                <a:latin typeface="Roboto" panose="02000000000000000000" pitchFamily="2" charset="0"/>
                <a:ea typeface="Roboto" panose="02000000000000000000" pitchFamily="2" charset="0"/>
                <a:cs typeface="Roboto" panose="02000000000000000000" pitchFamily="2" charset="0"/>
              </a:rPr>
              <a:t>Military</a:t>
            </a:r>
          </a:p>
          <a:p>
            <a:r>
              <a:rPr lang="en-US" dirty="0">
                <a:latin typeface="Roboto" panose="02000000000000000000" pitchFamily="2" charset="0"/>
                <a:ea typeface="Roboto" panose="02000000000000000000" pitchFamily="2" charset="0"/>
                <a:cs typeface="Roboto" panose="02000000000000000000" pitchFamily="2" charset="0"/>
              </a:rPr>
              <a:t>Specialty School</a:t>
            </a:r>
          </a:p>
          <a:p>
            <a:r>
              <a:rPr lang="en-US" dirty="0">
                <a:latin typeface="Roboto" panose="02000000000000000000" pitchFamily="2" charset="0"/>
                <a:ea typeface="Roboto" panose="02000000000000000000" pitchFamily="2" charset="0"/>
                <a:cs typeface="Roboto" panose="02000000000000000000" pitchFamily="2" charset="0"/>
              </a:rPr>
              <a:t>2-Year and/or Technical College</a:t>
            </a:r>
          </a:p>
          <a:p>
            <a:r>
              <a:rPr lang="en-US" dirty="0">
                <a:latin typeface="Roboto" panose="02000000000000000000" pitchFamily="2" charset="0"/>
                <a:ea typeface="Roboto" panose="02000000000000000000" pitchFamily="2" charset="0"/>
                <a:cs typeface="Roboto" panose="02000000000000000000" pitchFamily="2" charset="0"/>
              </a:rPr>
              <a:t>4-Year College/University</a:t>
            </a:r>
          </a:p>
          <a:p>
            <a:r>
              <a:rPr lang="en-US" dirty="0">
                <a:latin typeface="Roboto" panose="02000000000000000000" pitchFamily="2" charset="0"/>
                <a:ea typeface="Roboto" panose="02000000000000000000" pitchFamily="2" charset="0"/>
                <a:cs typeface="Roboto" panose="02000000000000000000" pitchFamily="2" charset="0"/>
              </a:rPr>
              <a:t>Other?</a:t>
            </a:r>
          </a:p>
        </p:txBody>
      </p:sp>
      <p:sp>
        <p:nvSpPr>
          <p:cNvPr id="4" name="Footer Placeholder 3">
            <a:extLst>
              <a:ext uri="{FF2B5EF4-FFF2-40B4-BE49-F238E27FC236}">
                <a16:creationId xmlns:a16="http://schemas.microsoft.com/office/drawing/2014/main" id="{97AA8C36-17AC-8478-BF56-50D07DD5F17F}"/>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8AA7FD38-68B9-9BB1-E4F1-183CAE350B1E}"/>
              </a:ext>
            </a:extLst>
          </p:cNvPr>
          <p:cNvSpPr>
            <a:spLocks noGrp="1"/>
          </p:cNvSpPr>
          <p:nvPr>
            <p:ph type="sldNum" sz="quarter" idx="12"/>
          </p:nvPr>
        </p:nvSpPr>
        <p:spPr/>
        <p:txBody>
          <a:bodyPr/>
          <a:lstStyle/>
          <a:p>
            <a:fld id="{4FAB73BC-B049-4115-A692-8D63A059BFB8}" type="slidenum">
              <a:rPr lang="en-US" smtClean="0"/>
              <a:t>20</a:t>
            </a:fld>
            <a:endParaRPr lang="en-US" dirty="0"/>
          </a:p>
        </p:txBody>
      </p:sp>
    </p:spTree>
    <p:extLst>
      <p:ext uri="{BB962C8B-B14F-4D97-AF65-F5344CB8AC3E}">
        <p14:creationId xmlns:p14="http://schemas.microsoft.com/office/powerpoint/2010/main" val="3488266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38920" name="Straight Connector 38919">
            <a:extLst>
              <a:ext uri="{FF2B5EF4-FFF2-40B4-BE49-F238E27FC236}">
                <a16:creationId xmlns:a16="http://schemas.microsoft.com/office/drawing/2014/main" id="{899B6EB3-B4EB-4EC7-944A-703BAE0D1A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2"/>
          <p:cNvSpPr txBox="1">
            <a:spLocks noChangeArrowheads="1"/>
          </p:cNvSpPr>
          <p:nvPr/>
        </p:nvSpPr>
        <p:spPr>
          <a:xfrm>
            <a:off x="768095" y="585216"/>
            <a:ext cx="7668673" cy="1499616"/>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defTabSz="914400" fontAlgn="auto">
              <a:lnSpc>
                <a:spcPct val="80000"/>
              </a:lnSpc>
              <a:spcAft>
                <a:spcPts val="600"/>
              </a:spcAft>
            </a:pPr>
            <a:r>
              <a:rPr lang="en-US" altLang="en-US" sz="5000" spc="100" dirty="0">
                <a:solidFill>
                  <a:schemeClr val="tx1">
                    <a:lumMod val="95000"/>
                    <a:lumOff val="5000"/>
                  </a:schemeClr>
                </a:solidFill>
              </a:rPr>
              <a:t>Trades and Apprenticeships</a:t>
            </a:r>
          </a:p>
        </p:txBody>
      </p:sp>
      <p:sp>
        <p:nvSpPr>
          <p:cNvPr id="3" name="TextBox 2"/>
          <p:cNvSpPr txBox="1"/>
          <p:nvPr/>
        </p:nvSpPr>
        <p:spPr>
          <a:xfrm>
            <a:off x="768095" y="2286000"/>
            <a:ext cx="2722627" cy="4023360"/>
          </a:xfrm>
          <a:prstGeom prst="rect">
            <a:avLst/>
          </a:prstGeom>
        </p:spPr>
        <p:txBody>
          <a:bodyPr vert="horz" lIns="45720" tIns="45720" rIns="45720" bIns="45720" rtlCol="0">
            <a:normAutofit/>
          </a:bodyPr>
          <a:lstStyle/>
          <a:p>
            <a:pPr marL="274320" indent="-228600" defTabSz="914400" fontAlgn="auto">
              <a:lnSpc>
                <a:spcPct val="90000"/>
              </a:lnSpc>
              <a:spcAft>
                <a:spcPts val="600"/>
              </a:spcAft>
              <a:buClr>
                <a:schemeClr val="accent1"/>
              </a:buClr>
              <a:buSzPct val="100000"/>
              <a:buFont typeface="Arial" panose="020B0604020202020204" pitchFamily="34" charset="0"/>
              <a:buChar char="•"/>
              <a:defRPr/>
            </a:pPr>
            <a:r>
              <a:rPr lang="en-US" sz="1600"/>
              <a:t>Occupations such as skilled construction work are considered trades or crafts. </a:t>
            </a:r>
          </a:p>
          <a:p>
            <a:pPr marL="274320" indent="-228600" defTabSz="914400" fontAlgn="auto">
              <a:lnSpc>
                <a:spcPct val="90000"/>
              </a:lnSpc>
              <a:spcAft>
                <a:spcPts val="600"/>
              </a:spcAft>
              <a:buClr>
                <a:schemeClr val="accent1"/>
              </a:buClr>
              <a:buSzPct val="100000"/>
              <a:buFont typeface="Arial" panose="020B0604020202020204" pitchFamily="34" charset="0"/>
              <a:buChar char="•"/>
              <a:defRPr/>
            </a:pPr>
            <a:endParaRPr lang="en-US" sz="1600"/>
          </a:p>
          <a:p>
            <a:pPr marL="274320" indent="-228600" defTabSz="914400" fontAlgn="auto">
              <a:lnSpc>
                <a:spcPct val="90000"/>
              </a:lnSpc>
              <a:spcAft>
                <a:spcPts val="600"/>
              </a:spcAft>
              <a:buClr>
                <a:schemeClr val="accent1"/>
              </a:buClr>
              <a:buSzPct val="100000"/>
              <a:buFont typeface="Arial" panose="020B0604020202020204" pitchFamily="34" charset="0"/>
              <a:buChar char="•"/>
              <a:defRPr/>
            </a:pPr>
            <a:r>
              <a:rPr lang="en-US" sz="1600"/>
              <a:t>The completion of an apprenticeship is generally associated with skilled labor. Training lasts 1 - 5 years, and provide on-the-job training, often paid.  These kinds of programs can lead to secure and well-paying jobs. Additional education and training can provide high levels of advancement and increased salaries.</a:t>
            </a:r>
          </a:p>
        </p:txBody>
      </p:sp>
      <p:pic>
        <p:nvPicPr>
          <p:cNvPr id="13" name="Picture 12"/>
          <p:cNvPicPr>
            <a:picLocks noChangeAspect="1"/>
          </p:cNvPicPr>
          <p:nvPr/>
        </p:nvPicPr>
        <p:blipFill rotWithShape="1">
          <a:blip r:embed="rId3">
            <a:extLst>
              <a:ext uri="{28A0092B-C50C-407E-A947-70E740481C1C}">
                <a14:useLocalDpi xmlns:a14="http://schemas.microsoft.com/office/drawing/2010/main" val="0"/>
              </a:ext>
            </a:extLst>
          </a:blip>
          <a:srcRect l="2599" r="18996" b="-6"/>
          <a:stretch>
            <a:fillRect/>
          </a:stretch>
        </p:blipFill>
        <p:spPr>
          <a:xfrm>
            <a:off x="3974603" y="2410420"/>
            <a:ext cx="1636503" cy="1389058"/>
          </a:xfrm>
          <a:prstGeom prst="rect">
            <a:avLst/>
          </a:prstGeom>
        </p:spPr>
      </p:pic>
      <p:pic>
        <p:nvPicPr>
          <p:cNvPr id="8" name="Picture 2" descr="C:\Documents and Settings\skm14282\Local Settings\Temporary Internet Files\Content.IE5\7D7MSYSD\MP900184944[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626" r="11633" b="5"/>
          <a:stretch>
            <a:fillRect/>
          </a:stretch>
        </p:blipFill>
        <p:spPr bwMode="auto">
          <a:xfrm>
            <a:off x="5721532" y="2410420"/>
            <a:ext cx="896212" cy="13890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5227" r="699" b="-3"/>
          <a:stretch>
            <a:fillRect/>
          </a:stretch>
        </p:blipFill>
        <p:spPr>
          <a:xfrm>
            <a:off x="3974603" y="3948742"/>
            <a:ext cx="2643140" cy="2013908"/>
          </a:xfrm>
          <a:prstGeom prst="rect">
            <a:avLst/>
          </a:prstGeom>
        </p:spPr>
      </p:pic>
      <p:pic>
        <p:nvPicPr>
          <p:cNvPr id="38915" name="Picture 3" descr="C:\Documents and Settings\skm14282\Local Settings\Temporary Internet Files\Content.IE5\KCZE1X0C\MP900409285[1].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3001" b="4"/>
          <a:stretch>
            <a:fillRect/>
          </a:stretch>
        </p:blipFill>
        <p:spPr bwMode="auto">
          <a:xfrm>
            <a:off x="6733282" y="2410420"/>
            <a:ext cx="1669586" cy="355223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BF1A3186-0E26-DB3E-017A-02694FB57C57}"/>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ED19012D-076A-E6D3-968C-25F5B805CB7F}"/>
              </a:ext>
            </a:extLst>
          </p:cNvPr>
          <p:cNvSpPr>
            <a:spLocks noGrp="1"/>
          </p:cNvSpPr>
          <p:nvPr>
            <p:ph type="sldNum" sz="quarter" idx="12"/>
          </p:nvPr>
        </p:nvSpPr>
        <p:spPr/>
        <p:txBody>
          <a:bodyPr/>
          <a:lstStyle/>
          <a:p>
            <a:fld id="{4FAB73BC-B049-4115-A692-8D63A059BFB8}" type="slidenum">
              <a:rPr lang="en-US" smtClean="0"/>
              <a:t>21</a:t>
            </a:fld>
            <a:endParaRPr lang="en-US" dirty="0"/>
          </a:p>
        </p:txBody>
      </p:sp>
    </p:spTree>
    <p:extLst>
      <p:ext uri="{BB962C8B-B14F-4D97-AF65-F5344CB8AC3E}">
        <p14:creationId xmlns:p14="http://schemas.microsoft.com/office/powerpoint/2010/main" val="4109165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90D207-792B-563A-C57D-B3966A4BFF20}"/>
              </a:ext>
            </a:extLst>
          </p:cNvPr>
          <p:cNvSpPr>
            <a:spLocks noGrp="1"/>
          </p:cNvSpPr>
          <p:nvPr>
            <p:ph type="title"/>
          </p:nvPr>
        </p:nvSpPr>
        <p:spPr>
          <a:xfrm>
            <a:off x="723591" y="804333"/>
            <a:ext cx="2543925" cy="5249334"/>
          </a:xfrm>
        </p:spPr>
        <p:txBody>
          <a:bodyPr>
            <a:normAutofit/>
          </a:bodyPr>
          <a:lstStyle/>
          <a:p>
            <a:pPr algn="r"/>
            <a:r>
              <a:rPr lang="en-US" altLang="en-US" dirty="0"/>
              <a:t>Trade examples</a:t>
            </a:r>
            <a:br>
              <a:rPr lang="en-US" altLang="en-US" dirty="0"/>
            </a:br>
            <a:endParaRPr lang="en-US" dirty="0"/>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081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23B393A-0BC7-3886-9C6F-4A483D3857CD}"/>
              </a:ext>
            </a:extLst>
          </p:cNvPr>
          <p:cNvSpPr>
            <a:spLocks noGrp="1"/>
          </p:cNvSpPr>
          <p:nvPr>
            <p:ph idx="1"/>
          </p:nvPr>
        </p:nvSpPr>
        <p:spPr>
          <a:xfrm>
            <a:off x="3749497" y="804333"/>
            <a:ext cx="4693291" cy="5249334"/>
          </a:xfrm>
        </p:spPr>
        <p:txBody>
          <a:bodyPr anchor="ctr">
            <a:normAutofit/>
          </a:bodyPr>
          <a:lstStyle/>
          <a:p>
            <a:r>
              <a:rPr lang="en-US" sz="1900" dirty="0"/>
              <a:t>Electrician</a:t>
            </a:r>
          </a:p>
          <a:p>
            <a:r>
              <a:rPr lang="en-US" sz="1900" dirty="0"/>
              <a:t>Contractor/Construction Manager</a:t>
            </a:r>
          </a:p>
          <a:p>
            <a:r>
              <a:rPr lang="en-US" sz="1900" dirty="0"/>
              <a:t>Plumber</a:t>
            </a:r>
          </a:p>
          <a:p>
            <a:r>
              <a:rPr lang="en-US" sz="1900" dirty="0"/>
              <a:t>Heating, Ventilation, and Air Conditioning (HVAC) Technician</a:t>
            </a:r>
          </a:p>
          <a:p>
            <a:r>
              <a:rPr lang="en-US" sz="1900" dirty="0"/>
              <a:t>Certified Cook</a:t>
            </a:r>
          </a:p>
          <a:p>
            <a:r>
              <a:rPr lang="en-US" sz="1900" dirty="0"/>
              <a:t>Firefighter</a:t>
            </a:r>
          </a:p>
          <a:p>
            <a:r>
              <a:rPr lang="en-US" sz="1900" dirty="0"/>
              <a:t>Automotive/Aviation Technician</a:t>
            </a:r>
          </a:p>
          <a:p>
            <a:r>
              <a:rPr lang="en-US" sz="1900" dirty="0"/>
              <a:t>Licensed Practical Nurse</a:t>
            </a:r>
          </a:p>
          <a:p>
            <a:r>
              <a:rPr lang="en-US" sz="1900" dirty="0"/>
              <a:t>Garden and Landscape Designer/Agriculture</a:t>
            </a:r>
          </a:p>
          <a:p>
            <a:r>
              <a:rPr lang="en-US" sz="1900" dirty="0"/>
              <a:t>Welder</a:t>
            </a:r>
          </a:p>
          <a:p>
            <a:r>
              <a:rPr lang="en-US" sz="1900" dirty="0"/>
              <a:t>Legal Assistant</a:t>
            </a:r>
          </a:p>
        </p:txBody>
      </p:sp>
      <p:sp>
        <p:nvSpPr>
          <p:cNvPr id="4" name="Footer Placeholder 3">
            <a:extLst>
              <a:ext uri="{FF2B5EF4-FFF2-40B4-BE49-F238E27FC236}">
                <a16:creationId xmlns:a16="http://schemas.microsoft.com/office/drawing/2014/main" id="{3846EEA7-8638-ACA2-DAE3-99FF04C82ECF}"/>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364737D3-F7CD-BE0F-15B9-A115557F65FE}"/>
              </a:ext>
            </a:extLst>
          </p:cNvPr>
          <p:cNvSpPr>
            <a:spLocks noGrp="1"/>
          </p:cNvSpPr>
          <p:nvPr>
            <p:ph type="sldNum" sz="quarter" idx="12"/>
          </p:nvPr>
        </p:nvSpPr>
        <p:spPr/>
        <p:txBody>
          <a:bodyPr/>
          <a:lstStyle/>
          <a:p>
            <a:fld id="{4FAB73BC-B049-4115-A692-8D63A059BFB8}" type="slidenum">
              <a:rPr lang="en-US" smtClean="0"/>
              <a:t>22</a:t>
            </a:fld>
            <a:endParaRPr lang="en-US" dirty="0"/>
          </a:p>
        </p:txBody>
      </p:sp>
    </p:spTree>
    <p:extLst>
      <p:ext uri="{BB962C8B-B14F-4D97-AF65-F5344CB8AC3E}">
        <p14:creationId xmlns:p14="http://schemas.microsoft.com/office/powerpoint/2010/main" val="23754284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350F6-FC50-2D7F-AAB8-B6F335E3A6FA}"/>
              </a:ext>
            </a:extLst>
          </p:cNvPr>
          <p:cNvSpPr>
            <a:spLocks noGrp="1"/>
          </p:cNvSpPr>
          <p:nvPr>
            <p:ph type="title"/>
          </p:nvPr>
        </p:nvSpPr>
        <p:spPr/>
        <p:txBody>
          <a:bodyPr/>
          <a:lstStyle/>
          <a:p>
            <a:r>
              <a:rPr lang="en-US" dirty="0"/>
              <a:t>State workforce development initiatives</a:t>
            </a:r>
          </a:p>
        </p:txBody>
      </p:sp>
      <p:sp>
        <p:nvSpPr>
          <p:cNvPr id="5" name="Content Placeholder 4">
            <a:extLst>
              <a:ext uri="{FF2B5EF4-FFF2-40B4-BE49-F238E27FC236}">
                <a16:creationId xmlns:a16="http://schemas.microsoft.com/office/drawing/2014/main" id="{0711D74F-EDBE-DFD0-C385-78C2A79ECA35}"/>
              </a:ext>
            </a:extLst>
          </p:cNvPr>
          <p:cNvSpPr>
            <a:spLocks noGrp="1"/>
          </p:cNvSpPr>
          <p:nvPr>
            <p:ph sz="half" idx="2"/>
          </p:nvPr>
        </p:nvSpPr>
        <p:spPr>
          <a:xfrm>
            <a:off x="768096" y="2215414"/>
            <a:ext cx="7870758" cy="3341572"/>
          </a:xfrm>
        </p:spPr>
        <p:txBody>
          <a:bodyPr>
            <a:normAutofit/>
          </a:bodyPr>
          <a:lstStyle/>
          <a:p>
            <a:pPr marL="0" indent="0">
              <a:buNone/>
            </a:pPr>
            <a:r>
              <a:rPr lang="en-US" b="1" dirty="0">
                <a:latin typeface="Roboto" panose="02000000000000000000" pitchFamily="2" charset="0"/>
                <a:ea typeface="Roboto" panose="02000000000000000000" pitchFamily="2" charset="0"/>
                <a:cs typeface="Roboto" panose="02000000000000000000" pitchFamily="2" charset="0"/>
              </a:rPr>
              <a:t>HOPE Career Grant</a:t>
            </a:r>
            <a:endParaRPr lang="en-US"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1600" dirty="0">
                <a:latin typeface="Roboto" panose="02000000000000000000" pitchFamily="2" charset="0"/>
                <a:ea typeface="Roboto" panose="02000000000000000000" pitchFamily="2" charset="0"/>
                <a:cs typeface="Roboto" panose="02000000000000000000" pitchFamily="2" charset="0"/>
              </a:rPr>
              <a:t>The HOPE Career Grant can be the boost a student needs to get started on a rewarding career in a well-paying job, and without accumulating a lot of student debt. It also helps Georgia employers by creating a pipeline of skilled workers they can hire for the foreseeable future. </a:t>
            </a:r>
          </a:p>
          <a:p>
            <a:pPr marL="0" indent="0">
              <a:buNone/>
            </a:pPr>
            <a:r>
              <a:rPr lang="en-US" sz="1600" dirty="0">
                <a:latin typeface="Roboto" panose="02000000000000000000" pitchFamily="2" charset="0"/>
                <a:ea typeface="Roboto" panose="02000000000000000000" pitchFamily="2" charset="0"/>
                <a:cs typeface="Roboto" panose="02000000000000000000" pitchFamily="2" charset="0"/>
              </a:rPr>
              <a:t>To be eligible for the HOPE Career Grant, students must first qualify for and be receiving the </a:t>
            </a:r>
            <a:r>
              <a:rPr lang="en-US" sz="1600" dirty="0">
                <a:latin typeface="Roboto" panose="02000000000000000000" pitchFamily="2" charset="0"/>
                <a:ea typeface="Roboto" panose="02000000000000000000" pitchFamily="2" charset="0"/>
                <a:cs typeface="Roboto" panose="02000000000000000000" pitchFamily="2" charset="0"/>
                <a:hlinkClick r:id="rId3"/>
              </a:rPr>
              <a:t>HOPE Grant</a:t>
            </a:r>
            <a:r>
              <a:rPr lang="en-US" sz="1600" dirty="0">
                <a:latin typeface="Roboto" panose="02000000000000000000" pitchFamily="2" charset="0"/>
                <a:ea typeface="Roboto" panose="02000000000000000000" pitchFamily="2" charset="0"/>
                <a:cs typeface="Roboto" panose="02000000000000000000" pitchFamily="2" charset="0"/>
              </a:rPr>
              <a:t>. The two grants together </a:t>
            </a:r>
            <a:r>
              <a:rPr lang="en-US" sz="1600" u="sng" dirty="0">
                <a:latin typeface="Roboto" panose="02000000000000000000" pitchFamily="2" charset="0"/>
                <a:ea typeface="Roboto" panose="02000000000000000000" pitchFamily="2" charset="0"/>
                <a:cs typeface="Roboto" panose="02000000000000000000" pitchFamily="2" charset="0"/>
              </a:rPr>
              <a:t>will cover all tuition</a:t>
            </a:r>
            <a:r>
              <a:rPr lang="en-US" sz="1600" dirty="0">
                <a:latin typeface="Roboto" panose="02000000000000000000" pitchFamily="2" charset="0"/>
                <a:ea typeface="Roboto" panose="02000000000000000000" pitchFamily="2" charset="0"/>
                <a:cs typeface="Roboto" panose="02000000000000000000" pitchFamily="2" charset="0"/>
              </a:rPr>
              <a:t> in these 17 programs of study.</a:t>
            </a:r>
          </a:p>
          <a:p>
            <a:pPr lvl="1"/>
            <a:r>
              <a:rPr lang="en-US" dirty="0">
                <a:latin typeface="Roboto" panose="02000000000000000000" pitchFamily="2" charset="0"/>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https://tcsg.edu/free-tuition/</a:t>
            </a:r>
            <a:r>
              <a:rPr lang="en-US" dirty="0">
                <a:latin typeface="Roboto" panose="02000000000000000000" pitchFamily="2" charset="0"/>
                <a:ea typeface="Roboto" panose="02000000000000000000" pitchFamily="2" charset="0"/>
                <a:cs typeface="Roboto" panose="02000000000000000000" pitchFamily="2" charset="0"/>
              </a:rPr>
              <a:t> </a:t>
            </a:r>
          </a:p>
          <a:p>
            <a:pPr lvl="1"/>
            <a:r>
              <a:rPr lang="en-US" dirty="0">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https://www.gafutures.org/hope-state-aid-programs/hope-zell-miller-grants/hope-career-grant/</a:t>
            </a:r>
            <a:r>
              <a:rPr lang="en-US" dirty="0">
                <a:latin typeface="Roboto" panose="02000000000000000000" pitchFamily="2" charset="0"/>
                <a:ea typeface="Roboto" panose="02000000000000000000" pitchFamily="2" charset="0"/>
                <a:cs typeface="Roboto" panose="02000000000000000000" pitchFamily="2" charset="0"/>
              </a:rPr>
              <a:t> </a:t>
            </a:r>
          </a:p>
          <a:p>
            <a:pPr marL="0" indent="0">
              <a:buNone/>
            </a:pPr>
            <a:endParaRPr lang="en-US" sz="1600" dirty="0">
              <a:latin typeface="Roboto" panose="02000000000000000000" pitchFamily="2" charset="0"/>
              <a:ea typeface="Roboto" panose="02000000000000000000" pitchFamily="2" charset="0"/>
              <a:cs typeface="Roboto" panose="02000000000000000000" pitchFamily="2" charset="0"/>
            </a:endParaRPr>
          </a:p>
          <a:p>
            <a:endParaRPr lang="en-US" dirty="0"/>
          </a:p>
        </p:txBody>
      </p:sp>
      <p:sp>
        <p:nvSpPr>
          <p:cNvPr id="17" name="Text Placeholder 9">
            <a:extLst>
              <a:ext uri="{FF2B5EF4-FFF2-40B4-BE49-F238E27FC236}">
                <a16:creationId xmlns:a16="http://schemas.microsoft.com/office/drawing/2014/main" id="{4B4024E8-2153-E8C1-BEC7-975A4D09261B}"/>
              </a:ext>
            </a:extLst>
          </p:cNvPr>
          <p:cNvSpPr txBox="1">
            <a:spLocks/>
          </p:cNvSpPr>
          <p:nvPr/>
        </p:nvSpPr>
        <p:spPr>
          <a:xfrm>
            <a:off x="750972" y="6035040"/>
            <a:ext cx="7842504" cy="822960"/>
          </a:xfrm>
          <a:prstGeom prst="rect">
            <a:avLst/>
          </a:prstGeom>
        </p:spPr>
        <p:txBody>
          <a:bodyPr vert="horz" lIns="137160" tIns="45720" rIns="137160" bIns="45720" rtlCol="0" anchor="ctr">
            <a:normAutofit lnSpcReduction="10000"/>
          </a:bodyPr>
          <a:lstStyle>
            <a:lvl1pPr marL="0" indent="0" algn="l" defTabSz="914400" rtl="0" eaLnBrk="1" latinLnBrk="0" hangingPunct="1">
              <a:lnSpc>
                <a:spcPct val="90000"/>
              </a:lnSpc>
              <a:spcBef>
                <a:spcPts val="0"/>
              </a:spcBef>
              <a:spcAft>
                <a:spcPts val="0"/>
              </a:spcAft>
              <a:buClr>
                <a:schemeClr val="accent1"/>
              </a:buClr>
              <a:buSzPct val="100000"/>
              <a:buFont typeface="Tw Cen MT" panose="020B0602020104020603" pitchFamily="34" charset="0"/>
              <a:buNone/>
              <a:defRPr sz="2200" b="0" kern="1200" cap="none" baseline="0">
                <a:solidFill>
                  <a:schemeClr val="accent1"/>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Wingdings 3" pitchFamily="18" charset="2"/>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Wingdings 3" pitchFamily="18" charset="2"/>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200"/>
              </a:spcBef>
              <a:spcAft>
                <a:spcPts val="400"/>
              </a:spcAft>
              <a:buClr>
                <a:schemeClr val="accent1"/>
              </a:buClr>
              <a:buFont typeface="Wingdings 3" pitchFamily="18" charset="2"/>
              <a:buNone/>
              <a:defRPr sz="1600" b="1" kern="1200">
                <a:solidFill>
                  <a:schemeClr val="tx1"/>
                </a:solidFill>
                <a:latin typeface="+mn-lt"/>
                <a:ea typeface="+mn-ea"/>
                <a:cs typeface="+mn-cs"/>
              </a:defRPr>
            </a:lvl9pPr>
          </a:lstStyle>
          <a:p>
            <a:pPr algn="ctr"/>
            <a:r>
              <a:rPr lang="en-US" sz="1800" dirty="0"/>
              <a:t>Visit the following </a:t>
            </a:r>
            <a:r>
              <a:rPr lang="en-US" sz="1800" dirty="0" err="1"/>
              <a:t>Linktree</a:t>
            </a:r>
            <a:r>
              <a:rPr lang="en-US" sz="1800" dirty="0"/>
              <a:t> (or scan the QR code below) to learn more about several workforce development initiatives in Georgia – </a:t>
            </a:r>
            <a:r>
              <a:rPr lang="en-US" sz="1800" dirty="0">
                <a:solidFill>
                  <a:schemeClr val="tx1"/>
                </a:solidFill>
                <a:hlinkClick r:id="rId6">
                  <a:extLst>
                    <a:ext uri="{A12FA001-AC4F-418D-AE19-62706E023703}">
                      <ahyp:hlinkClr xmlns:ahyp="http://schemas.microsoft.com/office/drawing/2018/hyperlinkcolor" val="tx"/>
                    </a:ext>
                  </a:extLst>
                </a:hlinkClick>
              </a:rPr>
              <a:t>https://linktr.ee/GAWorkForceDevInitiatives</a:t>
            </a:r>
            <a:r>
              <a:rPr lang="en-US" sz="1800" dirty="0">
                <a:solidFill>
                  <a:schemeClr val="tx1"/>
                </a:solidFill>
              </a:rPr>
              <a:t>   </a:t>
            </a:r>
          </a:p>
          <a:p>
            <a:endParaRPr lang="en-US" dirty="0"/>
          </a:p>
          <a:p>
            <a:endParaRPr lang="en-US" dirty="0"/>
          </a:p>
          <a:p>
            <a:endParaRPr lang="en-US" dirty="0"/>
          </a:p>
        </p:txBody>
      </p:sp>
      <p:pic>
        <p:nvPicPr>
          <p:cNvPr id="18" name="Picture 17" descr="Qr code&#10;&#10;Description automatically generated">
            <a:extLst>
              <a:ext uri="{FF2B5EF4-FFF2-40B4-BE49-F238E27FC236}">
                <a16:creationId xmlns:a16="http://schemas.microsoft.com/office/drawing/2014/main" id="{177108D4-639B-C75C-BF8C-F09212B3484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318617" y="6171661"/>
            <a:ext cx="549718" cy="549718"/>
          </a:xfrm>
          <a:prstGeom prst="rect">
            <a:avLst/>
          </a:prstGeom>
        </p:spPr>
      </p:pic>
      <p:sp>
        <p:nvSpPr>
          <p:cNvPr id="3" name="Footer Placeholder 2">
            <a:extLst>
              <a:ext uri="{FF2B5EF4-FFF2-40B4-BE49-F238E27FC236}">
                <a16:creationId xmlns:a16="http://schemas.microsoft.com/office/drawing/2014/main" id="{9755E059-BAF1-D5F2-36F5-DED6CEAD0F8D}"/>
              </a:ext>
            </a:extLst>
          </p:cNvPr>
          <p:cNvSpPr>
            <a:spLocks noGrp="1"/>
          </p:cNvSpPr>
          <p:nvPr>
            <p:ph type="ftr" sz="quarter" idx="11"/>
          </p:nvPr>
        </p:nvSpPr>
        <p:spPr/>
        <p:txBody>
          <a:bodyPr/>
          <a:lstStyle/>
          <a:p>
            <a:r>
              <a:rPr lang="en-US"/>
              <a:t>
              </a:t>
            </a:r>
            <a:endParaRPr lang="en-US" dirty="0"/>
          </a:p>
        </p:txBody>
      </p:sp>
    </p:spTree>
    <p:extLst>
      <p:ext uri="{BB962C8B-B14F-4D97-AF65-F5344CB8AC3E}">
        <p14:creationId xmlns:p14="http://schemas.microsoft.com/office/powerpoint/2010/main" val="2890042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BBF69-E116-89D5-7CCF-AB6A112C8907}"/>
              </a:ext>
            </a:extLst>
          </p:cNvPr>
          <p:cNvSpPr>
            <a:spLocks noGrp="1"/>
          </p:cNvSpPr>
          <p:nvPr>
            <p:ph type="title"/>
          </p:nvPr>
        </p:nvSpPr>
        <p:spPr/>
        <p:txBody>
          <a:bodyPr/>
          <a:lstStyle/>
          <a:p>
            <a:r>
              <a:rPr lang="en-US" dirty="0"/>
              <a:t>Hope grant + hope career grant = free tuition</a:t>
            </a:r>
          </a:p>
        </p:txBody>
      </p:sp>
      <p:sp>
        <p:nvSpPr>
          <p:cNvPr id="3" name="Text Placeholder 2">
            <a:extLst>
              <a:ext uri="{FF2B5EF4-FFF2-40B4-BE49-F238E27FC236}">
                <a16:creationId xmlns:a16="http://schemas.microsoft.com/office/drawing/2014/main" id="{7536C4DF-AB13-D663-2C0A-010307E7C98F}"/>
              </a:ext>
            </a:extLst>
          </p:cNvPr>
          <p:cNvSpPr>
            <a:spLocks noGrp="1"/>
          </p:cNvSpPr>
          <p:nvPr>
            <p:ph type="body" idx="1"/>
          </p:nvPr>
        </p:nvSpPr>
        <p:spPr>
          <a:xfrm>
            <a:off x="609600" y="2179636"/>
            <a:ext cx="7620000" cy="822960"/>
          </a:xfrm>
        </p:spPr>
        <p:txBody>
          <a:bodyPr>
            <a:normAutofit fontScale="70000" lnSpcReduction="20000"/>
          </a:bodyPr>
          <a:lstStyle/>
          <a:p>
            <a:pPr algn="ctr"/>
            <a:r>
              <a:rPr lang="en-US" dirty="0">
                <a:solidFill>
                  <a:schemeClr val="tx1"/>
                </a:solidFill>
              </a:rPr>
              <a:t>These programs are </a:t>
            </a:r>
            <a:r>
              <a:rPr lang="en-US" b="1" dirty="0">
                <a:solidFill>
                  <a:schemeClr val="tx1"/>
                </a:solidFill>
              </a:rPr>
              <a:t>high-demand careers</a:t>
            </a:r>
            <a:r>
              <a:rPr lang="en-US" dirty="0">
                <a:solidFill>
                  <a:schemeClr val="tx1"/>
                </a:solidFill>
              </a:rPr>
              <a:t> that you can study at a </a:t>
            </a:r>
            <a:r>
              <a:rPr lang="en-US" b="1" dirty="0">
                <a:solidFill>
                  <a:schemeClr val="tx1"/>
                </a:solidFill>
              </a:rPr>
              <a:t>Technical College for free!</a:t>
            </a:r>
            <a:br>
              <a:rPr lang="en-US" dirty="0">
                <a:solidFill>
                  <a:schemeClr val="tx1"/>
                </a:solidFill>
              </a:rPr>
            </a:br>
            <a:endParaRPr lang="en-US" dirty="0">
              <a:solidFill>
                <a:schemeClr val="tx1"/>
              </a:solidFill>
            </a:endParaRPr>
          </a:p>
          <a:p>
            <a:pPr algn="ctr"/>
            <a:r>
              <a:rPr lang="en-US" dirty="0">
                <a:solidFill>
                  <a:schemeClr val="tx1"/>
                </a:solidFill>
              </a:rPr>
              <a:t>You </a:t>
            </a:r>
            <a:r>
              <a:rPr lang="en-US" b="1" dirty="0">
                <a:solidFill>
                  <a:schemeClr val="tx1"/>
                </a:solidFill>
              </a:rPr>
              <a:t>DO NOT need a specific GPA</a:t>
            </a:r>
            <a:r>
              <a:rPr lang="en-US" dirty="0">
                <a:solidFill>
                  <a:schemeClr val="tx1"/>
                </a:solidFill>
              </a:rPr>
              <a:t> to get the </a:t>
            </a:r>
            <a:r>
              <a:rPr lang="en-US" b="1" dirty="0">
                <a:solidFill>
                  <a:schemeClr val="tx1"/>
                </a:solidFill>
              </a:rPr>
              <a:t>HOPE Grant or HOPE Career Grant</a:t>
            </a:r>
            <a:r>
              <a:rPr lang="en-US" dirty="0">
                <a:solidFill>
                  <a:schemeClr val="tx1"/>
                </a:solidFill>
              </a:rPr>
              <a:t> after high school.</a:t>
            </a:r>
          </a:p>
        </p:txBody>
      </p:sp>
      <p:sp>
        <p:nvSpPr>
          <p:cNvPr id="4" name="Content Placeholder 3">
            <a:extLst>
              <a:ext uri="{FF2B5EF4-FFF2-40B4-BE49-F238E27FC236}">
                <a16:creationId xmlns:a16="http://schemas.microsoft.com/office/drawing/2014/main" id="{51D6DFC8-071A-CA6F-6F5D-C23D171ACC3A}"/>
              </a:ext>
            </a:extLst>
          </p:cNvPr>
          <p:cNvSpPr>
            <a:spLocks noGrp="1"/>
          </p:cNvSpPr>
          <p:nvPr>
            <p:ph sz="half" idx="2"/>
          </p:nvPr>
        </p:nvSpPr>
        <p:spPr>
          <a:xfrm>
            <a:off x="749735" y="3097400"/>
            <a:ext cx="3566160" cy="3341572"/>
          </a:xfrm>
        </p:spPr>
        <p:txBody>
          <a:bodyPr>
            <a:normAutofit fontScale="85000" lnSpcReduction="20000"/>
          </a:bodyPr>
          <a:lstStyle/>
          <a:p>
            <a:pPr marL="0" indent="0">
              <a:buNone/>
            </a:pPr>
            <a:r>
              <a:rPr lang="en-US" b="1" dirty="0">
                <a:latin typeface="Roboto" panose="02000000000000000000" pitchFamily="2" charset="0"/>
                <a:ea typeface="Roboto" panose="02000000000000000000" pitchFamily="2" charset="0"/>
                <a:cs typeface="Roboto" panose="02000000000000000000" pitchFamily="2" charset="0"/>
              </a:rPr>
              <a:t>Automotive Technology</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Aviation Technology</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Certified Engineer Assistant</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Commercial Truck Driving</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Computer Programming</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Computer Technology</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Construction Technology</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Diesel Equipment Technology</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Early Childhood Care and Education</a:t>
            </a:r>
          </a:p>
          <a:p>
            <a:endParaRPr lang="en-US" dirty="0"/>
          </a:p>
        </p:txBody>
      </p:sp>
      <p:sp>
        <p:nvSpPr>
          <p:cNvPr id="6" name="Content Placeholder 5">
            <a:extLst>
              <a:ext uri="{FF2B5EF4-FFF2-40B4-BE49-F238E27FC236}">
                <a16:creationId xmlns:a16="http://schemas.microsoft.com/office/drawing/2014/main" id="{2B9ACE3F-2ABB-5943-35CF-F9C3D919746A}"/>
              </a:ext>
            </a:extLst>
          </p:cNvPr>
          <p:cNvSpPr>
            <a:spLocks noGrp="1"/>
          </p:cNvSpPr>
          <p:nvPr>
            <p:ph sz="quarter" idx="4"/>
          </p:nvPr>
        </p:nvSpPr>
        <p:spPr>
          <a:xfrm>
            <a:off x="4491990" y="3097400"/>
            <a:ext cx="3737610" cy="3341572"/>
          </a:xfrm>
        </p:spPr>
        <p:txBody>
          <a:bodyPr>
            <a:normAutofit fontScale="85000" lnSpcReduction="20000"/>
          </a:bodyPr>
          <a:lstStyle/>
          <a:p>
            <a:pPr marL="0" indent="0">
              <a:buNone/>
            </a:pPr>
            <a:r>
              <a:rPr lang="en-US" b="1" dirty="0">
                <a:latin typeface="Roboto" panose="02000000000000000000" pitchFamily="2" charset="0"/>
                <a:ea typeface="Roboto" panose="02000000000000000000" pitchFamily="2" charset="0"/>
                <a:cs typeface="Roboto" panose="02000000000000000000" pitchFamily="2" charset="0"/>
              </a:rPr>
              <a:t>Electrical Lineman Technology</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Health Science</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Industrial Maintenance</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Logistics/Transportation Technology</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Movie Production Set Design</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Practical Nursing</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Precision Manufacturing</a:t>
            </a:r>
          </a:p>
          <a:p>
            <a:pPr marL="0" indent="0">
              <a:buNone/>
            </a:pPr>
            <a:r>
              <a:rPr lang="en-US" b="1" dirty="0">
                <a:latin typeface="Roboto" panose="02000000000000000000" pitchFamily="2" charset="0"/>
                <a:ea typeface="Roboto" panose="02000000000000000000" pitchFamily="2" charset="0"/>
                <a:cs typeface="Roboto" panose="02000000000000000000" pitchFamily="2" charset="0"/>
              </a:rPr>
              <a:t>Welding and Joining Technology</a:t>
            </a:r>
          </a:p>
          <a:p>
            <a:endParaRPr lang="en-US" dirty="0"/>
          </a:p>
        </p:txBody>
      </p:sp>
      <p:sp>
        <p:nvSpPr>
          <p:cNvPr id="7" name="Rectangle 6">
            <a:extLst>
              <a:ext uri="{FF2B5EF4-FFF2-40B4-BE49-F238E27FC236}">
                <a16:creationId xmlns:a16="http://schemas.microsoft.com/office/drawing/2014/main" id="{1DC82D83-9C21-4FD7-2B96-571E038CF64D}"/>
              </a:ext>
            </a:extLst>
          </p:cNvPr>
          <p:cNvSpPr/>
          <p:nvPr/>
        </p:nvSpPr>
        <p:spPr>
          <a:xfrm>
            <a:off x="2985668" y="6395276"/>
            <a:ext cx="3172663" cy="276999"/>
          </a:xfrm>
          <a:prstGeom prst="rect">
            <a:avLst/>
          </a:prstGeom>
        </p:spPr>
        <p:txBody>
          <a:bodyPr wrap="none">
            <a:spAutoFit/>
          </a:bodyPr>
          <a:lstStyle/>
          <a:p>
            <a:pPr algn="ctr"/>
            <a:r>
              <a:rPr lang="en-US" sz="1200" b="1" dirty="0">
                <a:latin typeface="Roboto" panose="02000000000000000000" pitchFamily="2" charset="0"/>
                <a:ea typeface="Roboto" panose="02000000000000000000" pitchFamily="2" charset="0"/>
                <a:cs typeface="Roboto" panose="02000000000000000000" pitchFamily="2" charset="0"/>
              </a:rPr>
              <a:t>Learn more at </a:t>
            </a:r>
            <a:r>
              <a:rPr lang="en-US" sz="1200" b="1" dirty="0">
                <a:latin typeface="Roboto" panose="02000000000000000000" pitchFamily="2" charset="0"/>
                <a:ea typeface="Roboto" panose="02000000000000000000" pitchFamily="2" charset="0"/>
                <a:cs typeface="Roboto" panose="02000000000000000000" pitchFamily="2" charset="0"/>
                <a:hlinkClick r:id="rId2">
                  <a:extLst>
                    <a:ext uri="{A12FA001-AC4F-418D-AE19-62706E023703}">
                      <ahyp:hlinkClr xmlns:ahyp="http://schemas.microsoft.com/office/drawing/2018/hyperlinkcolor" val="tx"/>
                    </a:ext>
                  </a:extLst>
                </a:hlinkClick>
              </a:rPr>
              <a:t>https://tcsg.edu/free-tuition</a:t>
            </a:r>
            <a:r>
              <a:rPr lang="en-US" sz="1200" b="1" dirty="0">
                <a:latin typeface="Roboto" panose="02000000000000000000" pitchFamily="2" charset="0"/>
                <a:ea typeface="Roboto" panose="02000000000000000000" pitchFamily="2" charset="0"/>
                <a:cs typeface="Roboto" panose="02000000000000000000" pitchFamily="2" charset="0"/>
              </a:rPr>
              <a:t> </a:t>
            </a:r>
            <a:endParaRPr lang="en-US" sz="1200" dirty="0">
              <a:latin typeface="Roboto" panose="02000000000000000000" pitchFamily="2" charset="0"/>
              <a:ea typeface="Roboto" panose="02000000000000000000" pitchFamily="2" charset="0"/>
              <a:cs typeface="Roboto" panose="02000000000000000000" pitchFamily="2" charset="0"/>
            </a:endParaRPr>
          </a:p>
        </p:txBody>
      </p:sp>
      <p:sp>
        <p:nvSpPr>
          <p:cNvPr id="5" name="Footer Placeholder 4">
            <a:extLst>
              <a:ext uri="{FF2B5EF4-FFF2-40B4-BE49-F238E27FC236}">
                <a16:creationId xmlns:a16="http://schemas.microsoft.com/office/drawing/2014/main" id="{E85C6E54-AE1D-6EAB-FEFF-D15AC7BB9BCA}"/>
              </a:ext>
            </a:extLst>
          </p:cNvPr>
          <p:cNvSpPr>
            <a:spLocks noGrp="1"/>
          </p:cNvSpPr>
          <p:nvPr>
            <p:ph type="ftr" sz="quarter" idx="11"/>
          </p:nvPr>
        </p:nvSpPr>
        <p:spPr/>
        <p:txBody>
          <a:bodyPr/>
          <a:lstStyle/>
          <a:p>
            <a:r>
              <a:rPr lang="en-US"/>
              <a:t>
              </a:t>
            </a:r>
            <a:endParaRPr lang="en-US" dirty="0"/>
          </a:p>
        </p:txBody>
      </p:sp>
      <p:sp>
        <p:nvSpPr>
          <p:cNvPr id="8" name="Slide Number Placeholder 7">
            <a:extLst>
              <a:ext uri="{FF2B5EF4-FFF2-40B4-BE49-F238E27FC236}">
                <a16:creationId xmlns:a16="http://schemas.microsoft.com/office/drawing/2014/main" id="{53076B0C-63EB-8E3B-E024-35595CF0776C}"/>
              </a:ext>
            </a:extLst>
          </p:cNvPr>
          <p:cNvSpPr>
            <a:spLocks noGrp="1"/>
          </p:cNvSpPr>
          <p:nvPr>
            <p:ph type="sldNum" sz="quarter" idx="12"/>
          </p:nvPr>
        </p:nvSpPr>
        <p:spPr/>
        <p:txBody>
          <a:bodyPr/>
          <a:lstStyle/>
          <a:p>
            <a:fld id="{4FAB73BC-B049-4115-A692-8D63A059BFB8}" type="slidenum">
              <a:rPr lang="en-US" smtClean="0"/>
              <a:t>24</a:t>
            </a:fld>
            <a:endParaRPr lang="en-US" dirty="0"/>
          </a:p>
        </p:txBody>
      </p:sp>
    </p:spTree>
    <p:extLst>
      <p:ext uri="{BB962C8B-B14F-4D97-AF65-F5344CB8AC3E}">
        <p14:creationId xmlns:p14="http://schemas.microsoft.com/office/powerpoint/2010/main" val="2343739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EDE0D-29A0-FB92-5ECE-B258A5D19623}"/>
              </a:ext>
            </a:extLst>
          </p:cNvPr>
          <p:cNvSpPr>
            <a:spLocks noGrp="1"/>
          </p:cNvSpPr>
          <p:nvPr>
            <p:ph type="title"/>
          </p:nvPr>
        </p:nvSpPr>
        <p:spPr/>
        <p:txBody>
          <a:bodyPr/>
          <a:lstStyle/>
          <a:p>
            <a:r>
              <a:rPr lang="en-US" dirty="0"/>
              <a:t>Apprenticeships and workforce</a:t>
            </a:r>
          </a:p>
        </p:txBody>
      </p:sp>
      <p:sp>
        <p:nvSpPr>
          <p:cNvPr id="3" name="Content Placeholder 2">
            <a:extLst>
              <a:ext uri="{FF2B5EF4-FFF2-40B4-BE49-F238E27FC236}">
                <a16:creationId xmlns:a16="http://schemas.microsoft.com/office/drawing/2014/main" id="{8BB130FF-50A5-A00A-FCFB-2A5C4172200D}"/>
              </a:ext>
            </a:extLst>
          </p:cNvPr>
          <p:cNvSpPr>
            <a:spLocks noGrp="1"/>
          </p:cNvSpPr>
          <p:nvPr>
            <p:ph sz="half" idx="1"/>
          </p:nvPr>
        </p:nvSpPr>
        <p:spPr/>
        <p:txBody>
          <a:bodyPr/>
          <a:lstStyle/>
          <a:p>
            <a:pPr>
              <a:lnSpc>
                <a:spcPct val="110000"/>
              </a:lnSpc>
              <a:spcBef>
                <a:spcPts val="0"/>
              </a:spcBef>
              <a:spcAft>
                <a:spcPts val="60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On-the-job training </a:t>
            </a:r>
          </a:p>
          <a:p>
            <a:pPr>
              <a:lnSpc>
                <a:spcPct val="110000"/>
              </a:lnSpc>
              <a:spcBef>
                <a:spcPts val="0"/>
              </a:spcBef>
              <a:spcAft>
                <a:spcPts val="600"/>
              </a:spcAft>
              <a:buFont typeface="Arial" panose="020B0604020202020204" pitchFamily="34" charset="0"/>
              <a:buChar char="•"/>
            </a:pPr>
            <a:endParaRPr lang="en-US" dirty="0">
              <a:latin typeface="Roboto" panose="02000000000000000000" pitchFamily="2" charset="0"/>
              <a:ea typeface="Roboto" panose="02000000000000000000" pitchFamily="2" charset="0"/>
              <a:cs typeface="Roboto" panose="02000000000000000000" pitchFamily="2" charset="0"/>
            </a:endParaRPr>
          </a:p>
          <a:p>
            <a:pPr>
              <a:lnSpc>
                <a:spcPct val="110000"/>
              </a:lnSpc>
              <a:spcBef>
                <a:spcPts val="0"/>
              </a:spcBef>
              <a:spcAft>
                <a:spcPts val="60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Provided by employer</a:t>
            </a:r>
          </a:p>
          <a:p>
            <a:pPr>
              <a:lnSpc>
                <a:spcPct val="110000"/>
              </a:lnSpc>
              <a:spcBef>
                <a:spcPts val="0"/>
              </a:spcBef>
              <a:spcAft>
                <a:spcPts val="600"/>
              </a:spcAft>
              <a:buFont typeface="Arial" panose="020B0604020202020204" pitchFamily="34" charset="0"/>
              <a:buChar char="•"/>
            </a:pPr>
            <a:endParaRPr lang="en-US" dirty="0">
              <a:latin typeface="Roboto" panose="02000000000000000000" pitchFamily="2" charset="0"/>
              <a:ea typeface="Roboto" panose="02000000000000000000" pitchFamily="2" charset="0"/>
              <a:cs typeface="Roboto" panose="02000000000000000000" pitchFamily="2" charset="0"/>
            </a:endParaRPr>
          </a:p>
          <a:p>
            <a:pPr>
              <a:lnSpc>
                <a:spcPct val="110000"/>
              </a:lnSpc>
              <a:spcBef>
                <a:spcPts val="0"/>
              </a:spcBef>
              <a:spcAft>
                <a:spcPts val="60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Related to skilled labor and training for actual jobs</a:t>
            </a:r>
          </a:p>
          <a:p>
            <a:pPr>
              <a:lnSpc>
                <a:spcPct val="110000"/>
              </a:lnSpc>
              <a:spcBef>
                <a:spcPts val="0"/>
              </a:spcBef>
              <a:spcAft>
                <a:spcPts val="600"/>
              </a:spcAft>
              <a:buFont typeface="Arial" panose="020B0604020202020204" pitchFamily="34" charset="0"/>
              <a:buChar char="•"/>
            </a:pPr>
            <a:endParaRPr lang="en-US" dirty="0">
              <a:latin typeface="Roboto" panose="02000000000000000000" pitchFamily="2" charset="0"/>
              <a:ea typeface="Roboto" panose="02000000000000000000" pitchFamily="2" charset="0"/>
              <a:cs typeface="Roboto" panose="02000000000000000000" pitchFamily="2" charset="0"/>
            </a:endParaRPr>
          </a:p>
          <a:p>
            <a:pPr>
              <a:lnSpc>
                <a:spcPct val="110000"/>
              </a:lnSpc>
              <a:spcBef>
                <a:spcPts val="0"/>
              </a:spcBef>
              <a:spcAft>
                <a:spcPts val="600"/>
              </a:spcAft>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Can lead to higher-paying secure jobs</a:t>
            </a:r>
            <a:endParaRPr lang="en-US" dirty="0"/>
          </a:p>
          <a:p>
            <a:endParaRPr lang="en-US" dirty="0"/>
          </a:p>
        </p:txBody>
      </p:sp>
      <p:pic>
        <p:nvPicPr>
          <p:cNvPr id="5" name="Picture Placeholder 13">
            <a:extLst>
              <a:ext uri="{FF2B5EF4-FFF2-40B4-BE49-F238E27FC236}">
                <a16:creationId xmlns:a16="http://schemas.microsoft.com/office/drawing/2014/main" id="{CE146AE8-B8EB-EDCF-D07F-63BC278DF46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p:blipFill>
        <p:spPr>
          <a:xfrm>
            <a:off x="4413123" y="1905000"/>
            <a:ext cx="1905000" cy="1905000"/>
          </a:xfrm>
          <a:prstGeom prst="rect">
            <a:avLst/>
          </a:prstGeom>
        </p:spPr>
      </p:pic>
      <p:pic>
        <p:nvPicPr>
          <p:cNvPr id="6" name="Picture Placeholder 15">
            <a:extLst>
              <a:ext uri="{FF2B5EF4-FFF2-40B4-BE49-F238E27FC236}">
                <a16:creationId xmlns:a16="http://schemas.microsoft.com/office/drawing/2014/main" id="{503274C5-931B-FC61-9113-2318C6A75C05}"/>
              </a:ext>
            </a:extLst>
          </p:cNvPr>
          <p:cNvPicPr>
            <a:picLocks noChangeAspect="1"/>
          </p:cNvPicPr>
          <p:nvPr/>
        </p:nvPicPr>
        <p:blipFill>
          <a:blip r:embed="rId3">
            <a:extLst>
              <a:ext uri="{28A0092B-C50C-407E-A947-70E740481C1C}">
                <a14:useLocalDpi xmlns:a14="http://schemas.microsoft.com/office/drawing/2010/main" val="0"/>
              </a:ext>
            </a:extLst>
          </a:blip>
          <a:stretch/>
        </p:blipFill>
        <p:spPr>
          <a:xfrm>
            <a:off x="5752099" y="3429000"/>
            <a:ext cx="1436037" cy="1064647"/>
          </a:xfrm>
          <a:prstGeom prst="rect">
            <a:avLst/>
          </a:prstGeom>
        </p:spPr>
      </p:pic>
      <p:pic>
        <p:nvPicPr>
          <p:cNvPr id="7" name="Picture Placeholder 11">
            <a:extLst>
              <a:ext uri="{FF2B5EF4-FFF2-40B4-BE49-F238E27FC236}">
                <a16:creationId xmlns:a16="http://schemas.microsoft.com/office/drawing/2014/main" id="{5FA67C06-AEBD-F231-D0B1-E8E9FAAC28BC}"/>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4544661" y="4493647"/>
            <a:ext cx="1128571" cy="1173714"/>
          </a:xfrm>
          <a:prstGeom prst="rect">
            <a:avLst/>
          </a:prstGeom>
        </p:spPr>
      </p:pic>
      <p:pic>
        <p:nvPicPr>
          <p:cNvPr id="8" name="Picture 7" descr="A picture containing font, logo, symbol, graphics&#10;&#10;Description automatically generated">
            <a:extLst>
              <a:ext uri="{FF2B5EF4-FFF2-40B4-BE49-F238E27FC236}">
                <a16:creationId xmlns:a16="http://schemas.microsoft.com/office/drawing/2014/main" id="{D73ADD04-4651-CF58-304E-C23A62B08F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8873" y="5383421"/>
            <a:ext cx="1436037" cy="925939"/>
          </a:xfrm>
          <a:prstGeom prst="rect">
            <a:avLst/>
          </a:prstGeom>
        </p:spPr>
      </p:pic>
      <p:sp>
        <p:nvSpPr>
          <p:cNvPr id="4" name="Footer Placeholder 3">
            <a:extLst>
              <a:ext uri="{FF2B5EF4-FFF2-40B4-BE49-F238E27FC236}">
                <a16:creationId xmlns:a16="http://schemas.microsoft.com/office/drawing/2014/main" id="{4ECC37A9-EFDE-AD0B-71F3-C50E5FB3BC60}"/>
              </a:ext>
            </a:extLst>
          </p:cNvPr>
          <p:cNvSpPr>
            <a:spLocks noGrp="1"/>
          </p:cNvSpPr>
          <p:nvPr>
            <p:ph type="ftr" sz="quarter" idx="11"/>
          </p:nvPr>
        </p:nvSpPr>
        <p:spPr/>
        <p:txBody>
          <a:bodyPr/>
          <a:lstStyle/>
          <a:p>
            <a:r>
              <a:rPr lang="en-US"/>
              <a:t>
              </a:t>
            </a:r>
            <a:endParaRPr lang="en-US" dirty="0"/>
          </a:p>
        </p:txBody>
      </p:sp>
      <p:sp>
        <p:nvSpPr>
          <p:cNvPr id="9" name="Slide Number Placeholder 8">
            <a:extLst>
              <a:ext uri="{FF2B5EF4-FFF2-40B4-BE49-F238E27FC236}">
                <a16:creationId xmlns:a16="http://schemas.microsoft.com/office/drawing/2014/main" id="{04EF133F-AC92-1550-4A2C-99457319C011}"/>
              </a:ext>
            </a:extLst>
          </p:cNvPr>
          <p:cNvSpPr>
            <a:spLocks noGrp="1"/>
          </p:cNvSpPr>
          <p:nvPr>
            <p:ph type="sldNum" sz="quarter" idx="12"/>
          </p:nvPr>
        </p:nvSpPr>
        <p:spPr/>
        <p:txBody>
          <a:bodyPr/>
          <a:lstStyle/>
          <a:p>
            <a:fld id="{4FAB73BC-B049-4115-A692-8D63A059BFB8}" type="slidenum">
              <a:rPr lang="en-US" smtClean="0"/>
              <a:t>25</a:t>
            </a:fld>
            <a:endParaRPr lang="en-US" dirty="0"/>
          </a:p>
        </p:txBody>
      </p:sp>
    </p:spTree>
    <p:extLst>
      <p:ext uri="{BB962C8B-B14F-4D97-AF65-F5344CB8AC3E}">
        <p14:creationId xmlns:p14="http://schemas.microsoft.com/office/powerpoint/2010/main" val="709346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281A2-17A1-BE2C-BFCB-D184D7E0DDE6}"/>
              </a:ext>
            </a:extLst>
          </p:cNvPr>
          <p:cNvSpPr>
            <a:spLocks noGrp="1"/>
          </p:cNvSpPr>
          <p:nvPr>
            <p:ph type="title"/>
          </p:nvPr>
        </p:nvSpPr>
        <p:spPr/>
        <p:txBody>
          <a:bodyPr/>
          <a:lstStyle/>
          <a:p>
            <a:r>
              <a:rPr lang="en-US" dirty="0"/>
              <a:t>Military and military academies</a:t>
            </a:r>
          </a:p>
        </p:txBody>
      </p:sp>
      <p:pic>
        <p:nvPicPr>
          <p:cNvPr id="5" name="Content Placeholder 4">
            <a:extLst>
              <a:ext uri="{FF2B5EF4-FFF2-40B4-BE49-F238E27FC236}">
                <a16:creationId xmlns:a16="http://schemas.microsoft.com/office/drawing/2014/main" id="{C533BC21-90D9-799F-0FA4-12FC4817B7A4}"/>
              </a:ext>
            </a:extLst>
          </p:cNvPr>
          <p:cNvPicPr>
            <a:picLocks noGrp="1" noChangeAspect="1"/>
          </p:cNvPicPr>
          <p:nvPr>
            <p:ph idx="1"/>
          </p:nvPr>
        </p:nvPicPr>
        <p:blipFill>
          <a:blip r:embed="rId2"/>
          <a:stretch>
            <a:fillRect/>
          </a:stretch>
        </p:blipFill>
        <p:spPr>
          <a:xfrm>
            <a:off x="768096" y="1981200"/>
            <a:ext cx="7289800" cy="3881944"/>
          </a:xfrm>
        </p:spPr>
      </p:pic>
      <p:sp>
        <p:nvSpPr>
          <p:cNvPr id="7" name="TextBox 6">
            <a:extLst>
              <a:ext uri="{FF2B5EF4-FFF2-40B4-BE49-F238E27FC236}">
                <a16:creationId xmlns:a16="http://schemas.microsoft.com/office/drawing/2014/main" id="{4FF896D8-31FA-F5EA-FC85-B1B1D445DAA2}"/>
              </a:ext>
            </a:extLst>
          </p:cNvPr>
          <p:cNvSpPr txBox="1"/>
          <p:nvPr/>
        </p:nvSpPr>
        <p:spPr>
          <a:xfrm>
            <a:off x="767842" y="5811119"/>
            <a:ext cx="7289800" cy="738664"/>
          </a:xfrm>
          <a:prstGeom prst="rect">
            <a:avLst/>
          </a:prstGeom>
          <a:noFill/>
        </p:spPr>
        <p:txBody>
          <a:bodyPr wrap="square">
            <a:spAutoFit/>
          </a:bodyPr>
          <a:lstStyle/>
          <a:p>
            <a:pPr marL="342900" indent="-342900">
              <a:buFont typeface="+mj-lt"/>
              <a:buAutoNum type="arabicPeriod"/>
            </a:pPr>
            <a:r>
              <a:rPr lang="en-US" altLang="en-US" sz="1400" b="1" dirty="0">
                <a:latin typeface="Roboto" panose="02000000000000000000" pitchFamily="2" charset="0"/>
                <a:ea typeface="Roboto" panose="02000000000000000000" pitchFamily="2" charset="0"/>
                <a:cs typeface="Roboto" panose="02000000000000000000" pitchFamily="2" charset="0"/>
              </a:rPr>
              <a:t>Take the ASVAB for career placement and branch eligibility.</a:t>
            </a:r>
          </a:p>
          <a:p>
            <a:pPr marL="342900" indent="-342900">
              <a:buFont typeface="+mj-lt"/>
              <a:buAutoNum type="arabicPeriod"/>
            </a:pPr>
            <a:r>
              <a:rPr lang="en-US" altLang="en-US" sz="1400" b="1" dirty="0">
                <a:latin typeface="Roboto" panose="02000000000000000000" pitchFamily="2" charset="0"/>
                <a:ea typeface="Roboto" panose="02000000000000000000" pitchFamily="2" charset="0"/>
                <a:cs typeface="Roboto" panose="02000000000000000000" pitchFamily="2" charset="0"/>
              </a:rPr>
              <a:t>Military academy appointments are highly competitive, and students accepted attend tuition-free.</a:t>
            </a:r>
          </a:p>
        </p:txBody>
      </p:sp>
      <p:sp>
        <p:nvSpPr>
          <p:cNvPr id="3" name="Footer Placeholder 2">
            <a:extLst>
              <a:ext uri="{FF2B5EF4-FFF2-40B4-BE49-F238E27FC236}">
                <a16:creationId xmlns:a16="http://schemas.microsoft.com/office/drawing/2014/main" id="{B936B638-2A3F-F714-6EC2-C74EB0A7AACA}"/>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35B8A924-C6B3-8ACF-EBD8-9EEC270817AA}"/>
              </a:ext>
            </a:extLst>
          </p:cNvPr>
          <p:cNvSpPr>
            <a:spLocks noGrp="1"/>
          </p:cNvSpPr>
          <p:nvPr>
            <p:ph type="sldNum" sz="quarter" idx="12"/>
          </p:nvPr>
        </p:nvSpPr>
        <p:spPr/>
        <p:txBody>
          <a:bodyPr/>
          <a:lstStyle/>
          <a:p>
            <a:fld id="{4FAB73BC-B049-4115-A692-8D63A059BFB8}" type="slidenum">
              <a:rPr lang="en-US" smtClean="0"/>
              <a:t>26</a:t>
            </a:fld>
            <a:endParaRPr lang="en-US" dirty="0"/>
          </a:p>
        </p:txBody>
      </p:sp>
    </p:spTree>
    <p:extLst>
      <p:ext uri="{BB962C8B-B14F-4D97-AF65-F5344CB8AC3E}">
        <p14:creationId xmlns:p14="http://schemas.microsoft.com/office/powerpoint/2010/main" val="9860019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379AA25-41D4-7CB3-A0F3-F9D85F5051FD}"/>
              </a:ext>
            </a:extLst>
          </p:cNvPr>
          <p:cNvSpPr>
            <a:spLocks noGrp="1"/>
          </p:cNvSpPr>
          <p:nvPr>
            <p:ph type="title"/>
          </p:nvPr>
        </p:nvSpPr>
        <p:spPr/>
        <p:txBody>
          <a:bodyPr/>
          <a:lstStyle/>
          <a:p>
            <a:r>
              <a:rPr lang="en-US" dirty="0"/>
              <a:t>What does “college” mean?</a:t>
            </a:r>
          </a:p>
        </p:txBody>
      </p:sp>
      <p:sp>
        <p:nvSpPr>
          <p:cNvPr id="7" name="Text Placeholder 6">
            <a:extLst>
              <a:ext uri="{FF2B5EF4-FFF2-40B4-BE49-F238E27FC236}">
                <a16:creationId xmlns:a16="http://schemas.microsoft.com/office/drawing/2014/main" id="{35981A9B-7FD3-6564-4D69-1777573AE316}"/>
              </a:ext>
            </a:extLst>
          </p:cNvPr>
          <p:cNvSpPr>
            <a:spLocks noGrp="1"/>
          </p:cNvSpPr>
          <p:nvPr>
            <p:ph type="body" idx="1"/>
          </p:nvPr>
        </p:nvSpPr>
        <p:spPr>
          <a:xfrm>
            <a:off x="768096" y="2179636"/>
            <a:ext cx="7290054" cy="822960"/>
          </a:xfrm>
        </p:spPr>
        <p:txBody>
          <a:bodyPr>
            <a:normAutofit/>
          </a:bodyPr>
          <a:lstStyle/>
          <a:p>
            <a:r>
              <a:rPr lang="en-US" dirty="0"/>
              <a:t>After high school, you have many paths to college or career training.</a:t>
            </a:r>
          </a:p>
        </p:txBody>
      </p:sp>
      <p:graphicFrame>
        <p:nvGraphicFramePr>
          <p:cNvPr id="11" name="Content Placeholder 7">
            <a:extLst>
              <a:ext uri="{FF2B5EF4-FFF2-40B4-BE49-F238E27FC236}">
                <a16:creationId xmlns:a16="http://schemas.microsoft.com/office/drawing/2014/main" id="{B670AE94-8454-BAF5-D171-E790E21512C4}"/>
              </a:ext>
            </a:extLst>
          </p:cNvPr>
          <p:cNvGraphicFramePr>
            <a:graphicFrameLocks noGrp="1"/>
          </p:cNvGraphicFramePr>
          <p:nvPr>
            <p:ph sz="half" idx="2"/>
            <p:extLst>
              <p:ext uri="{D42A27DB-BD31-4B8C-83A1-F6EECF244321}">
                <p14:modId xmlns:p14="http://schemas.microsoft.com/office/powerpoint/2010/main" val="1411394974"/>
              </p:ext>
            </p:extLst>
          </p:nvPr>
        </p:nvGraphicFramePr>
        <p:xfrm>
          <a:off x="768096" y="2967788"/>
          <a:ext cx="6928104" cy="3341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a:extLst>
              <a:ext uri="{FF2B5EF4-FFF2-40B4-BE49-F238E27FC236}">
                <a16:creationId xmlns:a16="http://schemas.microsoft.com/office/drawing/2014/main" id="{2D24824F-7AC3-42AF-1DAD-A424190D8878}"/>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8F90AD08-674C-EA24-056D-FC0AE82D4E8B}"/>
              </a:ext>
            </a:extLst>
          </p:cNvPr>
          <p:cNvSpPr>
            <a:spLocks noGrp="1"/>
          </p:cNvSpPr>
          <p:nvPr>
            <p:ph type="sldNum" sz="quarter" idx="12"/>
          </p:nvPr>
        </p:nvSpPr>
        <p:spPr/>
        <p:txBody>
          <a:bodyPr/>
          <a:lstStyle/>
          <a:p>
            <a:fld id="{4FAB73BC-B049-4115-A692-8D63A059BFB8}" type="slidenum">
              <a:rPr lang="en-US" smtClean="0"/>
              <a:t>27</a:t>
            </a:fld>
            <a:endParaRPr lang="en-US" dirty="0"/>
          </a:p>
        </p:txBody>
      </p:sp>
    </p:spTree>
    <p:extLst>
      <p:ext uri="{BB962C8B-B14F-4D97-AF65-F5344CB8AC3E}">
        <p14:creationId xmlns:p14="http://schemas.microsoft.com/office/powerpoint/2010/main" val="18797704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69DF-38E5-80FB-1A8F-3B9591A10D2C}"/>
              </a:ext>
            </a:extLst>
          </p:cNvPr>
          <p:cNvSpPr>
            <a:spLocks noGrp="1"/>
          </p:cNvSpPr>
          <p:nvPr>
            <p:ph type="title"/>
          </p:nvPr>
        </p:nvSpPr>
        <p:spPr/>
        <p:txBody>
          <a:bodyPr/>
          <a:lstStyle/>
          <a:p>
            <a:r>
              <a:rPr lang="en-US" dirty="0"/>
              <a:t>Hs graduation vs. college: understanding the difference</a:t>
            </a:r>
          </a:p>
        </p:txBody>
      </p:sp>
      <p:sp>
        <p:nvSpPr>
          <p:cNvPr id="3" name="Text Placeholder 2">
            <a:extLst>
              <a:ext uri="{FF2B5EF4-FFF2-40B4-BE49-F238E27FC236}">
                <a16:creationId xmlns:a16="http://schemas.microsoft.com/office/drawing/2014/main" id="{E7657917-1A6F-3267-F183-2E47A2A4E7A4}"/>
              </a:ext>
            </a:extLst>
          </p:cNvPr>
          <p:cNvSpPr>
            <a:spLocks noGrp="1"/>
          </p:cNvSpPr>
          <p:nvPr>
            <p:ph type="body" idx="1"/>
          </p:nvPr>
        </p:nvSpPr>
        <p:spPr/>
        <p:txBody>
          <a:bodyPr/>
          <a:lstStyle/>
          <a:p>
            <a:r>
              <a:rPr lang="en-US" dirty="0"/>
              <a:t>High School Graduation	</a:t>
            </a:r>
          </a:p>
        </p:txBody>
      </p:sp>
      <p:sp>
        <p:nvSpPr>
          <p:cNvPr id="4" name="Content Placeholder 3">
            <a:extLst>
              <a:ext uri="{FF2B5EF4-FFF2-40B4-BE49-F238E27FC236}">
                <a16:creationId xmlns:a16="http://schemas.microsoft.com/office/drawing/2014/main" id="{8D44FFBE-FD15-0ED1-8FD8-F4B8A8975525}"/>
              </a:ext>
            </a:extLst>
          </p:cNvPr>
          <p:cNvSpPr>
            <a:spLocks noGrp="1"/>
          </p:cNvSpPr>
          <p:nvPr>
            <p:ph sz="half" idx="2"/>
          </p:nvPr>
        </p:nvSpPr>
        <p:spPr/>
        <p:txBody>
          <a:bodyPr>
            <a:normAutofit fontScale="70000" lnSpcReduction="20000"/>
          </a:bodyPr>
          <a:lstStyle/>
          <a:p>
            <a:pPr>
              <a:buFont typeface="Arial" panose="020B0604020202020204" pitchFamily="34" charset="0"/>
              <a:buChar char="•"/>
            </a:pPr>
            <a:r>
              <a:rPr lang="en-US" dirty="0"/>
              <a:t>Requirements are set by the GA Department of Education (GaDOE)</a:t>
            </a:r>
          </a:p>
          <a:p>
            <a:pPr>
              <a:buFont typeface="Arial" panose="020B0604020202020204" pitchFamily="34" charset="0"/>
              <a:buChar char="•"/>
            </a:pPr>
            <a:r>
              <a:rPr lang="en-US" dirty="0"/>
              <a:t>Tracked by </a:t>
            </a:r>
            <a:r>
              <a:rPr lang="en-US" b="1" dirty="0"/>
              <a:t>you, your teachers, and your school counselor</a:t>
            </a:r>
          </a:p>
          <a:p>
            <a:pPr>
              <a:buFont typeface="Arial" panose="020B0604020202020204" pitchFamily="34" charset="0"/>
              <a:buChar char="•"/>
            </a:pPr>
            <a:r>
              <a:rPr lang="en-US" dirty="0"/>
              <a:t>Meeting requirements = HS graduation guaranteed</a:t>
            </a:r>
          </a:p>
          <a:p>
            <a:pPr>
              <a:buFont typeface="Arial" panose="020B0604020202020204" pitchFamily="34" charset="0"/>
              <a:buChar char="•"/>
            </a:pPr>
            <a:r>
              <a:rPr lang="en-US" dirty="0"/>
              <a:t>23 credits required in specific areas</a:t>
            </a:r>
          </a:p>
          <a:p>
            <a:pPr>
              <a:buFont typeface="Arial" panose="020B0604020202020204" pitchFamily="34" charset="0"/>
              <a:buChar char="•"/>
            </a:pPr>
            <a:r>
              <a:rPr lang="en-US" dirty="0"/>
              <a:t>Foundations of Algebra counts as 4</a:t>
            </a:r>
            <a:r>
              <a:rPr lang="en-US" baseline="30000" dirty="0"/>
              <a:t>th</a:t>
            </a:r>
            <a:r>
              <a:rPr lang="en-US" dirty="0"/>
              <a:t> math credit</a:t>
            </a:r>
          </a:p>
          <a:p>
            <a:pPr>
              <a:buFont typeface="Arial" panose="020B0604020202020204" pitchFamily="34" charset="0"/>
              <a:buChar char="•"/>
            </a:pPr>
            <a:r>
              <a:rPr lang="en-US" dirty="0"/>
              <a:t>World Language is </a:t>
            </a:r>
            <a:r>
              <a:rPr lang="en-US" b="1" u="sng" dirty="0"/>
              <a:t>not</a:t>
            </a:r>
            <a:r>
              <a:rPr lang="en-US" dirty="0"/>
              <a:t> required.</a:t>
            </a:r>
          </a:p>
        </p:txBody>
      </p:sp>
      <p:sp>
        <p:nvSpPr>
          <p:cNvPr id="5" name="Text Placeholder 4">
            <a:extLst>
              <a:ext uri="{FF2B5EF4-FFF2-40B4-BE49-F238E27FC236}">
                <a16:creationId xmlns:a16="http://schemas.microsoft.com/office/drawing/2014/main" id="{65CA8BDB-8CA2-DADA-830C-CB3BF33DA2EA}"/>
              </a:ext>
            </a:extLst>
          </p:cNvPr>
          <p:cNvSpPr>
            <a:spLocks noGrp="1"/>
          </p:cNvSpPr>
          <p:nvPr>
            <p:ph type="body" sz="quarter" idx="3"/>
          </p:nvPr>
        </p:nvSpPr>
        <p:spPr/>
        <p:txBody>
          <a:bodyPr/>
          <a:lstStyle/>
          <a:p>
            <a:r>
              <a:rPr lang="en-US" dirty="0"/>
              <a:t>College Admissions</a:t>
            </a:r>
          </a:p>
        </p:txBody>
      </p:sp>
      <p:sp>
        <p:nvSpPr>
          <p:cNvPr id="6" name="Content Placeholder 5">
            <a:extLst>
              <a:ext uri="{FF2B5EF4-FFF2-40B4-BE49-F238E27FC236}">
                <a16:creationId xmlns:a16="http://schemas.microsoft.com/office/drawing/2014/main" id="{66A7AE99-71CA-85EE-EEC0-40496F0068D8}"/>
              </a:ext>
            </a:extLst>
          </p:cNvPr>
          <p:cNvSpPr>
            <a:spLocks noGrp="1"/>
          </p:cNvSpPr>
          <p:nvPr>
            <p:ph sz="quarter" idx="4"/>
          </p:nvPr>
        </p:nvSpPr>
        <p:spPr/>
        <p:txBody>
          <a:bodyPr>
            <a:normAutofit fontScale="70000" lnSpcReduction="20000"/>
          </a:bodyPr>
          <a:lstStyle/>
          <a:p>
            <a:pPr>
              <a:buFont typeface="Arial" panose="020B0604020202020204" pitchFamily="34" charset="0"/>
              <a:buChar char="•"/>
            </a:pPr>
            <a:r>
              <a:rPr lang="en-US" dirty="0"/>
              <a:t>Requirements set by each college or university</a:t>
            </a:r>
          </a:p>
          <a:p>
            <a:pPr>
              <a:buFont typeface="Arial" panose="020B0604020202020204" pitchFamily="34" charset="0"/>
              <a:buChar char="•"/>
            </a:pPr>
            <a:r>
              <a:rPr lang="en-US" dirty="0"/>
              <a:t>Tracked by you—check what each college/university needs</a:t>
            </a:r>
          </a:p>
          <a:p>
            <a:pPr>
              <a:buFont typeface="Arial" panose="020B0604020202020204" pitchFamily="34" charset="0"/>
              <a:buChar char="•"/>
            </a:pPr>
            <a:r>
              <a:rPr lang="en-US" dirty="0"/>
              <a:t>Meeting minimum requirements does not guarantee acceptance</a:t>
            </a:r>
          </a:p>
          <a:p>
            <a:pPr>
              <a:buFont typeface="Arial" panose="020B0604020202020204" pitchFamily="34" charset="0"/>
              <a:buChar char="•"/>
            </a:pPr>
            <a:r>
              <a:rPr lang="en-US" dirty="0"/>
              <a:t>Requires standardized testing </a:t>
            </a:r>
            <a:r>
              <a:rPr lang="en-US" b="1" dirty="0"/>
              <a:t>(e.g., SAT, ACT, Accuplacer</a:t>
            </a:r>
          </a:p>
          <a:p>
            <a:pPr>
              <a:buFont typeface="Arial" panose="020B0604020202020204" pitchFamily="34" charset="0"/>
              <a:buChar char="•"/>
            </a:pPr>
            <a:r>
              <a:rPr lang="en-US" dirty="0"/>
              <a:t>4-year colleges/universities require math beyond Advanced </a:t>
            </a:r>
            <a:r>
              <a:rPr lang="en-US" dirty="0" err="1"/>
              <a:t>Alg</a:t>
            </a:r>
            <a:r>
              <a:rPr lang="en-US" dirty="0"/>
              <a:t>/</a:t>
            </a:r>
            <a:r>
              <a:rPr lang="en-US" dirty="0" err="1"/>
              <a:t>Alg</a:t>
            </a:r>
            <a:r>
              <a:rPr lang="en-US" dirty="0"/>
              <a:t> 2</a:t>
            </a:r>
          </a:p>
          <a:p>
            <a:pPr>
              <a:buFont typeface="Arial" panose="020B0604020202020204" pitchFamily="34" charset="0"/>
              <a:buChar char="•"/>
            </a:pPr>
            <a:r>
              <a:rPr lang="en-US" dirty="0"/>
              <a:t>2 credits of the same World Language recommended or required </a:t>
            </a:r>
            <a:r>
              <a:rPr lang="en-US" b="1" dirty="0"/>
              <a:t>(e.g., Spanish 1 and Spanish 2; French 1 and French 2</a:t>
            </a:r>
            <a:r>
              <a:rPr lang="en-US" dirty="0"/>
              <a:t>)</a:t>
            </a:r>
          </a:p>
        </p:txBody>
      </p:sp>
      <p:sp>
        <p:nvSpPr>
          <p:cNvPr id="7" name="Footer Placeholder 6">
            <a:extLst>
              <a:ext uri="{FF2B5EF4-FFF2-40B4-BE49-F238E27FC236}">
                <a16:creationId xmlns:a16="http://schemas.microsoft.com/office/drawing/2014/main" id="{E50002D6-EA7E-1C42-2448-8AE6316C5E2C}"/>
              </a:ext>
            </a:extLst>
          </p:cNvPr>
          <p:cNvSpPr>
            <a:spLocks noGrp="1"/>
          </p:cNvSpPr>
          <p:nvPr>
            <p:ph type="ftr" sz="quarter" idx="11"/>
          </p:nvPr>
        </p:nvSpPr>
        <p:spPr/>
        <p:txBody>
          <a:bodyPr/>
          <a:lstStyle/>
          <a:p>
            <a:r>
              <a:rPr lang="en-US"/>
              <a:t>
              </a:t>
            </a:r>
            <a:endParaRPr lang="en-US" dirty="0"/>
          </a:p>
        </p:txBody>
      </p:sp>
      <p:sp>
        <p:nvSpPr>
          <p:cNvPr id="8" name="Slide Number Placeholder 7">
            <a:extLst>
              <a:ext uri="{FF2B5EF4-FFF2-40B4-BE49-F238E27FC236}">
                <a16:creationId xmlns:a16="http://schemas.microsoft.com/office/drawing/2014/main" id="{74A6126F-CB60-EDBC-0B61-0836B8DC61D5}"/>
              </a:ext>
            </a:extLst>
          </p:cNvPr>
          <p:cNvSpPr>
            <a:spLocks noGrp="1"/>
          </p:cNvSpPr>
          <p:nvPr>
            <p:ph type="sldNum" sz="quarter" idx="12"/>
          </p:nvPr>
        </p:nvSpPr>
        <p:spPr/>
        <p:txBody>
          <a:bodyPr/>
          <a:lstStyle/>
          <a:p>
            <a:fld id="{4FAB73BC-B049-4115-A692-8D63A059BFB8}" type="slidenum">
              <a:rPr lang="en-US" smtClean="0"/>
              <a:t>28</a:t>
            </a:fld>
            <a:endParaRPr lang="en-US" dirty="0"/>
          </a:p>
        </p:txBody>
      </p:sp>
    </p:spTree>
    <p:extLst>
      <p:ext uri="{BB962C8B-B14F-4D97-AF65-F5344CB8AC3E}">
        <p14:creationId xmlns:p14="http://schemas.microsoft.com/office/powerpoint/2010/main" val="1270209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EEE1B248-BC8B-344F-9729-1B1AA1067CEA}"/>
              </a:ext>
            </a:extLst>
          </p:cNvPr>
          <p:cNvSpPr>
            <a:spLocks noGrp="1"/>
          </p:cNvSpPr>
          <p:nvPr>
            <p:ph type="title"/>
          </p:nvPr>
        </p:nvSpPr>
        <p:spPr/>
        <p:txBody>
          <a:bodyPr/>
          <a:lstStyle/>
          <a:p>
            <a:r>
              <a:rPr lang="en-US" dirty="0"/>
              <a:t>How do I get into college?</a:t>
            </a:r>
          </a:p>
        </p:txBody>
      </p:sp>
      <p:sp>
        <p:nvSpPr>
          <p:cNvPr id="12" name="Text Placeholder 11">
            <a:extLst>
              <a:ext uri="{FF2B5EF4-FFF2-40B4-BE49-F238E27FC236}">
                <a16:creationId xmlns:a16="http://schemas.microsoft.com/office/drawing/2014/main" id="{F44074C8-4C9B-6D02-D7E5-DB00EC22FF30}"/>
              </a:ext>
            </a:extLst>
          </p:cNvPr>
          <p:cNvSpPr>
            <a:spLocks noGrp="1"/>
          </p:cNvSpPr>
          <p:nvPr>
            <p:ph type="body" idx="1"/>
          </p:nvPr>
        </p:nvSpPr>
        <p:spPr>
          <a:xfrm>
            <a:off x="689229" y="1983484"/>
            <a:ext cx="7290054" cy="822960"/>
          </a:xfrm>
        </p:spPr>
        <p:txBody>
          <a:bodyPr/>
          <a:lstStyle/>
          <a:p>
            <a:r>
              <a:rPr lang="en-US" dirty="0"/>
              <a:t>Explore your options and find the right fit for YOU!</a:t>
            </a:r>
          </a:p>
        </p:txBody>
      </p:sp>
      <p:sp>
        <p:nvSpPr>
          <p:cNvPr id="13" name="Content Placeholder 12">
            <a:extLst>
              <a:ext uri="{FF2B5EF4-FFF2-40B4-BE49-F238E27FC236}">
                <a16:creationId xmlns:a16="http://schemas.microsoft.com/office/drawing/2014/main" id="{F44E827D-658E-87F3-3282-AD9CA940D007}"/>
              </a:ext>
            </a:extLst>
          </p:cNvPr>
          <p:cNvSpPr>
            <a:spLocks noGrp="1"/>
          </p:cNvSpPr>
          <p:nvPr>
            <p:ph sz="half" idx="2"/>
          </p:nvPr>
        </p:nvSpPr>
        <p:spPr/>
        <p:txBody>
          <a:bodyPr>
            <a:normAutofit fontScale="70000" lnSpcReduction="20000"/>
          </a:bodyPr>
          <a:lstStyle/>
          <a:p>
            <a:pPr>
              <a:buFont typeface="Arial" panose="020B0604020202020204" pitchFamily="34" charset="0"/>
              <a:buChar char="•"/>
            </a:pPr>
            <a:r>
              <a:rPr lang="en-US" dirty="0"/>
              <a:t>Research and Explore</a:t>
            </a:r>
          </a:p>
          <a:p>
            <a:pPr lvl="1">
              <a:buFont typeface="Arial" panose="020B0604020202020204" pitchFamily="34" charset="0"/>
              <a:buChar char="•"/>
            </a:pPr>
            <a:r>
              <a:rPr lang="en-US" dirty="0"/>
              <a:t>Research colleges and universities online</a:t>
            </a:r>
          </a:p>
          <a:p>
            <a:pPr lvl="1">
              <a:buFont typeface="Arial" panose="020B0604020202020204" pitchFamily="34" charset="0"/>
              <a:buChar char="•"/>
            </a:pPr>
            <a:r>
              <a:rPr lang="en-US" dirty="0"/>
              <a:t>Attend college fairs and information sessions</a:t>
            </a:r>
          </a:p>
          <a:p>
            <a:pPr lvl="1">
              <a:buFont typeface="Arial" panose="020B0604020202020204" pitchFamily="34" charset="0"/>
              <a:buChar char="•"/>
            </a:pPr>
            <a:r>
              <a:rPr lang="en-US" dirty="0"/>
              <a:t>Schedule virtual or in-person college visits</a:t>
            </a:r>
          </a:p>
          <a:p>
            <a:pPr lvl="1">
              <a:buFont typeface="Arial" panose="020B0604020202020204" pitchFamily="34" charset="0"/>
              <a:buChar char="•"/>
            </a:pPr>
            <a:r>
              <a:rPr lang="en-US" dirty="0"/>
              <a:t>Explore majors and careers using Naviance</a:t>
            </a:r>
          </a:p>
          <a:p>
            <a:pPr>
              <a:buFont typeface="Arial" panose="020B0604020202020204" pitchFamily="34" charset="0"/>
              <a:buChar char="•"/>
            </a:pPr>
            <a:r>
              <a:rPr lang="en-US" dirty="0"/>
              <a:t>Build Your List</a:t>
            </a:r>
          </a:p>
          <a:p>
            <a:pPr lvl="1">
              <a:buFont typeface="Arial" panose="020B0604020202020204" pitchFamily="34" charset="0"/>
              <a:buChar char="•"/>
            </a:pPr>
            <a:r>
              <a:rPr lang="en-US" dirty="0"/>
              <a:t>Add colleges to “Colleges I’m Thinking About” in Naviance</a:t>
            </a:r>
          </a:p>
          <a:p>
            <a:pPr lvl="1">
              <a:buFont typeface="Arial" panose="020B0604020202020204" pitchFamily="34" charset="0"/>
              <a:buChar char="•"/>
            </a:pPr>
            <a:r>
              <a:rPr lang="en-US" dirty="0"/>
              <a:t>Use the </a:t>
            </a:r>
            <a:r>
              <a:rPr lang="en-US" dirty="0" err="1"/>
              <a:t>SuperMatch</a:t>
            </a:r>
            <a:r>
              <a:rPr lang="en-US" dirty="0"/>
              <a:t> in Naviance to compare schools</a:t>
            </a:r>
          </a:p>
          <a:p>
            <a:pPr lvl="1">
              <a:buFont typeface="Arial" panose="020B0604020202020204" pitchFamily="34" charset="0"/>
              <a:buChar char="•"/>
            </a:pPr>
            <a:r>
              <a:rPr lang="en-US" dirty="0"/>
              <a:t>Consider location, size, majors, cost, and campus life</a:t>
            </a:r>
          </a:p>
          <a:p>
            <a:pPr lvl="1">
              <a:buFont typeface="Arial" panose="020B0604020202020204" pitchFamily="34" charset="0"/>
              <a:buChar char="•"/>
            </a:pPr>
            <a:r>
              <a:rPr lang="en-US" dirty="0"/>
              <a:t>Keep track of application deadlines and requirements</a:t>
            </a:r>
          </a:p>
        </p:txBody>
      </p:sp>
      <p:sp>
        <p:nvSpPr>
          <p:cNvPr id="15" name="Content Placeholder 14">
            <a:extLst>
              <a:ext uri="{FF2B5EF4-FFF2-40B4-BE49-F238E27FC236}">
                <a16:creationId xmlns:a16="http://schemas.microsoft.com/office/drawing/2014/main" id="{D23DF5E6-9FFF-5A52-2BE9-6E49FFC982F4}"/>
              </a:ext>
            </a:extLst>
          </p:cNvPr>
          <p:cNvSpPr>
            <a:spLocks noGrp="1"/>
          </p:cNvSpPr>
          <p:nvPr>
            <p:ph sz="quarter" idx="4"/>
          </p:nvPr>
        </p:nvSpPr>
        <p:spPr/>
        <p:txBody>
          <a:bodyPr>
            <a:normAutofit fontScale="70000" lnSpcReduction="20000"/>
          </a:bodyPr>
          <a:lstStyle/>
          <a:p>
            <a:pPr>
              <a:buFont typeface="Arial" panose="020B0604020202020204" pitchFamily="34" charset="0"/>
              <a:buChar char="•"/>
            </a:pPr>
            <a:r>
              <a:rPr lang="en-US" dirty="0"/>
              <a:t>Understand Requirements</a:t>
            </a:r>
          </a:p>
          <a:p>
            <a:pPr lvl="1">
              <a:buFont typeface="Arial" panose="020B0604020202020204" pitchFamily="34" charset="0"/>
              <a:buChar char="•"/>
            </a:pPr>
            <a:r>
              <a:rPr lang="en-US" dirty="0"/>
              <a:t>Review Freshman Profile for GPA and test score averages</a:t>
            </a:r>
          </a:p>
          <a:p>
            <a:pPr lvl="1">
              <a:buFont typeface="Arial" panose="020B0604020202020204" pitchFamily="34" charset="0"/>
              <a:buChar char="•"/>
            </a:pPr>
            <a:r>
              <a:rPr lang="en-US" dirty="0"/>
              <a:t>Learn about application types (e.g., Common App, Coalition, direct from college website)</a:t>
            </a:r>
          </a:p>
          <a:p>
            <a:pPr lvl="1">
              <a:buFont typeface="Arial" panose="020B0604020202020204" pitchFamily="34" charset="0"/>
              <a:buChar char="•"/>
            </a:pPr>
            <a:r>
              <a:rPr lang="en-US" dirty="0"/>
              <a:t>Check if your schools are test-optional or test-required</a:t>
            </a:r>
          </a:p>
          <a:p>
            <a:pPr lvl="1">
              <a:buFont typeface="Arial" panose="020B0604020202020204" pitchFamily="34" charset="0"/>
              <a:buChar char="•"/>
            </a:pPr>
            <a:r>
              <a:rPr lang="en-US" dirty="0"/>
              <a:t>Review essay and letters of recommendation requirements early</a:t>
            </a:r>
          </a:p>
          <a:p>
            <a:pPr>
              <a:buFont typeface="Arial" panose="020B0604020202020204" pitchFamily="34" charset="0"/>
              <a:buChar char="•"/>
            </a:pPr>
            <a:r>
              <a:rPr lang="en-US" dirty="0"/>
              <a:t>Prepare to Apply</a:t>
            </a:r>
          </a:p>
          <a:p>
            <a:pPr lvl="1">
              <a:buFont typeface="Arial" panose="020B0604020202020204" pitchFamily="34" charset="0"/>
              <a:buChar char="•"/>
            </a:pPr>
            <a:r>
              <a:rPr lang="en-US" dirty="0"/>
              <a:t>Keep grades strong</a:t>
            </a:r>
          </a:p>
          <a:p>
            <a:pPr lvl="1">
              <a:buFont typeface="Arial" panose="020B0604020202020204" pitchFamily="34" charset="0"/>
              <a:buChar char="•"/>
            </a:pPr>
            <a:r>
              <a:rPr lang="en-US" dirty="0"/>
              <a:t>Take or retake standardized tests (e.g., SAT, ACT, Accuplacer)</a:t>
            </a:r>
          </a:p>
          <a:p>
            <a:pPr lvl="1">
              <a:buFont typeface="Arial" panose="020B0604020202020204" pitchFamily="34" charset="0"/>
              <a:buChar char="•"/>
            </a:pPr>
            <a:r>
              <a:rPr lang="en-US" dirty="0"/>
              <a:t>Create a resume or brag sheet for letters of recommendation</a:t>
            </a:r>
          </a:p>
          <a:p>
            <a:pPr>
              <a:buFont typeface="Arial" panose="020B0604020202020204" pitchFamily="34" charset="0"/>
              <a:buChar char="•"/>
            </a:pPr>
            <a:r>
              <a:rPr lang="en-US" dirty="0"/>
              <a:t>Find Balance</a:t>
            </a:r>
          </a:p>
          <a:p>
            <a:pPr lvl="1">
              <a:buFont typeface="Arial" panose="020B0604020202020204" pitchFamily="34" charset="0"/>
              <a:buChar char="•"/>
            </a:pPr>
            <a:r>
              <a:rPr lang="en-US" dirty="0"/>
              <a:t>Apply to 5-7 schools</a:t>
            </a:r>
          </a:p>
          <a:p>
            <a:pPr lvl="1">
              <a:buFont typeface="Arial" panose="020B0604020202020204" pitchFamily="34" charset="0"/>
              <a:buChar char="•"/>
            </a:pPr>
            <a:r>
              <a:rPr lang="en-US" dirty="0"/>
              <a:t>Include Safety, Target, and Reach schools</a:t>
            </a:r>
          </a:p>
          <a:p>
            <a:pPr lvl="1">
              <a:buFont typeface="Arial" panose="020B0604020202020204" pitchFamily="34" charset="0"/>
              <a:buChar char="•"/>
            </a:pPr>
            <a:endParaRPr lang="en-US" dirty="0"/>
          </a:p>
        </p:txBody>
      </p:sp>
      <p:sp>
        <p:nvSpPr>
          <p:cNvPr id="7" name="Footer Placeholder 6">
            <a:extLst>
              <a:ext uri="{FF2B5EF4-FFF2-40B4-BE49-F238E27FC236}">
                <a16:creationId xmlns:a16="http://schemas.microsoft.com/office/drawing/2014/main" id="{FF69F15C-E089-CCA4-7A7E-33CED3672E1E}"/>
              </a:ext>
            </a:extLst>
          </p:cNvPr>
          <p:cNvSpPr>
            <a:spLocks noGrp="1"/>
          </p:cNvSpPr>
          <p:nvPr>
            <p:ph type="ftr" sz="quarter" idx="11"/>
          </p:nvPr>
        </p:nvSpPr>
        <p:spPr/>
        <p:txBody>
          <a:bodyPr/>
          <a:lstStyle/>
          <a:p>
            <a:r>
              <a:rPr lang="en-US" dirty="0"/>
              <a:t>
              </a:t>
            </a:r>
          </a:p>
        </p:txBody>
      </p:sp>
      <p:sp>
        <p:nvSpPr>
          <p:cNvPr id="8" name="Slide Number Placeholder 7">
            <a:extLst>
              <a:ext uri="{FF2B5EF4-FFF2-40B4-BE49-F238E27FC236}">
                <a16:creationId xmlns:a16="http://schemas.microsoft.com/office/drawing/2014/main" id="{68228AB7-6458-5986-4AFA-CEB5D5F2BA47}"/>
              </a:ext>
            </a:extLst>
          </p:cNvPr>
          <p:cNvSpPr>
            <a:spLocks noGrp="1"/>
          </p:cNvSpPr>
          <p:nvPr>
            <p:ph type="sldNum" sz="quarter" idx="12"/>
          </p:nvPr>
        </p:nvSpPr>
        <p:spPr/>
        <p:txBody>
          <a:bodyPr/>
          <a:lstStyle/>
          <a:p>
            <a:fld id="{4FAB73BC-B049-4115-A692-8D63A059BFB8}" type="slidenum">
              <a:rPr lang="en-US" smtClean="0"/>
              <a:t>29</a:t>
            </a:fld>
            <a:endParaRPr lang="en-US" dirty="0"/>
          </a:p>
        </p:txBody>
      </p:sp>
    </p:spTree>
    <p:extLst>
      <p:ext uri="{BB962C8B-B14F-4D97-AF65-F5344CB8AC3E}">
        <p14:creationId xmlns:p14="http://schemas.microsoft.com/office/powerpoint/2010/main" val="2028499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24CC8-E917-20D2-DBE5-E5A1A9A195BF}"/>
              </a:ext>
            </a:extLst>
          </p:cNvPr>
          <p:cNvSpPr>
            <a:spLocks noGrp="1"/>
          </p:cNvSpPr>
          <p:nvPr>
            <p:ph type="title"/>
          </p:nvPr>
        </p:nvSpPr>
        <p:spPr>
          <a:xfrm>
            <a:off x="768096" y="585216"/>
            <a:ext cx="7290054" cy="1499616"/>
          </a:xfrm>
        </p:spPr>
        <p:txBody>
          <a:bodyPr>
            <a:normAutofit/>
          </a:bodyPr>
          <a:lstStyle/>
          <a:p>
            <a:r>
              <a:rPr lang="en-US" b="1"/>
              <a:t>Today's LEARNING OBJECTIVEs</a:t>
            </a:r>
          </a:p>
        </p:txBody>
      </p:sp>
      <p:sp>
        <p:nvSpPr>
          <p:cNvPr id="14" name="Footer Placeholder 5">
            <a:extLst>
              <a:ext uri="{FF2B5EF4-FFF2-40B4-BE49-F238E27FC236}">
                <a16:creationId xmlns:a16="http://schemas.microsoft.com/office/drawing/2014/main" id="{CF924671-F523-7034-8455-56BF5997B03F}"/>
              </a:ext>
            </a:extLst>
          </p:cNvPr>
          <p:cNvSpPr>
            <a:spLocks noGrp="1"/>
          </p:cNvSpPr>
          <p:nvPr>
            <p:ph type="ftr" sz="quarter" idx="11"/>
          </p:nvPr>
        </p:nvSpPr>
        <p:spPr>
          <a:xfrm>
            <a:off x="3632199" y="6470704"/>
            <a:ext cx="4426094" cy="274320"/>
          </a:xfrm>
        </p:spPr>
        <p:txBody>
          <a:bodyPr>
            <a:normAutofit/>
          </a:bodyPr>
          <a:lstStyle/>
          <a:p>
            <a:pPr>
              <a:lnSpc>
                <a:spcPct val="90000"/>
              </a:lnSpc>
              <a:spcAft>
                <a:spcPts val="600"/>
              </a:spcAft>
            </a:pPr>
            <a:r>
              <a:rPr lang="en-US" sz="300"/>
              <a:t>
              </a:t>
            </a:r>
          </a:p>
        </p:txBody>
      </p:sp>
      <p:sp>
        <p:nvSpPr>
          <p:cNvPr id="16" name="Slide Number Placeholder 6">
            <a:extLst>
              <a:ext uri="{FF2B5EF4-FFF2-40B4-BE49-F238E27FC236}">
                <a16:creationId xmlns:a16="http://schemas.microsoft.com/office/drawing/2014/main" id="{5CA846E4-7785-0A63-1168-C13130DC9BE8}"/>
              </a:ext>
            </a:extLst>
          </p:cNvPr>
          <p:cNvSpPr>
            <a:spLocks noGrp="1"/>
          </p:cNvSpPr>
          <p:nvPr>
            <p:ph type="sldNum" sz="quarter" idx="12"/>
          </p:nvPr>
        </p:nvSpPr>
        <p:spPr>
          <a:xfrm>
            <a:off x="8127999" y="6470704"/>
            <a:ext cx="730251" cy="274320"/>
          </a:xfrm>
        </p:spPr>
        <p:txBody>
          <a:bodyPr>
            <a:normAutofit/>
          </a:bodyPr>
          <a:lstStyle/>
          <a:p>
            <a:pPr>
              <a:spcAft>
                <a:spcPts val="600"/>
              </a:spcAft>
            </a:pPr>
            <a:fld id="{017DE1FC-E54A-4B87-A814-263D1E8654B2}" type="slidenum">
              <a:rPr lang="en-US" dirty="0"/>
              <a:pPr>
                <a:spcAft>
                  <a:spcPts val="600"/>
                </a:spcAft>
              </a:pPr>
              <a:t>3</a:t>
            </a:fld>
            <a:endParaRPr lang="en-US"/>
          </a:p>
        </p:txBody>
      </p:sp>
      <p:graphicFrame>
        <p:nvGraphicFramePr>
          <p:cNvPr id="5" name="Content Placeholder 2">
            <a:extLst>
              <a:ext uri="{FF2B5EF4-FFF2-40B4-BE49-F238E27FC236}">
                <a16:creationId xmlns:a16="http://schemas.microsoft.com/office/drawing/2014/main" id="{5789FF02-7C95-FFEC-E542-447DF387496D}"/>
              </a:ext>
            </a:extLst>
          </p:cNvPr>
          <p:cNvGraphicFramePr>
            <a:graphicFrameLocks noGrp="1"/>
          </p:cNvGraphicFramePr>
          <p:nvPr>
            <p:ph idx="1"/>
            <p:extLst>
              <p:ext uri="{D42A27DB-BD31-4B8C-83A1-F6EECF244321}">
                <p14:modId xmlns:p14="http://schemas.microsoft.com/office/powerpoint/2010/main" val="743025461"/>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4431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47488-4AC7-CDCA-03F8-7CC666DD6E90}"/>
              </a:ext>
            </a:extLst>
          </p:cNvPr>
          <p:cNvSpPr>
            <a:spLocks noGrp="1"/>
          </p:cNvSpPr>
          <p:nvPr>
            <p:ph type="title"/>
          </p:nvPr>
        </p:nvSpPr>
        <p:spPr/>
        <p:txBody>
          <a:bodyPr/>
          <a:lstStyle/>
          <a:p>
            <a:r>
              <a:rPr lang="en-US" dirty="0"/>
              <a:t>Application process: what you need to know</a:t>
            </a:r>
          </a:p>
        </p:txBody>
      </p:sp>
      <p:sp>
        <p:nvSpPr>
          <p:cNvPr id="3" name="Content Placeholder 2">
            <a:extLst>
              <a:ext uri="{FF2B5EF4-FFF2-40B4-BE49-F238E27FC236}">
                <a16:creationId xmlns:a16="http://schemas.microsoft.com/office/drawing/2014/main" id="{566B388E-1700-D5CC-AC8C-9971DB07F017}"/>
              </a:ext>
            </a:extLst>
          </p:cNvPr>
          <p:cNvSpPr>
            <a:spLocks noGrp="1"/>
          </p:cNvSpPr>
          <p:nvPr>
            <p:ph sz="half" idx="1"/>
          </p:nvPr>
        </p:nvSpPr>
        <p:spPr>
          <a:xfrm>
            <a:off x="768096" y="2286000"/>
            <a:ext cx="3880104" cy="4184704"/>
          </a:xfrm>
        </p:spPr>
        <p:txBody>
          <a:bodyPr>
            <a:normAutofit/>
          </a:bodyPr>
          <a:lstStyle/>
          <a:p>
            <a:pPr>
              <a:buFont typeface="Arial" panose="020B0604020202020204" pitchFamily="34" charset="0"/>
              <a:buChar char="•"/>
            </a:pPr>
            <a:r>
              <a:rPr lang="en-US" dirty="0"/>
              <a:t>Timing Matters</a:t>
            </a:r>
          </a:p>
          <a:p>
            <a:pPr lvl="1">
              <a:buFont typeface="Arial" panose="020B0604020202020204" pitchFamily="34" charset="0"/>
              <a:buChar char="•"/>
            </a:pPr>
            <a:r>
              <a:rPr lang="en-US" dirty="0"/>
              <a:t>Apply during Senior year</a:t>
            </a:r>
          </a:p>
          <a:p>
            <a:pPr lvl="1">
              <a:buFont typeface="Arial" panose="020B0604020202020204" pitchFamily="34" charset="0"/>
              <a:buChar char="•"/>
            </a:pPr>
            <a:r>
              <a:rPr lang="en-US" dirty="0"/>
              <a:t>Your transcript shows grades through Junior year—finish strong!</a:t>
            </a:r>
          </a:p>
          <a:p>
            <a:pPr lvl="1">
              <a:buFont typeface="Arial" panose="020B0604020202020204" pitchFamily="34" charset="0"/>
              <a:buChar char="•"/>
            </a:pPr>
            <a:r>
              <a:rPr lang="en-US" dirty="0"/>
              <a:t>Know your deadlines—they are firm.</a:t>
            </a:r>
          </a:p>
          <a:p>
            <a:pPr>
              <a:buFont typeface="Arial" panose="020B0604020202020204" pitchFamily="34" charset="0"/>
              <a:buChar char="•"/>
            </a:pPr>
            <a:r>
              <a:rPr lang="en-US" dirty="0"/>
              <a:t>What You Will Need</a:t>
            </a:r>
          </a:p>
          <a:p>
            <a:pPr lvl="1">
              <a:buFont typeface="Arial" panose="020B0604020202020204" pitchFamily="34" charset="0"/>
              <a:buChar char="•"/>
            </a:pPr>
            <a:r>
              <a:rPr lang="en-US" dirty="0"/>
              <a:t>Online application</a:t>
            </a:r>
          </a:p>
          <a:p>
            <a:pPr lvl="1">
              <a:buFont typeface="Arial" panose="020B0604020202020204" pitchFamily="34" charset="0"/>
              <a:buChar char="•"/>
            </a:pPr>
            <a:r>
              <a:rPr lang="en-US" dirty="0"/>
              <a:t>Official transcript </a:t>
            </a:r>
            <a:r>
              <a:rPr lang="en-US" sz="1200" dirty="0"/>
              <a:t>(sent by counselor)</a:t>
            </a:r>
          </a:p>
          <a:p>
            <a:pPr lvl="1">
              <a:buFont typeface="Arial" panose="020B0604020202020204" pitchFamily="34" charset="0"/>
              <a:buChar char="•"/>
            </a:pPr>
            <a:r>
              <a:rPr lang="en-US" dirty="0"/>
              <a:t>Test scores—sent directly from College Board or ACT</a:t>
            </a:r>
          </a:p>
          <a:p>
            <a:pPr lvl="1">
              <a:buFont typeface="Arial" panose="020B0604020202020204" pitchFamily="34" charset="0"/>
              <a:buChar char="•"/>
            </a:pPr>
            <a:r>
              <a:rPr lang="en-US" dirty="0"/>
              <a:t>Application fee </a:t>
            </a:r>
            <a:r>
              <a:rPr lang="en-US" sz="1200" dirty="0"/>
              <a:t>(fee waivers available for students on free/reduced lunch)</a:t>
            </a:r>
          </a:p>
          <a:p>
            <a:pPr lvl="1">
              <a:buFont typeface="Arial" panose="020B0604020202020204" pitchFamily="34" charset="0"/>
              <a:buChar char="•"/>
            </a:pPr>
            <a:r>
              <a:rPr lang="en-US" dirty="0"/>
              <a:t>Recommendations </a:t>
            </a:r>
            <a:r>
              <a:rPr lang="en-US" sz="1200" dirty="0"/>
              <a:t>(only if required)</a:t>
            </a:r>
          </a:p>
          <a:p>
            <a:pPr lvl="2">
              <a:buFont typeface="Arial" panose="020B0604020202020204" pitchFamily="34" charset="0"/>
              <a:buChar char="•"/>
            </a:pPr>
            <a:r>
              <a:rPr lang="en-US" sz="800" dirty="0"/>
              <a:t>Counselor Recommendation or school evaluation</a:t>
            </a:r>
          </a:p>
          <a:p>
            <a:pPr lvl="2">
              <a:buFont typeface="Arial" panose="020B0604020202020204" pitchFamily="34" charset="0"/>
              <a:buChar char="•"/>
            </a:pPr>
            <a:r>
              <a:rPr lang="en-US" sz="800" dirty="0"/>
              <a:t>Teacher Recommendation</a:t>
            </a:r>
          </a:p>
          <a:p>
            <a:pPr lvl="1">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49F926CE-6E9F-8D0F-FAAC-616E556EE481}"/>
              </a:ext>
            </a:extLst>
          </p:cNvPr>
          <p:cNvSpPr>
            <a:spLocks noGrp="1"/>
          </p:cNvSpPr>
          <p:nvPr>
            <p:ph sz="half" idx="2"/>
          </p:nvPr>
        </p:nvSpPr>
        <p:spPr>
          <a:xfrm>
            <a:off x="4809744" y="2286000"/>
            <a:ext cx="3566160" cy="4023360"/>
          </a:xfrm>
        </p:spPr>
        <p:txBody>
          <a:bodyPr>
            <a:normAutofit/>
          </a:bodyPr>
          <a:lstStyle/>
          <a:p>
            <a:pPr>
              <a:buFont typeface="Arial" panose="020B0604020202020204" pitchFamily="34" charset="0"/>
              <a:buChar char="•"/>
            </a:pPr>
            <a:r>
              <a:rPr lang="en-US" dirty="0"/>
              <a:t>Quick Tips</a:t>
            </a:r>
          </a:p>
          <a:p>
            <a:pPr lvl="1">
              <a:buFont typeface="Arial" panose="020B0604020202020204" pitchFamily="34" charset="0"/>
              <a:buChar char="•"/>
            </a:pPr>
            <a:r>
              <a:rPr lang="en-US" dirty="0"/>
              <a:t>Keep track of login information and deadlines</a:t>
            </a:r>
          </a:p>
          <a:p>
            <a:pPr lvl="1">
              <a:buFont typeface="Arial" panose="020B0604020202020204" pitchFamily="34" charset="0"/>
              <a:buChar char="•"/>
            </a:pPr>
            <a:r>
              <a:rPr lang="en-US" dirty="0"/>
              <a:t>Check your email often for application updates</a:t>
            </a:r>
          </a:p>
          <a:p>
            <a:pPr lvl="1">
              <a:buFont typeface="Arial" panose="020B0604020202020204" pitchFamily="34" charset="0"/>
              <a:buChar char="•"/>
            </a:pPr>
            <a:r>
              <a:rPr lang="en-US" dirty="0"/>
              <a:t>Ask for recommendations at least </a:t>
            </a:r>
          </a:p>
        </p:txBody>
      </p:sp>
      <p:sp>
        <p:nvSpPr>
          <p:cNvPr id="5" name="Footer Placeholder 4">
            <a:extLst>
              <a:ext uri="{FF2B5EF4-FFF2-40B4-BE49-F238E27FC236}">
                <a16:creationId xmlns:a16="http://schemas.microsoft.com/office/drawing/2014/main" id="{1EBDB528-F7D5-CF6B-8F9D-5816C3C96E6F}"/>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FAFF975E-F4A6-815C-BEC9-77CA9CE19715}"/>
              </a:ext>
            </a:extLst>
          </p:cNvPr>
          <p:cNvSpPr>
            <a:spLocks noGrp="1"/>
          </p:cNvSpPr>
          <p:nvPr>
            <p:ph type="sldNum" sz="quarter" idx="12"/>
          </p:nvPr>
        </p:nvSpPr>
        <p:spPr/>
        <p:txBody>
          <a:bodyPr/>
          <a:lstStyle/>
          <a:p>
            <a:fld id="{4FAB73BC-B049-4115-A692-8D63A059BFB8}" type="slidenum">
              <a:rPr lang="en-US" smtClean="0"/>
              <a:t>30</a:t>
            </a:fld>
            <a:endParaRPr lang="en-US" dirty="0"/>
          </a:p>
        </p:txBody>
      </p:sp>
    </p:spTree>
    <p:extLst>
      <p:ext uri="{BB962C8B-B14F-4D97-AF65-F5344CB8AC3E}">
        <p14:creationId xmlns:p14="http://schemas.microsoft.com/office/powerpoint/2010/main" val="441564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1F925-C1CD-D855-06E5-0DBE25F0A2D3}"/>
              </a:ext>
            </a:extLst>
          </p:cNvPr>
          <p:cNvSpPr>
            <a:spLocks noGrp="1"/>
          </p:cNvSpPr>
          <p:nvPr>
            <p:ph type="title"/>
          </p:nvPr>
        </p:nvSpPr>
        <p:spPr/>
        <p:txBody>
          <a:bodyPr/>
          <a:lstStyle/>
          <a:p>
            <a:r>
              <a:rPr lang="en-US" dirty="0"/>
              <a:t>College entrance exams: sat vs. act</a:t>
            </a:r>
          </a:p>
        </p:txBody>
      </p:sp>
      <p:sp>
        <p:nvSpPr>
          <p:cNvPr id="3" name="Text Placeholder 2">
            <a:extLst>
              <a:ext uri="{FF2B5EF4-FFF2-40B4-BE49-F238E27FC236}">
                <a16:creationId xmlns:a16="http://schemas.microsoft.com/office/drawing/2014/main" id="{8FA28ED0-91FA-96E7-F0B8-1E43C456C7F2}"/>
              </a:ext>
            </a:extLst>
          </p:cNvPr>
          <p:cNvSpPr>
            <a:spLocks noGrp="1"/>
          </p:cNvSpPr>
          <p:nvPr>
            <p:ph type="body" idx="1"/>
          </p:nvPr>
        </p:nvSpPr>
        <p:spPr>
          <a:xfrm>
            <a:off x="768096" y="2179636"/>
            <a:ext cx="7290054" cy="822960"/>
          </a:xfrm>
        </p:spPr>
        <p:txBody>
          <a:bodyPr>
            <a:normAutofit/>
          </a:bodyPr>
          <a:lstStyle/>
          <a:p>
            <a:pPr algn="ctr"/>
            <a:r>
              <a:rPr lang="en-US" dirty="0"/>
              <a:t>Most colleges and universities accept both tests.</a:t>
            </a:r>
          </a:p>
        </p:txBody>
      </p:sp>
      <p:sp>
        <p:nvSpPr>
          <p:cNvPr id="4" name="Content Placeholder 3">
            <a:extLst>
              <a:ext uri="{FF2B5EF4-FFF2-40B4-BE49-F238E27FC236}">
                <a16:creationId xmlns:a16="http://schemas.microsoft.com/office/drawing/2014/main" id="{DAC5F710-EF91-964B-232C-61F8F2827AEA}"/>
              </a:ext>
            </a:extLst>
          </p:cNvPr>
          <p:cNvSpPr>
            <a:spLocks noGrp="1"/>
          </p:cNvSpPr>
          <p:nvPr>
            <p:ph sz="half" idx="2"/>
          </p:nvPr>
        </p:nvSpPr>
        <p:spPr/>
        <p:txBody>
          <a:bodyPr/>
          <a:lstStyle/>
          <a:p>
            <a:r>
              <a:rPr lang="en-US" b="1" u="sng" dirty="0"/>
              <a:t>SAT</a:t>
            </a:r>
          </a:p>
          <a:p>
            <a:pPr lvl="1">
              <a:buFont typeface="Arial" panose="020B0604020202020204" pitchFamily="34" charset="0"/>
              <a:buChar char="•"/>
            </a:pPr>
            <a:r>
              <a:rPr lang="en-US" dirty="0"/>
              <a:t>Focuses on reasoning, analysis, and problem-solving</a:t>
            </a:r>
          </a:p>
          <a:p>
            <a:pPr lvl="1">
              <a:buFont typeface="Arial" panose="020B0604020202020204" pitchFamily="34" charset="0"/>
              <a:buChar char="•"/>
            </a:pPr>
            <a:r>
              <a:rPr lang="en-US" dirty="0"/>
              <a:t>2 sections: Math and Reading</a:t>
            </a:r>
          </a:p>
          <a:p>
            <a:pPr lvl="1">
              <a:buFont typeface="Arial" panose="020B0604020202020204" pitchFamily="34" charset="0"/>
              <a:buChar char="•"/>
            </a:pPr>
            <a:r>
              <a:rPr lang="en-US" dirty="0"/>
              <a:t>No penalty for guessing</a:t>
            </a:r>
          </a:p>
          <a:p>
            <a:pPr lvl="1">
              <a:buFont typeface="Arial" panose="020B0604020202020204" pitchFamily="34" charset="0"/>
              <a:buChar char="•"/>
            </a:pPr>
            <a:r>
              <a:rPr lang="en-US" dirty="0"/>
              <a:t>Score range: 400-1600</a:t>
            </a:r>
          </a:p>
          <a:p>
            <a:pPr lvl="1">
              <a:buFont typeface="Arial" panose="020B0604020202020204" pitchFamily="34" charset="0"/>
              <a:buChar char="•"/>
            </a:pPr>
            <a:r>
              <a:rPr lang="en-US" dirty="0"/>
              <a:t>Free online practice (e.g., Khan Academy)</a:t>
            </a:r>
          </a:p>
          <a:p>
            <a:pPr lvl="1">
              <a:buFont typeface="Arial" panose="020B0604020202020204" pitchFamily="34" charset="0"/>
              <a:buChar char="•"/>
            </a:pPr>
            <a:r>
              <a:rPr lang="en-US" dirty="0"/>
              <a:t>Website: </a:t>
            </a:r>
            <a:r>
              <a:rPr lang="en-US" dirty="0">
                <a:hlinkClick r:id="rId3"/>
              </a:rPr>
              <a:t>www.sat.org</a:t>
            </a:r>
            <a:endParaRPr lang="en-US" dirty="0"/>
          </a:p>
        </p:txBody>
      </p:sp>
      <p:sp>
        <p:nvSpPr>
          <p:cNvPr id="6" name="Content Placeholder 5">
            <a:extLst>
              <a:ext uri="{FF2B5EF4-FFF2-40B4-BE49-F238E27FC236}">
                <a16:creationId xmlns:a16="http://schemas.microsoft.com/office/drawing/2014/main" id="{703E7F16-F784-10FD-BB97-55C358C05042}"/>
              </a:ext>
            </a:extLst>
          </p:cNvPr>
          <p:cNvSpPr>
            <a:spLocks noGrp="1"/>
          </p:cNvSpPr>
          <p:nvPr>
            <p:ph sz="quarter" idx="4"/>
          </p:nvPr>
        </p:nvSpPr>
        <p:spPr/>
        <p:txBody>
          <a:bodyPr/>
          <a:lstStyle/>
          <a:p>
            <a:r>
              <a:rPr lang="en-US" b="1" u="sng" dirty="0"/>
              <a:t>ACT</a:t>
            </a:r>
          </a:p>
          <a:p>
            <a:pPr lvl="1">
              <a:buFont typeface="Arial" panose="020B0604020202020204" pitchFamily="34" charset="0"/>
              <a:buChar char="•"/>
            </a:pPr>
            <a:r>
              <a:rPr lang="en-US" dirty="0"/>
              <a:t>Questions feel more like standard high school tests</a:t>
            </a:r>
          </a:p>
          <a:p>
            <a:pPr lvl="1">
              <a:buFont typeface="Arial" panose="020B0604020202020204" pitchFamily="34" charset="0"/>
              <a:buChar char="•"/>
            </a:pPr>
            <a:r>
              <a:rPr lang="en-US" dirty="0"/>
              <a:t>4 sections: English, Math, Reading, Science (+ optional Writing)</a:t>
            </a:r>
          </a:p>
          <a:p>
            <a:pPr lvl="1">
              <a:buFont typeface="Arial" panose="020B0604020202020204" pitchFamily="34" charset="0"/>
              <a:buChar char="•"/>
            </a:pPr>
            <a:r>
              <a:rPr lang="en-US" dirty="0"/>
              <a:t>No penalty for guessing</a:t>
            </a:r>
          </a:p>
          <a:p>
            <a:pPr lvl="1">
              <a:buFont typeface="Arial" panose="020B0604020202020204" pitchFamily="34" charset="0"/>
              <a:buChar char="•"/>
            </a:pPr>
            <a:r>
              <a:rPr lang="en-US" dirty="0"/>
              <a:t>Score range: 1-36</a:t>
            </a:r>
          </a:p>
          <a:p>
            <a:pPr lvl="1">
              <a:buFont typeface="Arial" panose="020B0604020202020204" pitchFamily="34" charset="0"/>
              <a:buChar char="•"/>
            </a:pPr>
            <a:r>
              <a:rPr lang="en-US" dirty="0"/>
              <a:t>Free online practice (e.g., ACT Academy)</a:t>
            </a:r>
          </a:p>
          <a:p>
            <a:pPr lvl="1">
              <a:buFont typeface="Arial" panose="020B0604020202020204" pitchFamily="34" charset="0"/>
              <a:buChar char="•"/>
            </a:pPr>
            <a:r>
              <a:rPr lang="en-US" dirty="0"/>
              <a:t>Website: </a:t>
            </a:r>
            <a:r>
              <a:rPr lang="en-US" dirty="0">
                <a:hlinkClick r:id="rId4"/>
              </a:rPr>
              <a:t>www.actstudent.org</a:t>
            </a:r>
            <a:endParaRPr lang="en-US" dirty="0"/>
          </a:p>
        </p:txBody>
      </p:sp>
      <p:sp>
        <p:nvSpPr>
          <p:cNvPr id="8" name="Slide Number Placeholder 7">
            <a:extLst>
              <a:ext uri="{FF2B5EF4-FFF2-40B4-BE49-F238E27FC236}">
                <a16:creationId xmlns:a16="http://schemas.microsoft.com/office/drawing/2014/main" id="{998A3FD2-6D3A-AFDE-F66B-72FE24D16E38}"/>
              </a:ext>
            </a:extLst>
          </p:cNvPr>
          <p:cNvSpPr>
            <a:spLocks noGrp="1"/>
          </p:cNvSpPr>
          <p:nvPr>
            <p:ph type="sldNum" sz="quarter" idx="12"/>
          </p:nvPr>
        </p:nvSpPr>
        <p:spPr/>
        <p:txBody>
          <a:bodyPr/>
          <a:lstStyle/>
          <a:p>
            <a:fld id="{4FAB73BC-B049-4115-A692-8D63A059BFB8}" type="slidenum">
              <a:rPr lang="en-US" smtClean="0"/>
              <a:t>31</a:t>
            </a:fld>
            <a:endParaRPr lang="en-US" dirty="0"/>
          </a:p>
        </p:txBody>
      </p:sp>
      <p:sp>
        <p:nvSpPr>
          <p:cNvPr id="9" name="Rectangle 8">
            <a:extLst>
              <a:ext uri="{FF2B5EF4-FFF2-40B4-BE49-F238E27FC236}">
                <a16:creationId xmlns:a16="http://schemas.microsoft.com/office/drawing/2014/main" id="{F410149F-F271-C561-B32E-DA88F2975C27}"/>
              </a:ext>
            </a:extLst>
          </p:cNvPr>
          <p:cNvSpPr/>
          <p:nvPr/>
        </p:nvSpPr>
        <p:spPr>
          <a:xfrm>
            <a:off x="171451" y="5897927"/>
            <a:ext cx="8686799" cy="492105"/>
          </a:xfrm>
          <a:prstGeom prst="rect">
            <a:avLst/>
          </a:prstGeom>
          <a:solidFill>
            <a:schemeClr val="bg2"/>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000" b="1" dirty="0">
                <a:solidFill>
                  <a:schemeClr val="tx1"/>
                </a:solidFill>
                <a:latin typeface="Tw Cen MT" panose="020B0602020104020603" pitchFamily="34" charset="0"/>
                <a:ea typeface="Roboto" panose="02000000000000000000" pitchFamily="2" charset="0"/>
                <a:cs typeface="Roboto" panose="02000000000000000000" pitchFamily="2" charset="0"/>
              </a:rPr>
              <a:t>Test registration is through the SAT and ACT websites; not  the high school or college. Most colleges will accept either test.  Writing requirement varies by college.  These tests are sometimes required for admissions to 4-year colleges and universities.  Students can take BOTH.  Students who receive Free or Reduced Lunch qualify for fee waivers.  Please contact your school counselor if you think you qualify for a waiver.</a:t>
            </a:r>
          </a:p>
        </p:txBody>
      </p:sp>
    </p:spTree>
    <p:extLst>
      <p:ext uri="{BB962C8B-B14F-4D97-AF65-F5344CB8AC3E}">
        <p14:creationId xmlns:p14="http://schemas.microsoft.com/office/powerpoint/2010/main" val="3596831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B4E9F-2CC6-4A79-BD83-171866FF20E6}"/>
              </a:ext>
            </a:extLst>
          </p:cNvPr>
          <p:cNvSpPr>
            <a:spLocks noGrp="1"/>
          </p:cNvSpPr>
          <p:nvPr>
            <p:ph type="title"/>
          </p:nvPr>
        </p:nvSpPr>
        <p:spPr>
          <a:xfrm>
            <a:off x="768096" y="585216"/>
            <a:ext cx="7290054" cy="1499616"/>
          </a:xfrm>
        </p:spPr>
        <p:txBody>
          <a:bodyPr>
            <a:normAutofit/>
          </a:bodyPr>
          <a:lstStyle/>
          <a:p>
            <a:r>
              <a:rPr lang="en-US" dirty="0">
                <a:latin typeface="Tw Cen MT" panose="020B0602020104020603" pitchFamily="34" charset="0"/>
                <a:ea typeface="Roboto" panose="02000000000000000000" pitchFamily="2" charset="0"/>
                <a:cs typeface="Roboto" panose="02000000000000000000" pitchFamily="2" charset="0"/>
              </a:rPr>
              <a:t>Other tests you may need</a:t>
            </a:r>
          </a:p>
        </p:txBody>
      </p:sp>
      <p:sp>
        <p:nvSpPr>
          <p:cNvPr id="3" name="Footer Placeholder 2">
            <a:extLst>
              <a:ext uri="{FF2B5EF4-FFF2-40B4-BE49-F238E27FC236}">
                <a16:creationId xmlns:a16="http://schemas.microsoft.com/office/drawing/2014/main" id="{18A26905-5C1C-82DE-BF86-D73512A3BCD7}"/>
              </a:ext>
            </a:extLst>
          </p:cNvPr>
          <p:cNvSpPr>
            <a:spLocks noGrp="1"/>
          </p:cNvSpPr>
          <p:nvPr>
            <p:ph type="ftr" sz="quarter" idx="11"/>
          </p:nvPr>
        </p:nvSpPr>
        <p:spPr>
          <a:xfrm>
            <a:off x="3632199" y="6470704"/>
            <a:ext cx="4426094" cy="274320"/>
          </a:xfrm>
        </p:spPr>
        <p:txBody>
          <a:bodyPr>
            <a:normAutofit/>
          </a:bodyPr>
          <a:lstStyle/>
          <a:p>
            <a:pPr>
              <a:lnSpc>
                <a:spcPct val="90000"/>
              </a:lnSpc>
              <a:spcAft>
                <a:spcPts val="600"/>
              </a:spcAft>
            </a:pPr>
            <a:r>
              <a:rPr lang="en-US" sz="300"/>
              <a:t>
              </a:t>
            </a:r>
          </a:p>
        </p:txBody>
      </p:sp>
      <p:sp>
        <p:nvSpPr>
          <p:cNvPr id="4" name="Slide Number Placeholder 3">
            <a:extLst>
              <a:ext uri="{FF2B5EF4-FFF2-40B4-BE49-F238E27FC236}">
                <a16:creationId xmlns:a16="http://schemas.microsoft.com/office/drawing/2014/main" id="{0D42C597-B674-60CF-3FBF-290AE9BCF09D}"/>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smtClean="0"/>
              <a:pPr>
                <a:spcAft>
                  <a:spcPts val="600"/>
                </a:spcAft>
              </a:pPr>
              <a:t>32</a:t>
            </a:fld>
            <a:endParaRPr lang="en-US"/>
          </a:p>
        </p:txBody>
      </p:sp>
      <p:graphicFrame>
        <p:nvGraphicFramePr>
          <p:cNvPr id="5" name="Content Placeholder 2">
            <a:extLst>
              <a:ext uri="{FF2B5EF4-FFF2-40B4-BE49-F238E27FC236}">
                <a16:creationId xmlns:a16="http://schemas.microsoft.com/office/drawing/2014/main" id="{FBC6BADE-3FEC-A3BB-69A5-EBF395368AF7}"/>
              </a:ext>
            </a:extLst>
          </p:cNvPr>
          <p:cNvGraphicFramePr>
            <a:graphicFrameLocks noGrp="1"/>
          </p:cNvGraphicFramePr>
          <p:nvPr>
            <p:ph idx="1"/>
            <p:extLst>
              <p:ext uri="{D42A27DB-BD31-4B8C-83A1-F6EECF244321}">
                <p14:modId xmlns:p14="http://schemas.microsoft.com/office/powerpoint/2010/main" val="4105693114"/>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92061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E1780-592F-5F9F-FD76-C7BE3CEA15D7}"/>
              </a:ext>
            </a:extLst>
          </p:cNvPr>
          <p:cNvSpPr>
            <a:spLocks noGrp="1"/>
          </p:cNvSpPr>
          <p:nvPr>
            <p:ph type="title"/>
          </p:nvPr>
        </p:nvSpPr>
        <p:spPr/>
        <p:txBody>
          <a:bodyPr>
            <a:normAutofit/>
          </a:bodyPr>
          <a:lstStyle/>
          <a:p>
            <a:pPr algn="ctr"/>
            <a:r>
              <a:rPr lang="en-US" sz="6000" b="1" dirty="0"/>
              <a:t>PHS COUNSELORS</a:t>
            </a:r>
          </a:p>
        </p:txBody>
      </p:sp>
      <p:pic>
        <p:nvPicPr>
          <p:cNvPr id="7" name="Content Placeholder 6">
            <a:extLst>
              <a:ext uri="{FF2B5EF4-FFF2-40B4-BE49-F238E27FC236}">
                <a16:creationId xmlns:a16="http://schemas.microsoft.com/office/drawing/2014/main" id="{3DE15543-ABF5-495C-978D-67794A126367}"/>
              </a:ext>
            </a:extLst>
          </p:cNvPr>
          <p:cNvPicPr>
            <a:picLocks noGrp="1" noChangeAspect="1"/>
          </p:cNvPicPr>
          <p:nvPr>
            <p:ph idx="1"/>
          </p:nvPr>
        </p:nvPicPr>
        <p:blipFill>
          <a:blip r:embed="rId2"/>
          <a:stretch>
            <a:fillRect/>
          </a:stretch>
        </p:blipFill>
        <p:spPr>
          <a:xfrm>
            <a:off x="2057400" y="1676400"/>
            <a:ext cx="4800600" cy="5068624"/>
          </a:xfrm>
          <a:prstGeom prst="rect">
            <a:avLst/>
          </a:prstGeom>
        </p:spPr>
      </p:pic>
      <p:sp>
        <p:nvSpPr>
          <p:cNvPr id="4" name="Footer Placeholder 3">
            <a:extLst>
              <a:ext uri="{FF2B5EF4-FFF2-40B4-BE49-F238E27FC236}">
                <a16:creationId xmlns:a16="http://schemas.microsoft.com/office/drawing/2014/main" id="{A747762C-3AA8-F52F-761C-BDC4F89B0369}"/>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D65536C6-3EEF-D53D-41FC-05AD258EDB40}"/>
              </a:ext>
            </a:extLst>
          </p:cNvPr>
          <p:cNvSpPr>
            <a:spLocks noGrp="1"/>
          </p:cNvSpPr>
          <p:nvPr>
            <p:ph type="sldNum" sz="quarter" idx="12"/>
          </p:nvPr>
        </p:nvSpPr>
        <p:spPr/>
        <p:txBody>
          <a:bodyPr/>
          <a:lstStyle/>
          <a:p>
            <a:fld id="{4FAB73BC-B049-4115-A692-8D63A059BFB8}" type="slidenum">
              <a:rPr lang="en-US" smtClean="0"/>
              <a:t>33</a:t>
            </a:fld>
            <a:endParaRPr lang="en-US" dirty="0"/>
          </a:p>
        </p:txBody>
      </p:sp>
    </p:spTree>
    <p:extLst>
      <p:ext uri="{BB962C8B-B14F-4D97-AF65-F5344CB8AC3E}">
        <p14:creationId xmlns:p14="http://schemas.microsoft.com/office/powerpoint/2010/main" val="34099271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C008C6-A735-4273-B069-CEAD818A8801}"/>
              </a:ext>
            </a:extLst>
          </p:cNvPr>
          <p:cNvSpPr/>
          <p:nvPr/>
        </p:nvSpPr>
        <p:spPr>
          <a:xfrm>
            <a:off x="914400" y="1590734"/>
            <a:ext cx="7010400" cy="25200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ctr">
            <a:normAutofit/>
          </a:bodyPr>
          <a:lstStyle/>
          <a:p>
            <a:pPr algn="ctr" defTabSz="914400">
              <a:lnSpc>
                <a:spcPct val="90000"/>
              </a:lnSpc>
              <a:spcBef>
                <a:spcPct val="0"/>
              </a:spcBef>
              <a:spcAft>
                <a:spcPts val="600"/>
              </a:spcAft>
            </a:pPr>
            <a:r>
              <a:rPr lang="en-US" sz="5200" cap="all" dirty="0">
                <a:solidFill>
                  <a:schemeClr val="tx2"/>
                </a:solidFill>
                <a:latin typeface="Roboto" panose="02000000000000000000" pitchFamily="2" charset="0"/>
                <a:ea typeface="Roboto" panose="02000000000000000000" pitchFamily="2" charset="0"/>
                <a:cs typeface="Roboto" panose="02000000000000000000" pitchFamily="2" charset="0"/>
              </a:rPr>
              <a:t>Hope, financial aid, &amp; GA Match</a:t>
            </a:r>
          </a:p>
        </p:txBody>
      </p:sp>
      <p:sp>
        <p:nvSpPr>
          <p:cNvPr id="3" name="Footer Placeholder 2">
            <a:extLst>
              <a:ext uri="{FF2B5EF4-FFF2-40B4-BE49-F238E27FC236}">
                <a16:creationId xmlns:a16="http://schemas.microsoft.com/office/drawing/2014/main" id="{5A149A0D-9624-C265-C131-8A4AC2CBA233}"/>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9F4F3C5A-AF7A-44EB-4B61-D01B7CA45D50}"/>
              </a:ext>
            </a:extLst>
          </p:cNvPr>
          <p:cNvSpPr>
            <a:spLocks noGrp="1"/>
          </p:cNvSpPr>
          <p:nvPr>
            <p:ph type="sldNum" sz="quarter" idx="12"/>
          </p:nvPr>
        </p:nvSpPr>
        <p:spPr/>
        <p:txBody>
          <a:bodyPr/>
          <a:lstStyle/>
          <a:p>
            <a:fld id="{4FAB73BC-B049-4115-A692-8D63A059BFB8}" type="slidenum">
              <a:rPr lang="en-US" smtClean="0"/>
              <a:t>34</a:t>
            </a:fld>
            <a:endParaRPr lang="en-US" dirty="0"/>
          </a:p>
        </p:txBody>
      </p:sp>
    </p:spTree>
    <p:extLst>
      <p:ext uri="{BB962C8B-B14F-4D97-AF65-F5344CB8AC3E}">
        <p14:creationId xmlns:p14="http://schemas.microsoft.com/office/powerpoint/2010/main" val="26073336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0159C-B3D8-4532-1306-C32716BDF9D3}"/>
              </a:ext>
            </a:extLst>
          </p:cNvPr>
          <p:cNvSpPr>
            <a:spLocks noGrp="1"/>
          </p:cNvSpPr>
          <p:nvPr>
            <p:ph type="title"/>
          </p:nvPr>
        </p:nvSpPr>
        <p:spPr/>
        <p:txBody>
          <a:bodyPr/>
          <a:lstStyle/>
          <a:p>
            <a:r>
              <a:rPr lang="en-US" dirty="0"/>
              <a:t>Hope scholarship vs. hope grant: what’s the difference?</a:t>
            </a:r>
          </a:p>
        </p:txBody>
      </p:sp>
      <p:sp>
        <p:nvSpPr>
          <p:cNvPr id="3" name="Content Placeholder 2">
            <a:extLst>
              <a:ext uri="{FF2B5EF4-FFF2-40B4-BE49-F238E27FC236}">
                <a16:creationId xmlns:a16="http://schemas.microsoft.com/office/drawing/2014/main" id="{6E2A741C-1494-3AF0-9D5F-089CE28FD16C}"/>
              </a:ext>
            </a:extLst>
          </p:cNvPr>
          <p:cNvSpPr>
            <a:spLocks noGrp="1"/>
          </p:cNvSpPr>
          <p:nvPr>
            <p:ph sz="half" idx="1"/>
          </p:nvPr>
        </p:nvSpPr>
        <p:spPr/>
        <p:txBody>
          <a:bodyPr>
            <a:normAutofit fontScale="85000" lnSpcReduction="10000"/>
          </a:bodyPr>
          <a:lstStyle/>
          <a:p>
            <a:r>
              <a:rPr lang="en-US" b="1" u="sng" dirty="0"/>
              <a:t>HOPE Scholarship</a:t>
            </a:r>
          </a:p>
          <a:p>
            <a:pPr>
              <a:buFont typeface="Arial" panose="020B0604020202020204" pitchFamily="34" charset="0"/>
              <a:buChar char="•"/>
            </a:pPr>
            <a:r>
              <a:rPr lang="en-US" dirty="0"/>
              <a:t>For students earning a college degree (2-year or 4-year)</a:t>
            </a:r>
          </a:p>
          <a:p>
            <a:pPr>
              <a:buFont typeface="Arial" panose="020B0604020202020204" pitchFamily="34" charset="0"/>
              <a:buChar char="•"/>
            </a:pPr>
            <a:r>
              <a:rPr lang="en-US" dirty="0"/>
              <a:t>Must have a 3.0 core GPA (as calculated by GSFC)</a:t>
            </a:r>
          </a:p>
          <a:p>
            <a:pPr lvl="1">
              <a:buFont typeface="Arial" panose="020B0604020202020204" pitchFamily="34" charset="0"/>
              <a:buChar char="•"/>
            </a:pPr>
            <a:r>
              <a:rPr lang="en-US" dirty="0"/>
              <a:t>Can also be earned in college</a:t>
            </a:r>
          </a:p>
          <a:p>
            <a:pPr>
              <a:buFont typeface="Arial" panose="020B0604020202020204" pitchFamily="34" charset="0"/>
              <a:buChar char="•"/>
            </a:pPr>
            <a:r>
              <a:rPr lang="en-US" dirty="0"/>
              <a:t>Earn a minimum of 4 credits from the Academic Rigor List prior to high school graduation</a:t>
            </a:r>
          </a:p>
          <a:p>
            <a:pPr lvl="1">
              <a:buFont typeface="Arial" panose="020B0604020202020204" pitchFamily="34" charset="0"/>
              <a:buChar char="•"/>
            </a:pPr>
            <a:r>
              <a:rPr lang="en-US" dirty="0"/>
              <a:t>Click </a:t>
            </a:r>
            <a:r>
              <a:rPr lang="en-US" dirty="0">
                <a:hlinkClick r:id="rId3"/>
              </a:rPr>
              <a:t>HERE</a:t>
            </a:r>
            <a:r>
              <a:rPr lang="en-US" dirty="0"/>
              <a:t> to access the list.</a:t>
            </a:r>
          </a:p>
          <a:p>
            <a:pPr>
              <a:buFont typeface="Arial" panose="020B0604020202020204" pitchFamily="34" charset="0"/>
              <a:buChar char="•"/>
            </a:pPr>
            <a:r>
              <a:rPr lang="en-US" dirty="0"/>
              <a:t>Must graduate from a GA high school</a:t>
            </a:r>
          </a:p>
          <a:p>
            <a:pPr>
              <a:buFont typeface="Arial" panose="020B0604020202020204" pitchFamily="34" charset="0"/>
              <a:buChar char="•"/>
            </a:pPr>
            <a:r>
              <a:rPr lang="en-US" dirty="0"/>
              <a:t>Must be a GA resident for at least </a:t>
            </a:r>
            <a:r>
              <a:rPr lang="en-US" b="1" dirty="0"/>
              <a:t>one year</a:t>
            </a:r>
            <a:r>
              <a:rPr lang="en-US" dirty="0"/>
              <a:t> (Green card or citizenship)</a:t>
            </a:r>
          </a:p>
          <a:p>
            <a:pPr>
              <a:buFont typeface="Arial" panose="020B0604020202020204" pitchFamily="34" charset="0"/>
              <a:buChar char="•"/>
            </a:pPr>
            <a:endParaRPr lang="en-US" dirty="0"/>
          </a:p>
        </p:txBody>
      </p:sp>
      <p:sp>
        <p:nvSpPr>
          <p:cNvPr id="4" name="Content Placeholder 3">
            <a:extLst>
              <a:ext uri="{FF2B5EF4-FFF2-40B4-BE49-F238E27FC236}">
                <a16:creationId xmlns:a16="http://schemas.microsoft.com/office/drawing/2014/main" id="{84B2E071-3F15-0876-647A-DCC8600B5F6B}"/>
              </a:ext>
            </a:extLst>
          </p:cNvPr>
          <p:cNvSpPr>
            <a:spLocks noGrp="1"/>
          </p:cNvSpPr>
          <p:nvPr>
            <p:ph sz="half" idx="2"/>
          </p:nvPr>
        </p:nvSpPr>
        <p:spPr/>
        <p:txBody>
          <a:bodyPr>
            <a:normAutofit fontScale="85000" lnSpcReduction="10000"/>
          </a:bodyPr>
          <a:lstStyle/>
          <a:p>
            <a:r>
              <a:rPr lang="en-US" b="1" u="sng" dirty="0"/>
              <a:t>HOPE Grant</a:t>
            </a:r>
          </a:p>
          <a:p>
            <a:pPr>
              <a:buFont typeface="Arial" panose="020B0604020202020204" pitchFamily="34" charset="0"/>
              <a:buChar char="•"/>
            </a:pPr>
            <a:r>
              <a:rPr lang="en-US" dirty="0"/>
              <a:t>For students pursuing a technical diploma or certificate</a:t>
            </a:r>
          </a:p>
          <a:p>
            <a:pPr>
              <a:buFont typeface="Arial" panose="020B0604020202020204" pitchFamily="34" charset="0"/>
              <a:buChar char="•"/>
            </a:pPr>
            <a:r>
              <a:rPr lang="en-US" dirty="0"/>
              <a:t>No GPA requirement to start</a:t>
            </a:r>
          </a:p>
          <a:p>
            <a:pPr lvl="1">
              <a:buFont typeface="Arial" panose="020B0604020202020204" pitchFamily="34" charset="0"/>
              <a:buChar char="•"/>
            </a:pPr>
            <a:r>
              <a:rPr lang="en-US" dirty="0"/>
              <a:t>Must maintain a 2.0 GPA after 30 credit hours</a:t>
            </a:r>
          </a:p>
          <a:p>
            <a:pPr>
              <a:buFont typeface="Arial" panose="020B0604020202020204" pitchFamily="34" charset="0"/>
              <a:buChar char="•"/>
            </a:pPr>
            <a:r>
              <a:rPr lang="en-US" dirty="0"/>
              <a:t>Must have a HS diploma or GED</a:t>
            </a:r>
          </a:p>
          <a:p>
            <a:pPr>
              <a:buFont typeface="Arial" panose="020B0604020202020204" pitchFamily="34" charset="0"/>
              <a:buChar char="•"/>
            </a:pPr>
            <a:r>
              <a:rPr lang="en-US" dirty="0"/>
              <a:t>Must be a GA resident for at least </a:t>
            </a:r>
            <a:r>
              <a:rPr lang="en-US" b="1" dirty="0"/>
              <a:t>one year</a:t>
            </a:r>
            <a:r>
              <a:rPr lang="en-US" dirty="0"/>
              <a:t> (Green card or citizenship)</a:t>
            </a:r>
          </a:p>
        </p:txBody>
      </p:sp>
      <p:sp>
        <p:nvSpPr>
          <p:cNvPr id="5" name="Footer Placeholder 4">
            <a:extLst>
              <a:ext uri="{FF2B5EF4-FFF2-40B4-BE49-F238E27FC236}">
                <a16:creationId xmlns:a16="http://schemas.microsoft.com/office/drawing/2014/main" id="{2F3E671F-4080-F934-9F9B-C06E3B3213C8}"/>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7FFC252C-6460-4677-65AC-AFB824E4431C}"/>
              </a:ext>
            </a:extLst>
          </p:cNvPr>
          <p:cNvSpPr>
            <a:spLocks noGrp="1"/>
          </p:cNvSpPr>
          <p:nvPr>
            <p:ph type="sldNum" sz="quarter" idx="12"/>
          </p:nvPr>
        </p:nvSpPr>
        <p:spPr/>
        <p:txBody>
          <a:bodyPr/>
          <a:lstStyle/>
          <a:p>
            <a:fld id="{4FAB73BC-B049-4115-A692-8D63A059BFB8}" type="slidenum">
              <a:rPr lang="en-US" smtClean="0"/>
              <a:t>35</a:t>
            </a:fld>
            <a:endParaRPr lang="en-US" dirty="0"/>
          </a:p>
        </p:txBody>
      </p:sp>
      <p:sp>
        <p:nvSpPr>
          <p:cNvPr id="7" name="Rectangle 6">
            <a:extLst>
              <a:ext uri="{FF2B5EF4-FFF2-40B4-BE49-F238E27FC236}">
                <a16:creationId xmlns:a16="http://schemas.microsoft.com/office/drawing/2014/main" id="{0A762F6F-86F9-6BB6-CA80-ABDCFF46AB5F}"/>
              </a:ext>
            </a:extLst>
          </p:cNvPr>
          <p:cNvSpPr/>
          <p:nvPr/>
        </p:nvSpPr>
        <p:spPr>
          <a:xfrm>
            <a:off x="609600" y="6251380"/>
            <a:ext cx="8077200" cy="415905"/>
          </a:xfrm>
          <a:prstGeom prst="rec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ea typeface="Roboto" panose="02000000000000000000" pitchFamily="2" charset="0"/>
                <a:cs typeface="Roboto" panose="02000000000000000000" pitchFamily="2" charset="0"/>
              </a:rPr>
              <a:t>Apply for HOPE  by completing the FAFSA. </a:t>
            </a:r>
            <a:r>
              <a:rPr lang="en-US" sz="1400" dirty="0">
                <a:solidFill>
                  <a:schemeClr val="tx1"/>
                </a:solidFill>
                <a:ea typeface="Roboto" panose="02000000000000000000" pitchFamily="2" charset="0"/>
                <a:cs typeface="Roboto" panose="02000000000000000000" pitchFamily="2" charset="0"/>
              </a:rPr>
              <a:t>Go to </a:t>
            </a:r>
            <a:r>
              <a:rPr lang="en-US" sz="1400" dirty="0">
                <a:solidFill>
                  <a:schemeClr val="tx1"/>
                </a:solidFill>
                <a:ea typeface="Roboto" panose="02000000000000000000" pitchFamily="2" charset="0"/>
                <a:cs typeface="Roboto" panose="02000000000000000000" pitchFamily="2" charset="0"/>
                <a:hlinkClick r:id="rId4">
                  <a:extLst>
                    <a:ext uri="{A12FA001-AC4F-418D-AE19-62706E023703}">
                      <ahyp:hlinkClr xmlns:ahyp="http://schemas.microsoft.com/office/drawing/2018/hyperlinkcolor" val="tx"/>
                    </a:ext>
                  </a:extLst>
                </a:hlinkClick>
              </a:rPr>
              <a:t>www.gafutures.org</a:t>
            </a:r>
            <a:r>
              <a:rPr lang="en-US" sz="1400" dirty="0">
                <a:solidFill>
                  <a:schemeClr val="tx1"/>
                </a:solidFill>
                <a:ea typeface="Roboto" panose="02000000000000000000" pitchFamily="2" charset="0"/>
                <a:cs typeface="Roboto" panose="02000000000000000000" pitchFamily="2" charset="0"/>
              </a:rPr>
              <a:t> for more information on requirements and award amounts.</a:t>
            </a:r>
          </a:p>
        </p:txBody>
      </p:sp>
    </p:spTree>
    <p:extLst>
      <p:ext uri="{BB962C8B-B14F-4D97-AF65-F5344CB8AC3E}">
        <p14:creationId xmlns:p14="http://schemas.microsoft.com/office/powerpoint/2010/main" val="26955561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BDD78-A060-7CBD-A9F9-538895706276}"/>
              </a:ext>
            </a:extLst>
          </p:cNvPr>
          <p:cNvSpPr>
            <a:spLocks noGrp="1"/>
          </p:cNvSpPr>
          <p:nvPr>
            <p:ph type="title"/>
          </p:nvPr>
        </p:nvSpPr>
        <p:spPr/>
        <p:txBody>
          <a:bodyPr>
            <a:normAutofit/>
          </a:bodyPr>
          <a:lstStyle/>
          <a:p>
            <a:r>
              <a:rPr lang="en-US" dirty="0">
                <a:latin typeface="Tw Cen MT" panose="020B0602020104020603" pitchFamily="34" charset="0"/>
                <a:ea typeface="Roboto" panose="02000000000000000000" pitchFamily="2" charset="0"/>
                <a:cs typeface="Roboto" panose="02000000000000000000" pitchFamily="2" charset="0"/>
              </a:rPr>
              <a:t>Zell miller scholarship information</a:t>
            </a:r>
          </a:p>
        </p:txBody>
      </p:sp>
      <p:sp>
        <p:nvSpPr>
          <p:cNvPr id="3" name="Content Placeholder 2">
            <a:extLst>
              <a:ext uri="{FF2B5EF4-FFF2-40B4-BE49-F238E27FC236}">
                <a16:creationId xmlns:a16="http://schemas.microsoft.com/office/drawing/2014/main" id="{F0B684C5-DF21-C33D-A874-E6AF6FC6EE11}"/>
              </a:ext>
            </a:extLst>
          </p:cNvPr>
          <p:cNvSpPr>
            <a:spLocks noGrp="1"/>
          </p:cNvSpPr>
          <p:nvPr>
            <p:ph sz="half" idx="1"/>
          </p:nvPr>
        </p:nvSpPr>
        <p:spPr/>
        <p:txBody>
          <a:bodyPr>
            <a:normAutofit fontScale="85000" lnSpcReduction="10000"/>
          </a:bodyPr>
          <a:lstStyle/>
          <a:p>
            <a:pPr>
              <a:buFont typeface="Arial" panose="020B0604020202020204" pitchFamily="34" charset="0"/>
              <a:buChar char="•"/>
            </a:pPr>
            <a:r>
              <a:rPr lang="en-US" dirty="0">
                <a:ea typeface="Roboto" panose="02000000000000000000" pitchFamily="2" charset="0"/>
                <a:cs typeface="Roboto" panose="02000000000000000000" pitchFamily="2" charset="0"/>
              </a:rPr>
              <a:t>3.7 core GPA as calculated by GSFC (</a:t>
            </a:r>
            <a:r>
              <a:rPr lang="en-US" dirty="0">
                <a:ea typeface="Roboto" panose="02000000000000000000" pitchFamily="2" charset="0"/>
                <a:cs typeface="Roboto" panose="02000000000000000000" pitchFamily="2" charset="0"/>
                <a:hlinkClick r:id="rId3"/>
              </a:rPr>
              <a:t>www.gafutures.org</a:t>
            </a:r>
            <a:r>
              <a:rPr lang="en-US" dirty="0">
                <a:ea typeface="Roboto" panose="02000000000000000000" pitchFamily="2" charset="0"/>
                <a:cs typeface="Roboto" panose="02000000000000000000" pitchFamily="2" charset="0"/>
              </a:rPr>
              <a:t>) </a:t>
            </a:r>
          </a:p>
          <a:p>
            <a:pPr>
              <a:buFont typeface="Arial" panose="020B0604020202020204" pitchFamily="34" charset="0"/>
              <a:buChar char="•"/>
            </a:pPr>
            <a:r>
              <a:rPr lang="en-US" dirty="0">
                <a:ea typeface="Roboto" panose="02000000000000000000" pitchFamily="2" charset="0"/>
                <a:cs typeface="Roboto" panose="02000000000000000000" pitchFamily="2" charset="0"/>
              </a:rPr>
              <a:t>1200 on the SAT or 25 on the ACT</a:t>
            </a:r>
          </a:p>
          <a:p>
            <a:pPr>
              <a:buFont typeface="Arial" panose="020B0604020202020204" pitchFamily="34" charset="0"/>
              <a:buChar char="•"/>
            </a:pPr>
            <a:r>
              <a:rPr lang="en-US" dirty="0">
                <a:ea typeface="Roboto" panose="02000000000000000000" pitchFamily="2" charset="0"/>
                <a:cs typeface="Roboto" panose="02000000000000000000" pitchFamily="2" charset="0"/>
              </a:rPr>
              <a:t>Must earn a minimum of 4 credits from the academic rigor course list prior to high school graduation. (</a:t>
            </a:r>
            <a:r>
              <a:rPr lang="en-US" b="1" dirty="0">
                <a:ea typeface="Roboto" panose="02000000000000000000" pitchFamily="2" charset="0"/>
                <a:cs typeface="Roboto" panose="02000000000000000000" pitchFamily="2" charset="0"/>
              </a:rPr>
              <a:t>Review </a:t>
            </a:r>
            <a:r>
              <a:rPr lang="en-US" b="1" i="1" dirty="0">
                <a:ea typeface="Roboto" panose="02000000000000000000" pitchFamily="2" charset="0"/>
                <a:cs typeface="Roboto" panose="02000000000000000000" pitchFamily="2" charset="0"/>
              </a:rPr>
              <a:t>your </a:t>
            </a:r>
            <a:r>
              <a:rPr lang="en-US" b="1" dirty="0">
                <a:ea typeface="Roboto" panose="02000000000000000000" pitchFamily="2" charset="0"/>
                <a:cs typeface="Roboto" panose="02000000000000000000" pitchFamily="2" charset="0"/>
              </a:rPr>
              <a:t>HOPE transcript on GAfutures.org)</a:t>
            </a:r>
            <a:endParaRPr lang="en-US" dirty="0">
              <a:ea typeface="Roboto" panose="02000000000000000000" pitchFamily="2" charset="0"/>
              <a:cs typeface="Roboto" panose="02000000000000000000" pitchFamily="2" charset="0"/>
            </a:endParaRPr>
          </a:p>
          <a:p>
            <a:pPr>
              <a:buFont typeface="Arial" panose="020B0604020202020204" pitchFamily="34" charset="0"/>
              <a:buChar char="•"/>
            </a:pPr>
            <a:r>
              <a:rPr lang="en-US" dirty="0">
                <a:ea typeface="Roboto" panose="02000000000000000000" pitchFamily="2" charset="0"/>
                <a:cs typeface="Roboto" panose="02000000000000000000" pitchFamily="2" charset="0"/>
              </a:rPr>
              <a:t>Must graduate from a GA high school</a:t>
            </a:r>
          </a:p>
          <a:p>
            <a:pPr>
              <a:buFont typeface="Arial" panose="020B0604020202020204" pitchFamily="34" charset="0"/>
              <a:buChar char="•"/>
            </a:pPr>
            <a:r>
              <a:rPr lang="en-US" dirty="0">
                <a:ea typeface="Roboto" panose="02000000000000000000" pitchFamily="2" charset="0"/>
                <a:cs typeface="Roboto" panose="02000000000000000000" pitchFamily="2" charset="0"/>
              </a:rPr>
              <a:t>Must be a GA resident for at least </a:t>
            </a:r>
            <a:r>
              <a:rPr lang="en-US" b="1" dirty="0">
                <a:ea typeface="Roboto" panose="02000000000000000000" pitchFamily="2" charset="0"/>
                <a:cs typeface="Roboto" panose="02000000000000000000" pitchFamily="2" charset="0"/>
              </a:rPr>
              <a:t>one year </a:t>
            </a:r>
            <a:r>
              <a:rPr lang="en-US" dirty="0">
                <a:ea typeface="Roboto" panose="02000000000000000000" pitchFamily="2" charset="0"/>
                <a:cs typeface="Roboto" panose="02000000000000000000" pitchFamily="2" charset="0"/>
              </a:rPr>
              <a:t>(Green Card or citizenship)</a:t>
            </a:r>
          </a:p>
          <a:p>
            <a:pPr>
              <a:buFont typeface="Arial" panose="020B0604020202020204" pitchFamily="34" charset="0"/>
              <a:buChar char="•"/>
            </a:pPr>
            <a:r>
              <a:rPr lang="en-US" dirty="0">
                <a:ea typeface="Roboto" panose="02000000000000000000" pitchFamily="2" charset="0"/>
                <a:cs typeface="Roboto" panose="02000000000000000000" pitchFamily="2" charset="0"/>
              </a:rPr>
              <a:t>Go to </a:t>
            </a:r>
            <a:r>
              <a:rPr lang="en-US" dirty="0" err="1">
                <a:ea typeface="Roboto" panose="02000000000000000000" pitchFamily="2" charset="0"/>
                <a:cs typeface="Roboto" panose="02000000000000000000" pitchFamily="2" charset="0"/>
              </a:rPr>
              <a:t>GAfutures</a:t>
            </a:r>
            <a:r>
              <a:rPr lang="en-US" dirty="0">
                <a:ea typeface="Roboto" panose="02000000000000000000" pitchFamily="2" charset="0"/>
                <a:cs typeface="Roboto" panose="02000000000000000000" pitchFamily="2" charset="0"/>
              </a:rPr>
              <a:t> for more information on requirements and award amounts</a:t>
            </a:r>
          </a:p>
          <a:p>
            <a:endParaRPr lang="en-US" dirty="0"/>
          </a:p>
        </p:txBody>
      </p:sp>
      <p:pic>
        <p:nvPicPr>
          <p:cNvPr id="7" name="Online Media 6" title="GAfutures: Zell Miller Scholarship">
            <a:hlinkClick r:id="" action="ppaction://media"/>
            <a:extLst>
              <a:ext uri="{FF2B5EF4-FFF2-40B4-BE49-F238E27FC236}">
                <a16:creationId xmlns:a16="http://schemas.microsoft.com/office/drawing/2014/main" id="{7F1C7033-E94C-CCE5-5CDD-24787143DB5A}"/>
              </a:ext>
            </a:extLst>
          </p:cNvPr>
          <p:cNvPicPr>
            <a:picLocks noGrp="1" noRot="1" noChangeAspect="1"/>
          </p:cNvPicPr>
          <p:nvPr>
            <p:ph sz="half" idx="2"/>
            <a:videoFile r:link="rId1"/>
          </p:nvPr>
        </p:nvPicPr>
        <p:blipFill>
          <a:blip r:embed="rId4"/>
          <a:stretch>
            <a:fillRect/>
          </a:stretch>
        </p:blipFill>
        <p:spPr>
          <a:xfrm>
            <a:off x="4589124" y="2263230"/>
            <a:ext cx="3565525" cy="2014538"/>
          </a:xfrm>
          <a:prstGeom prst="rect">
            <a:avLst/>
          </a:prstGeom>
        </p:spPr>
      </p:pic>
      <p:sp>
        <p:nvSpPr>
          <p:cNvPr id="5" name="Slide Number Placeholder 4">
            <a:extLst>
              <a:ext uri="{FF2B5EF4-FFF2-40B4-BE49-F238E27FC236}">
                <a16:creationId xmlns:a16="http://schemas.microsoft.com/office/drawing/2014/main" id="{EE994C50-67F9-73F0-2D4D-EA8356803A5C}"/>
              </a:ext>
            </a:extLst>
          </p:cNvPr>
          <p:cNvSpPr>
            <a:spLocks noGrp="1"/>
          </p:cNvSpPr>
          <p:nvPr>
            <p:ph type="sldNum" sz="quarter" idx="12"/>
          </p:nvPr>
        </p:nvSpPr>
        <p:spPr/>
        <p:txBody>
          <a:bodyPr/>
          <a:lstStyle/>
          <a:p>
            <a:fld id="{4FAB73BC-B049-4115-A692-8D63A059BFB8}" type="slidenum">
              <a:rPr lang="en-US" smtClean="0"/>
              <a:t>36</a:t>
            </a:fld>
            <a:endParaRPr lang="en-US" dirty="0"/>
          </a:p>
        </p:txBody>
      </p:sp>
    </p:spTree>
    <p:extLst>
      <p:ext uri="{BB962C8B-B14F-4D97-AF65-F5344CB8AC3E}">
        <p14:creationId xmlns:p14="http://schemas.microsoft.com/office/powerpoint/2010/main" val="81411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A27C3-08B5-0EFA-D7E0-65E22D3402E3}"/>
              </a:ext>
            </a:extLst>
          </p:cNvPr>
          <p:cNvSpPr>
            <a:spLocks noGrp="1"/>
          </p:cNvSpPr>
          <p:nvPr>
            <p:ph type="title"/>
          </p:nvPr>
        </p:nvSpPr>
        <p:spPr/>
        <p:txBody>
          <a:bodyPr/>
          <a:lstStyle/>
          <a:p>
            <a:r>
              <a:rPr lang="en-US" dirty="0"/>
              <a:t>Building your hope </a:t>
            </a:r>
            <a:r>
              <a:rPr lang="en-US" dirty="0" err="1"/>
              <a:t>gpa</a:t>
            </a:r>
            <a:r>
              <a:rPr lang="en-US" dirty="0"/>
              <a:t>: what counts</a:t>
            </a:r>
          </a:p>
        </p:txBody>
      </p:sp>
      <p:sp>
        <p:nvSpPr>
          <p:cNvPr id="3" name="Content Placeholder 2">
            <a:extLst>
              <a:ext uri="{FF2B5EF4-FFF2-40B4-BE49-F238E27FC236}">
                <a16:creationId xmlns:a16="http://schemas.microsoft.com/office/drawing/2014/main" id="{B0F14152-0B30-743C-6125-6E332E04D173}"/>
              </a:ext>
            </a:extLst>
          </p:cNvPr>
          <p:cNvSpPr>
            <a:spLocks noGrp="1"/>
          </p:cNvSpPr>
          <p:nvPr>
            <p:ph sz="half" idx="1"/>
          </p:nvPr>
        </p:nvSpPr>
        <p:spPr/>
        <p:txBody>
          <a:bodyPr vert="horz" lIns="45720" tIns="45720" rIns="45720" bIns="45720" rtlCol="0" anchor="t">
            <a:normAutofit lnSpcReduction="10000"/>
          </a:bodyPr>
          <a:lstStyle/>
          <a:p>
            <a:pPr marL="0" indent="0">
              <a:buNone/>
            </a:pPr>
            <a:r>
              <a:rPr lang="en-US" dirty="0"/>
              <a:t>HOPE includes your core academic courses—not every elective. </a:t>
            </a:r>
          </a:p>
          <a:p>
            <a:pPr>
              <a:buFont typeface="Arial" panose="020B0604020202020204" pitchFamily="34" charset="0"/>
              <a:buChar char="•"/>
            </a:pPr>
            <a:r>
              <a:rPr lang="en-US" dirty="0"/>
              <a:t>All classes that begin with the following numbers:</a:t>
            </a:r>
          </a:p>
          <a:p>
            <a:pPr marL="264795" lvl="1">
              <a:buFont typeface="Arial" panose="020B0604020202020204" pitchFamily="34" charset="0"/>
              <a:buChar char="•"/>
            </a:pPr>
            <a:r>
              <a:rPr lang="en-US" b="1" dirty="0"/>
              <a:t>23.xx: </a:t>
            </a:r>
            <a:r>
              <a:rPr lang="en-US" dirty="0"/>
              <a:t>English</a:t>
            </a:r>
          </a:p>
          <a:p>
            <a:pPr marL="264795" lvl="1">
              <a:buFont typeface="Arial" panose="020B0604020202020204" pitchFamily="34" charset="0"/>
              <a:buChar char="•"/>
            </a:pPr>
            <a:r>
              <a:rPr lang="en-US" b="1" dirty="0"/>
              <a:t>27.xx: </a:t>
            </a:r>
            <a:r>
              <a:rPr lang="en-US" dirty="0"/>
              <a:t>Math</a:t>
            </a:r>
          </a:p>
          <a:p>
            <a:pPr marL="264795" lvl="1">
              <a:buFont typeface="Arial" panose="020B0604020202020204" pitchFamily="34" charset="0"/>
              <a:buChar char="•"/>
            </a:pPr>
            <a:r>
              <a:rPr lang="en-US" b="1" dirty="0"/>
              <a:t>26.xx: </a:t>
            </a:r>
            <a:r>
              <a:rPr lang="en-US" dirty="0"/>
              <a:t>Science</a:t>
            </a:r>
          </a:p>
          <a:p>
            <a:pPr marL="264795" lvl="1">
              <a:buFont typeface="Arial" panose="020B0604020202020204" pitchFamily="34" charset="0"/>
              <a:buChar char="•"/>
            </a:pPr>
            <a:r>
              <a:rPr lang="en-US" b="1" dirty="0"/>
              <a:t>40.xx: </a:t>
            </a:r>
            <a:r>
              <a:rPr lang="en-US" dirty="0"/>
              <a:t>Science</a:t>
            </a:r>
          </a:p>
          <a:p>
            <a:pPr marL="264795" lvl="1">
              <a:buFont typeface="Arial" panose="020B0604020202020204" pitchFamily="34" charset="0"/>
              <a:buChar char="•"/>
            </a:pPr>
            <a:r>
              <a:rPr lang="en-US" b="1" dirty="0"/>
              <a:t>45.xx: </a:t>
            </a:r>
            <a:r>
              <a:rPr lang="en-US" dirty="0"/>
              <a:t>Social Studies</a:t>
            </a:r>
          </a:p>
          <a:p>
            <a:pPr marL="264795" lvl="1">
              <a:buFont typeface="Arial" panose="020B0604020202020204" pitchFamily="34" charset="0"/>
              <a:buChar char="•"/>
            </a:pPr>
            <a:r>
              <a:rPr lang="en-US" b="1" dirty="0"/>
              <a:t>60.xx-64.xx: </a:t>
            </a:r>
            <a:r>
              <a:rPr lang="en-US" dirty="0"/>
              <a:t>World Languages</a:t>
            </a:r>
          </a:p>
          <a:p>
            <a:pPr marL="264795" lvl="1">
              <a:buFont typeface="Arial" panose="020B0604020202020204" pitchFamily="34" charset="0"/>
              <a:buChar char="•"/>
            </a:pPr>
            <a:r>
              <a:rPr lang="en-US" dirty="0"/>
              <a:t>Additional courses approved for 4</a:t>
            </a:r>
            <a:r>
              <a:rPr lang="en-US" baseline="30000" dirty="0"/>
              <a:t>th</a:t>
            </a:r>
            <a:r>
              <a:rPr lang="en-US" dirty="0"/>
              <a:t> year of science (e.g., Computer Science)</a:t>
            </a:r>
          </a:p>
        </p:txBody>
      </p:sp>
      <p:sp>
        <p:nvSpPr>
          <p:cNvPr id="7" name="Content Placeholder 6">
            <a:extLst>
              <a:ext uri="{FF2B5EF4-FFF2-40B4-BE49-F238E27FC236}">
                <a16:creationId xmlns:a16="http://schemas.microsoft.com/office/drawing/2014/main" id="{3B105911-0DDA-5AEE-C52D-82D8E64BE2D8}"/>
              </a:ext>
            </a:extLst>
          </p:cNvPr>
          <p:cNvSpPr>
            <a:spLocks noGrp="1"/>
          </p:cNvSpPr>
          <p:nvPr>
            <p:ph sz="half" idx="2"/>
          </p:nvPr>
        </p:nvSpPr>
        <p:spPr/>
        <p:txBody>
          <a:bodyPr>
            <a:normAutofit lnSpcReduction="10000"/>
          </a:bodyPr>
          <a:lstStyle/>
          <a:p>
            <a:pPr marL="0" indent="0">
              <a:buNone/>
            </a:pPr>
            <a:r>
              <a:rPr lang="en-US" dirty="0"/>
              <a:t>HOPE Reminders:</a:t>
            </a:r>
          </a:p>
          <a:p>
            <a:pPr>
              <a:buFont typeface="Arial" panose="020B0604020202020204" pitchFamily="34" charset="0"/>
              <a:buChar char="•"/>
            </a:pPr>
            <a:r>
              <a:rPr lang="en-US" dirty="0"/>
              <a:t>HOPE counts required + academic elective courses.</a:t>
            </a:r>
          </a:p>
          <a:p>
            <a:pPr>
              <a:buFont typeface="Arial" panose="020B0604020202020204" pitchFamily="34" charset="0"/>
              <a:buChar char="•"/>
            </a:pPr>
            <a:r>
              <a:rPr lang="en-US" dirty="0"/>
              <a:t>Review your </a:t>
            </a:r>
            <a:r>
              <a:rPr lang="en-US" b="1" dirty="0"/>
              <a:t>HOPE GPA </a:t>
            </a:r>
            <a:r>
              <a:rPr lang="en-US" dirty="0"/>
              <a:t>and </a:t>
            </a:r>
            <a:r>
              <a:rPr lang="en-US" b="1" dirty="0"/>
              <a:t>rigor courses </a:t>
            </a:r>
            <a:r>
              <a:rPr lang="en-US" dirty="0"/>
              <a:t>at </a:t>
            </a:r>
            <a:r>
              <a:rPr lang="en-US" dirty="0">
                <a:hlinkClick r:id="rId3"/>
              </a:rPr>
              <a:t>GAfutures.org</a:t>
            </a:r>
            <a:r>
              <a:rPr lang="en-US" dirty="0"/>
              <a:t>.</a:t>
            </a:r>
          </a:p>
          <a:p>
            <a:pPr>
              <a:buFont typeface="Arial" panose="020B0604020202020204" pitchFamily="34" charset="0"/>
              <a:buChar char="•"/>
            </a:pPr>
            <a:r>
              <a:rPr lang="en-US" dirty="0"/>
              <a:t>Check your high school HOPE GPA each year.</a:t>
            </a:r>
          </a:p>
        </p:txBody>
      </p:sp>
      <p:sp>
        <p:nvSpPr>
          <p:cNvPr id="6" name="Slide Number Placeholder 5">
            <a:extLst>
              <a:ext uri="{FF2B5EF4-FFF2-40B4-BE49-F238E27FC236}">
                <a16:creationId xmlns:a16="http://schemas.microsoft.com/office/drawing/2014/main" id="{A3FE208D-313D-2D4A-484D-9AA45DE7F6DE}"/>
              </a:ext>
            </a:extLst>
          </p:cNvPr>
          <p:cNvSpPr>
            <a:spLocks noGrp="1"/>
          </p:cNvSpPr>
          <p:nvPr>
            <p:ph type="sldNum" sz="quarter" idx="12"/>
          </p:nvPr>
        </p:nvSpPr>
        <p:spPr/>
        <p:txBody>
          <a:bodyPr/>
          <a:lstStyle/>
          <a:p>
            <a:fld id="{4FAB73BC-B049-4115-A692-8D63A059BFB8}" type="slidenum">
              <a:rPr lang="en-US" smtClean="0"/>
              <a:t>37</a:t>
            </a:fld>
            <a:endParaRPr lang="en-US" dirty="0"/>
          </a:p>
        </p:txBody>
      </p:sp>
    </p:spTree>
    <p:extLst>
      <p:ext uri="{BB962C8B-B14F-4D97-AF65-F5344CB8AC3E}">
        <p14:creationId xmlns:p14="http://schemas.microsoft.com/office/powerpoint/2010/main" val="24250695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C3155-C9FD-CEAE-A5E7-36C8DAEA661D}"/>
              </a:ext>
            </a:extLst>
          </p:cNvPr>
          <p:cNvSpPr>
            <a:spLocks noGrp="1"/>
          </p:cNvSpPr>
          <p:nvPr>
            <p:ph type="title"/>
          </p:nvPr>
        </p:nvSpPr>
        <p:spPr/>
        <p:txBody>
          <a:bodyPr/>
          <a:lstStyle/>
          <a:p>
            <a:r>
              <a:rPr lang="en-US" dirty="0"/>
              <a:t>Weighted courses: what counts toward hope</a:t>
            </a:r>
          </a:p>
        </p:txBody>
      </p:sp>
      <p:sp>
        <p:nvSpPr>
          <p:cNvPr id="3" name="Content Placeholder 2">
            <a:extLst>
              <a:ext uri="{FF2B5EF4-FFF2-40B4-BE49-F238E27FC236}">
                <a16:creationId xmlns:a16="http://schemas.microsoft.com/office/drawing/2014/main" id="{6A138F0A-A821-388B-F926-06BA0A3D72AC}"/>
              </a:ext>
            </a:extLst>
          </p:cNvPr>
          <p:cNvSpPr>
            <a:spLocks noGrp="1"/>
          </p:cNvSpPr>
          <p:nvPr>
            <p:ph idx="1"/>
          </p:nvPr>
        </p:nvSpPr>
        <p:spPr/>
        <p:txBody>
          <a:bodyPr/>
          <a:lstStyle/>
          <a:p>
            <a:pPr>
              <a:buFont typeface="Arial" panose="020B0604020202020204" pitchFamily="34" charset="0"/>
              <a:buChar char="•"/>
            </a:pPr>
            <a:r>
              <a:rPr lang="en-US" dirty="0"/>
              <a:t>Honors courses do not earn additional quality points toward the HOPE GPA.</a:t>
            </a:r>
          </a:p>
          <a:p>
            <a:pPr>
              <a:buFont typeface="Arial" panose="020B0604020202020204" pitchFamily="34" charset="0"/>
              <a:buChar char="•"/>
            </a:pPr>
            <a:r>
              <a:rPr lang="en-US" dirty="0"/>
              <a:t>AP, IB, and Dual Enrollment core courses earn .5 additional quality points, but will not exceed a 4.0.</a:t>
            </a:r>
          </a:p>
          <a:p>
            <a:pPr>
              <a:buFont typeface="Arial" panose="020B0604020202020204" pitchFamily="34" charset="0"/>
              <a:buChar char="•"/>
            </a:pPr>
            <a:r>
              <a:rPr lang="en-US" b="1" dirty="0"/>
              <a:t>It is the student’s responsibility to track HOPE eligibility on </a:t>
            </a:r>
            <a:r>
              <a:rPr lang="en-US" b="1" dirty="0">
                <a:hlinkClick r:id="rId2"/>
              </a:rPr>
              <a:t>GAfutures.org</a:t>
            </a:r>
            <a:r>
              <a:rPr lang="en-US" dirty="0"/>
              <a:t>.  </a:t>
            </a:r>
          </a:p>
          <a:p>
            <a:pPr lvl="1">
              <a:buFont typeface="Arial" panose="020B0604020202020204" pitchFamily="34" charset="0"/>
              <a:buChar char="•"/>
            </a:pPr>
            <a:r>
              <a:rPr lang="en-US" dirty="0"/>
              <a:t>If you are interested in the HOPE scholarship program, be sure to create your </a:t>
            </a:r>
            <a:r>
              <a:rPr lang="en-US" dirty="0" err="1"/>
              <a:t>GAfutures</a:t>
            </a:r>
            <a:r>
              <a:rPr lang="en-US" dirty="0"/>
              <a:t> account so you can track your HOPE eligibility.</a:t>
            </a:r>
          </a:p>
          <a:p>
            <a:endParaRPr lang="en-US" dirty="0"/>
          </a:p>
          <a:p>
            <a:endParaRPr lang="en-US" dirty="0"/>
          </a:p>
          <a:p>
            <a:endParaRPr lang="en-US" dirty="0"/>
          </a:p>
          <a:p>
            <a:endParaRPr lang="en-US" dirty="0"/>
          </a:p>
        </p:txBody>
      </p:sp>
      <p:sp>
        <p:nvSpPr>
          <p:cNvPr id="4" name="Footer Placeholder 3">
            <a:extLst>
              <a:ext uri="{FF2B5EF4-FFF2-40B4-BE49-F238E27FC236}">
                <a16:creationId xmlns:a16="http://schemas.microsoft.com/office/drawing/2014/main" id="{A903CEB6-F28A-ACAA-C224-3375595116D3}"/>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907BA40B-EBBB-A693-D400-BFBAE7D61F81}"/>
              </a:ext>
            </a:extLst>
          </p:cNvPr>
          <p:cNvSpPr>
            <a:spLocks noGrp="1"/>
          </p:cNvSpPr>
          <p:nvPr>
            <p:ph type="sldNum" sz="quarter" idx="12"/>
          </p:nvPr>
        </p:nvSpPr>
        <p:spPr/>
        <p:txBody>
          <a:bodyPr/>
          <a:lstStyle/>
          <a:p>
            <a:fld id="{4FAB73BC-B049-4115-A692-8D63A059BFB8}" type="slidenum">
              <a:rPr lang="en-US" smtClean="0"/>
              <a:t>38</a:t>
            </a:fld>
            <a:endParaRPr lang="en-US" dirty="0"/>
          </a:p>
        </p:txBody>
      </p:sp>
    </p:spTree>
    <p:extLst>
      <p:ext uri="{BB962C8B-B14F-4D97-AF65-F5344CB8AC3E}">
        <p14:creationId xmlns:p14="http://schemas.microsoft.com/office/powerpoint/2010/main" val="18296321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BA28970-3E8F-46CD-A302-42EE83668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A01DA-026D-030F-0D4E-D7A388DF25FC}"/>
              </a:ext>
            </a:extLst>
          </p:cNvPr>
          <p:cNvSpPr>
            <a:spLocks noGrp="1"/>
          </p:cNvSpPr>
          <p:nvPr>
            <p:ph type="ctrTitle"/>
          </p:nvPr>
        </p:nvSpPr>
        <p:spPr>
          <a:xfrm>
            <a:off x="482600" y="643467"/>
            <a:ext cx="5373505" cy="5571066"/>
          </a:xfrm>
        </p:spPr>
        <p:txBody>
          <a:bodyPr>
            <a:normAutofit/>
          </a:bodyPr>
          <a:lstStyle/>
          <a:p>
            <a:r>
              <a:rPr lang="en-US" sz="5700">
                <a:solidFill>
                  <a:schemeClr val="tx1">
                    <a:alpha val="80000"/>
                  </a:schemeClr>
                </a:solidFill>
                <a:latin typeface="Tw Cen MT" panose="020B0602020104020603" pitchFamily="34" charset="0"/>
                <a:ea typeface="Roboto" panose="02000000000000000000" pitchFamily="2" charset="0"/>
                <a:cs typeface="Roboto" panose="02000000000000000000" pitchFamily="2" charset="0"/>
              </a:rPr>
              <a:t>YOUR HOPE GPA IS </a:t>
            </a:r>
            <a:r>
              <a:rPr lang="en-US" sz="5700" u="sng">
                <a:solidFill>
                  <a:schemeClr val="tx1">
                    <a:alpha val="80000"/>
                  </a:schemeClr>
                </a:solidFill>
                <a:latin typeface="Tw Cen MT" panose="020B0602020104020603" pitchFamily="34" charset="0"/>
                <a:ea typeface="Roboto" panose="02000000000000000000" pitchFamily="2" charset="0"/>
                <a:cs typeface="Roboto" panose="02000000000000000000" pitchFamily="2" charset="0"/>
              </a:rPr>
              <a:t>NOT</a:t>
            </a:r>
            <a:r>
              <a:rPr lang="en-US" sz="5700">
                <a:solidFill>
                  <a:schemeClr val="tx1">
                    <a:alpha val="80000"/>
                  </a:schemeClr>
                </a:solidFill>
                <a:latin typeface="Tw Cen MT" panose="020B0602020104020603" pitchFamily="34" charset="0"/>
                <a:ea typeface="Roboto" panose="02000000000000000000" pitchFamily="2" charset="0"/>
                <a:cs typeface="Roboto" panose="02000000000000000000" pitchFamily="2" charset="0"/>
              </a:rPr>
              <a:t> ON YOUR CCSD TRANSCRIPT!</a:t>
            </a:r>
          </a:p>
        </p:txBody>
      </p:sp>
      <p:sp>
        <p:nvSpPr>
          <p:cNvPr id="3" name="Subtitle 2">
            <a:extLst>
              <a:ext uri="{FF2B5EF4-FFF2-40B4-BE49-F238E27FC236}">
                <a16:creationId xmlns:a16="http://schemas.microsoft.com/office/drawing/2014/main" id="{7A2358A5-2B5E-12E4-B0F7-2E0BE8F16484}"/>
              </a:ext>
            </a:extLst>
          </p:cNvPr>
          <p:cNvSpPr>
            <a:spLocks noGrp="1"/>
          </p:cNvSpPr>
          <p:nvPr>
            <p:ph type="subTitle" idx="1"/>
          </p:nvPr>
        </p:nvSpPr>
        <p:spPr>
          <a:xfrm>
            <a:off x="6338706" y="643467"/>
            <a:ext cx="2322694" cy="5571066"/>
          </a:xfrm>
        </p:spPr>
        <p:txBody>
          <a:bodyPr>
            <a:normAutofit/>
          </a:bodyPr>
          <a:lstStyle/>
          <a:p>
            <a:r>
              <a:rPr lang="en-US" sz="1700" dirty="0">
                <a:latin typeface="Roboto" panose="02000000000000000000" pitchFamily="2" charset="0"/>
                <a:ea typeface="Roboto" panose="02000000000000000000" pitchFamily="2" charset="0"/>
                <a:cs typeface="Roboto" panose="02000000000000000000" pitchFamily="2" charset="0"/>
              </a:rPr>
              <a:t>MONITOR YOUR HOPE GPA on </a:t>
            </a:r>
            <a:r>
              <a:rPr lang="en-US" sz="1700" dirty="0">
                <a:latin typeface="Roboto" panose="02000000000000000000" pitchFamily="2" charset="0"/>
                <a:ea typeface="Roboto" panose="02000000000000000000" pitchFamily="2" charset="0"/>
                <a:cs typeface="Roboto" panose="02000000000000000000" pitchFamily="2" charset="0"/>
                <a:hlinkClick r:id="rId2"/>
              </a:rPr>
              <a:t>GAfutures.org </a:t>
            </a:r>
            <a:endParaRPr lang="en-US" sz="1700">
              <a:latin typeface="Roboto" panose="02000000000000000000" pitchFamily="2" charset="0"/>
              <a:ea typeface="Roboto" panose="02000000000000000000" pitchFamily="2" charset="0"/>
              <a:cs typeface="Roboto" panose="02000000000000000000" pitchFamily="2" charset="0"/>
            </a:endParaRPr>
          </a:p>
          <a:p>
            <a:endParaRPr lang="en-US" sz="1700"/>
          </a:p>
        </p:txBody>
      </p:sp>
      <p:cxnSp>
        <p:nvCxnSpPr>
          <p:cNvPr id="23" name="Straight Connector 22">
            <a:extLst>
              <a:ext uri="{FF2B5EF4-FFF2-40B4-BE49-F238E27FC236}">
                <a16:creationId xmlns:a16="http://schemas.microsoft.com/office/drawing/2014/main" id="{47AE7893-212D-45CB-A5B0-AE377389AB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04703"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Footer Placeholder 3">
            <a:extLst>
              <a:ext uri="{FF2B5EF4-FFF2-40B4-BE49-F238E27FC236}">
                <a16:creationId xmlns:a16="http://schemas.microsoft.com/office/drawing/2014/main" id="{177089B8-8456-8172-3A0A-A6556354785E}"/>
              </a:ext>
            </a:extLst>
          </p:cNvPr>
          <p:cNvSpPr>
            <a:spLocks noGrp="1"/>
          </p:cNvSpPr>
          <p:nvPr>
            <p:ph type="ftr" sz="quarter" idx="11"/>
          </p:nvPr>
        </p:nvSpPr>
        <p:spPr>
          <a:xfrm>
            <a:off x="3632199" y="6470704"/>
            <a:ext cx="4426094" cy="274320"/>
          </a:xfrm>
        </p:spPr>
        <p:txBody>
          <a:bodyPr>
            <a:normAutofit/>
          </a:bodyPr>
          <a:lstStyle/>
          <a:p>
            <a:pPr>
              <a:lnSpc>
                <a:spcPct val="90000"/>
              </a:lnSpc>
              <a:spcAft>
                <a:spcPts val="600"/>
              </a:spcAft>
            </a:pPr>
            <a:r>
              <a:rPr lang="en-US" sz="300"/>
              <a:t>
              </a:t>
            </a:r>
          </a:p>
        </p:txBody>
      </p:sp>
      <p:sp>
        <p:nvSpPr>
          <p:cNvPr id="5" name="Slide Number Placeholder 4">
            <a:extLst>
              <a:ext uri="{FF2B5EF4-FFF2-40B4-BE49-F238E27FC236}">
                <a16:creationId xmlns:a16="http://schemas.microsoft.com/office/drawing/2014/main" id="{10E532E7-CB0D-8091-B171-FF0CCA700919}"/>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smtClean="0"/>
              <a:pPr>
                <a:spcAft>
                  <a:spcPts val="600"/>
                </a:spcAft>
              </a:pPr>
              <a:t>39</a:t>
            </a:fld>
            <a:endParaRPr lang="en-US"/>
          </a:p>
        </p:txBody>
      </p:sp>
    </p:spTree>
    <p:extLst>
      <p:ext uri="{BB962C8B-B14F-4D97-AF65-F5344CB8AC3E}">
        <p14:creationId xmlns:p14="http://schemas.microsoft.com/office/powerpoint/2010/main" val="4133177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normAutofit/>
          </a:bodyPr>
          <a:lstStyle/>
          <a:p>
            <a:r>
              <a:rPr lang="en-US" b="1" dirty="0">
                <a:latin typeface="Roboto" panose="02000000000000000000" pitchFamily="2" charset="0"/>
                <a:ea typeface="Roboto" panose="02000000000000000000" pitchFamily="2" charset="0"/>
                <a:cs typeface="Roboto" panose="02000000000000000000" pitchFamily="2" charset="0"/>
              </a:rPr>
              <a:t>Let’s talk about…</a:t>
            </a:r>
          </a:p>
        </p:txBody>
      </p:sp>
      <p:graphicFrame>
        <p:nvGraphicFramePr>
          <p:cNvPr id="5" name="Content Placeholder 2">
            <a:extLst>
              <a:ext uri="{FF2B5EF4-FFF2-40B4-BE49-F238E27FC236}">
                <a16:creationId xmlns:a16="http://schemas.microsoft.com/office/drawing/2014/main" id="{80B30DBC-8650-81D5-D06A-26EA48A1BD81}"/>
              </a:ext>
            </a:extLst>
          </p:cNvPr>
          <p:cNvGraphicFramePr>
            <a:graphicFrameLocks noGrp="1"/>
          </p:cNvGraphicFramePr>
          <p:nvPr>
            <p:ph idx="1"/>
            <p:extLst>
              <p:ext uri="{D42A27DB-BD31-4B8C-83A1-F6EECF244321}">
                <p14:modId xmlns:p14="http://schemas.microsoft.com/office/powerpoint/2010/main" val="3341006800"/>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C52A1126-A002-D381-C26A-129CD9293D0C}"/>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AC5DD3DE-B5AB-D10B-EA36-234395841AEC}"/>
              </a:ext>
            </a:extLst>
          </p:cNvPr>
          <p:cNvSpPr>
            <a:spLocks noGrp="1"/>
          </p:cNvSpPr>
          <p:nvPr>
            <p:ph type="sldNum" sz="quarter" idx="12"/>
          </p:nvPr>
        </p:nvSpPr>
        <p:spPr/>
        <p:txBody>
          <a:bodyPr/>
          <a:lstStyle/>
          <a:p>
            <a:fld id="{4FAB73BC-B049-4115-A692-8D63A059BFB8}" type="slidenum">
              <a:rPr lang="en-US" smtClean="0"/>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96BEA-926E-F193-EEC0-8D3430AF1128}"/>
              </a:ext>
            </a:extLst>
          </p:cNvPr>
          <p:cNvSpPr>
            <a:spLocks noGrp="1"/>
          </p:cNvSpPr>
          <p:nvPr>
            <p:ph type="title"/>
          </p:nvPr>
        </p:nvSpPr>
        <p:spPr/>
        <p:txBody>
          <a:bodyPr/>
          <a:lstStyle/>
          <a:p>
            <a:r>
              <a:rPr lang="en-US" dirty="0"/>
              <a:t>Look out for your georgia match letter</a:t>
            </a:r>
          </a:p>
        </p:txBody>
      </p:sp>
      <p:sp>
        <p:nvSpPr>
          <p:cNvPr id="3" name="Content Placeholder 2">
            <a:extLst>
              <a:ext uri="{FF2B5EF4-FFF2-40B4-BE49-F238E27FC236}">
                <a16:creationId xmlns:a16="http://schemas.microsoft.com/office/drawing/2014/main" id="{A73D3E2E-2F51-50AD-C71C-96DA97BCE9B2}"/>
              </a:ext>
            </a:extLst>
          </p:cNvPr>
          <p:cNvSpPr>
            <a:spLocks noGrp="1"/>
          </p:cNvSpPr>
          <p:nvPr>
            <p:ph idx="1"/>
          </p:nvPr>
        </p:nvSpPr>
        <p:spPr/>
        <p:txBody>
          <a:bodyPr>
            <a:normAutofit/>
          </a:bodyPr>
          <a:lstStyle/>
          <a:p>
            <a:r>
              <a:rPr lang="en-US" dirty="0"/>
              <a:t>Georgia MATCH is a statewide initiative that gives Georgia high school seniors a personalized list of colleges and universities at which they meet initial academic eligibility. </a:t>
            </a:r>
          </a:p>
          <a:p>
            <a:pPr lvl="2">
              <a:buFont typeface="Arial" panose="020B0604020202020204" pitchFamily="34" charset="0"/>
              <a:buChar char="•"/>
            </a:pPr>
            <a:r>
              <a:rPr lang="en-US" sz="1600" dirty="0"/>
              <a:t>It uses the junior year HOPE GPA to show a personalized list of colleges and technical schools across Georgia.</a:t>
            </a:r>
          </a:p>
          <a:p>
            <a:pPr lvl="2">
              <a:buFont typeface="Arial" panose="020B0604020202020204" pitchFamily="34" charset="0"/>
              <a:buChar char="•"/>
            </a:pPr>
            <a:r>
              <a:rPr lang="en-US" sz="1600" dirty="0"/>
              <a:t>Students will receive a letter and can access the information through the Student Dashboard on their </a:t>
            </a:r>
            <a:r>
              <a:rPr lang="en-US" sz="1600" dirty="0" err="1"/>
              <a:t>GAfutures</a:t>
            </a:r>
            <a:r>
              <a:rPr lang="en-US" sz="1600" dirty="0"/>
              <a:t> account. Students must have a </a:t>
            </a:r>
            <a:r>
              <a:rPr lang="en-US" sz="1600" dirty="0" err="1"/>
              <a:t>GAfutures</a:t>
            </a:r>
            <a:r>
              <a:rPr lang="en-US" sz="1600" dirty="0"/>
              <a:t> account to view this information.</a:t>
            </a:r>
          </a:p>
          <a:p>
            <a:pPr lvl="2">
              <a:buFont typeface="Arial" panose="020B0604020202020204" pitchFamily="34" charset="0"/>
              <a:buChar char="•"/>
            </a:pPr>
            <a:r>
              <a:rPr lang="en-US" sz="1600" dirty="0"/>
              <a:t>Students may request more information about matched colleges through their student account in </a:t>
            </a:r>
            <a:r>
              <a:rPr lang="en-US" sz="1600" dirty="0" err="1"/>
              <a:t>GAfutures</a:t>
            </a:r>
            <a:r>
              <a:rPr lang="en-US" sz="1600" dirty="0"/>
              <a:t>.</a:t>
            </a:r>
          </a:p>
          <a:p>
            <a:pPr lvl="2">
              <a:buFont typeface="Arial" panose="020B0604020202020204" pitchFamily="34" charset="0"/>
              <a:buChar char="•"/>
            </a:pPr>
            <a:r>
              <a:rPr lang="en-US" sz="1600" dirty="0"/>
              <a:t>Students can see where they qualify before applying.</a:t>
            </a:r>
          </a:p>
          <a:p>
            <a:pPr lvl="2">
              <a:buFont typeface="Arial" panose="020B0604020202020204" pitchFamily="34" charset="0"/>
              <a:buChar char="•"/>
            </a:pPr>
            <a:r>
              <a:rPr lang="en-US" sz="1600" dirty="0"/>
              <a:t>Some schools may offer fee waivers when applying through Georgia MATCH.</a:t>
            </a:r>
          </a:p>
          <a:p>
            <a:endParaRPr lang="en-US" dirty="0"/>
          </a:p>
          <a:p>
            <a:endParaRPr lang="en-US" dirty="0"/>
          </a:p>
        </p:txBody>
      </p:sp>
      <p:sp>
        <p:nvSpPr>
          <p:cNvPr id="4" name="Footer Placeholder 3">
            <a:extLst>
              <a:ext uri="{FF2B5EF4-FFF2-40B4-BE49-F238E27FC236}">
                <a16:creationId xmlns:a16="http://schemas.microsoft.com/office/drawing/2014/main" id="{611BEB94-26ED-BCA4-14A2-3BD999CCBFC8}"/>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0A9E059E-9C50-5618-0EE7-BEA953C55F01}"/>
              </a:ext>
            </a:extLst>
          </p:cNvPr>
          <p:cNvSpPr>
            <a:spLocks noGrp="1"/>
          </p:cNvSpPr>
          <p:nvPr>
            <p:ph type="sldNum" sz="quarter" idx="12"/>
          </p:nvPr>
        </p:nvSpPr>
        <p:spPr/>
        <p:txBody>
          <a:bodyPr/>
          <a:lstStyle/>
          <a:p>
            <a:fld id="{4FAB73BC-B049-4115-A692-8D63A059BFB8}" type="slidenum">
              <a:rPr lang="en-US" smtClean="0"/>
              <a:t>40</a:t>
            </a:fld>
            <a:endParaRPr lang="en-US" dirty="0"/>
          </a:p>
        </p:txBody>
      </p:sp>
    </p:spTree>
    <p:extLst>
      <p:ext uri="{BB962C8B-B14F-4D97-AF65-F5344CB8AC3E}">
        <p14:creationId xmlns:p14="http://schemas.microsoft.com/office/powerpoint/2010/main" val="8283264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5BE41-C828-516F-300A-D9506797D564}"/>
              </a:ext>
            </a:extLst>
          </p:cNvPr>
          <p:cNvSpPr>
            <a:spLocks noGrp="1"/>
          </p:cNvSpPr>
          <p:nvPr>
            <p:ph type="title"/>
          </p:nvPr>
        </p:nvSpPr>
        <p:spPr/>
        <p:txBody>
          <a:bodyPr/>
          <a:lstStyle/>
          <a:p>
            <a:r>
              <a:rPr lang="en-US" dirty="0"/>
              <a:t>WAYS TO PAY FOR COLLEGE</a:t>
            </a:r>
          </a:p>
        </p:txBody>
      </p:sp>
      <p:sp>
        <p:nvSpPr>
          <p:cNvPr id="3" name="Content Placeholder 2">
            <a:extLst>
              <a:ext uri="{FF2B5EF4-FFF2-40B4-BE49-F238E27FC236}">
                <a16:creationId xmlns:a16="http://schemas.microsoft.com/office/drawing/2014/main" id="{D58D4DA0-393C-12F8-5C5A-C6E04F4E7B8E}"/>
              </a:ext>
            </a:extLst>
          </p:cNvPr>
          <p:cNvSpPr>
            <a:spLocks noGrp="1"/>
          </p:cNvSpPr>
          <p:nvPr>
            <p:ph sz="half" idx="1"/>
          </p:nvPr>
        </p:nvSpPr>
        <p:spPr/>
        <p:txBody>
          <a:bodyPr>
            <a:normAutofit fontScale="92500"/>
          </a:bodyPr>
          <a:lstStyle/>
          <a:p>
            <a:pPr marL="0" indent="0">
              <a:buNone/>
            </a:pPr>
            <a:r>
              <a:rPr lang="en-US" b="1" dirty="0">
                <a:latin typeface="Roboto" panose="02000000000000000000" pitchFamily="2" charset="0"/>
                <a:ea typeface="Roboto" panose="02000000000000000000" pitchFamily="2" charset="0"/>
                <a:cs typeface="Roboto" panose="02000000000000000000" pitchFamily="2" charset="0"/>
              </a:rPr>
              <a:t>SOURCE</a:t>
            </a:r>
          </a:p>
          <a:p>
            <a:r>
              <a:rPr lang="en-US" dirty="0">
                <a:latin typeface="Roboto" panose="02000000000000000000" pitchFamily="2" charset="0"/>
                <a:ea typeface="Roboto" panose="02000000000000000000" pitchFamily="2" charset="0"/>
                <a:cs typeface="Roboto" panose="02000000000000000000" pitchFamily="2" charset="0"/>
              </a:rPr>
              <a:t>Family Savings</a:t>
            </a:r>
          </a:p>
          <a:p>
            <a:r>
              <a:rPr lang="en-US" dirty="0">
                <a:latin typeface="Roboto" panose="02000000000000000000" pitchFamily="2" charset="0"/>
                <a:ea typeface="Roboto" panose="02000000000000000000" pitchFamily="2" charset="0"/>
                <a:cs typeface="Roboto" panose="02000000000000000000" pitchFamily="2" charset="0"/>
              </a:rPr>
              <a:t>Grants and Scholarships</a:t>
            </a:r>
          </a:p>
          <a:p>
            <a:pPr lvl="1"/>
            <a:r>
              <a:rPr lang="en-US" sz="2000" dirty="0">
                <a:latin typeface="Roboto" panose="02000000000000000000" pitchFamily="2" charset="0"/>
                <a:ea typeface="Roboto" panose="02000000000000000000" pitchFamily="2" charset="0"/>
                <a:cs typeface="Roboto" panose="02000000000000000000" pitchFamily="2" charset="0"/>
              </a:rPr>
              <a:t>Based on specific requirements</a:t>
            </a:r>
          </a:p>
          <a:p>
            <a:pPr lvl="1"/>
            <a:r>
              <a:rPr lang="en-US" sz="2000" dirty="0">
                <a:latin typeface="Roboto" panose="02000000000000000000" pitchFamily="2" charset="0"/>
                <a:ea typeface="Roboto" panose="02000000000000000000" pitchFamily="2" charset="0"/>
                <a:cs typeface="Roboto" panose="02000000000000000000" pitchFamily="2" charset="0"/>
              </a:rPr>
              <a:t>Does not have to be repaid</a:t>
            </a:r>
          </a:p>
          <a:p>
            <a:r>
              <a:rPr lang="en-US" dirty="0">
                <a:latin typeface="Roboto" panose="02000000000000000000" pitchFamily="2" charset="0"/>
                <a:ea typeface="Roboto" panose="02000000000000000000" pitchFamily="2" charset="0"/>
                <a:cs typeface="Roboto" panose="02000000000000000000" pitchFamily="2" charset="0"/>
              </a:rPr>
              <a:t>Loans</a:t>
            </a:r>
          </a:p>
          <a:p>
            <a:pPr lvl="1"/>
            <a:r>
              <a:rPr lang="en-US" sz="2000" dirty="0">
                <a:latin typeface="Roboto" panose="02000000000000000000" pitchFamily="2" charset="0"/>
                <a:ea typeface="Roboto" panose="02000000000000000000" pitchFamily="2" charset="0"/>
                <a:cs typeface="Roboto" panose="02000000000000000000" pitchFamily="2" charset="0"/>
              </a:rPr>
              <a:t>Must be repaid after college (with interest)</a:t>
            </a:r>
          </a:p>
          <a:p>
            <a:r>
              <a:rPr lang="en-US" dirty="0">
                <a:latin typeface="Roboto" panose="02000000000000000000" pitchFamily="2" charset="0"/>
                <a:ea typeface="Roboto" panose="02000000000000000000" pitchFamily="2" charset="0"/>
                <a:cs typeface="Roboto" panose="02000000000000000000" pitchFamily="2" charset="0"/>
              </a:rPr>
              <a:t>Work-study Programs</a:t>
            </a:r>
          </a:p>
          <a:p>
            <a:pPr lvl="1"/>
            <a:r>
              <a:rPr lang="en-US" sz="2000" dirty="0">
                <a:latin typeface="Roboto" panose="02000000000000000000" pitchFamily="2" charset="0"/>
                <a:ea typeface="Roboto" panose="02000000000000000000" pitchFamily="2" charset="0"/>
                <a:cs typeface="Roboto" panose="02000000000000000000" pitchFamily="2" charset="0"/>
              </a:rPr>
              <a:t>Student has a job on campus.</a:t>
            </a:r>
          </a:p>
          <a:p>
            <a:endParaRPr lang="en-US" dirty="0"/>
          </a:p>
        </p:txBody>
      </p:sp>
      <p:sp>
        <p:nvSpPr>
          <p:cNvPr id="4" name="Content Placeholder 3">
            <a:extLst>
              <a:ext uri="{FF2B5EF4-FFF2-40B4-BE49-F238E27FC236}">
                <a16:creationId xmlns:a16="http://schemas.microsoft.com/office/drawing/2014/main" id="{CA16E03A-18AB-1814-8B77-2E83F80B0444}"/>
              </a:ext>
            </a:extLst>
          </p:cNvPr>
          <p:cNvSpPr>
            <a:spLocks noGrp="1"/>
          </p:cNvSpPr>
          <p:nvPr>
            <p:ph sz="half" idx="2"/>
          </p:nvPr>
        </p:nvSpPr>
        <p:spPr/>
        <p:txBody>
          <a:bodyPr>
            <a:normAutofit fontScale="92500"/>
          </a:bodyPr>
          <a:lstStyle/>
          <a:p>
            <a:pPr marL="0" indent="0">
              <a:buNone/>
            </a:pPr>
            <a:r>
              <a:rPr lang="en-US" b="1" dirty="0">
                <a:latin typeface="Roboto" panose="02000000000000000000" pitchFamily="2" charset="0"/>
                <a:ea typeface="Roboto" panose="02000000000000000000" pitchFamily="2" charset="0"/>
                <a:cs typeface="Roboto" panose="02000000000000000000" pitchFamily="2" charset="0"/>
              </a:rPr>
              <a:t>ADDITIONAL INFORMATION</a:t>
            </a:r>
          </a:p>
          <a:p>
            <a:r>
              <a:rPr lang="en-US" dirty="0">
                <a:latin typeface="Roboto" panose="02000000000000000000" pitchFamily="2" charset="0"/>
                <a:ea typeface="Roboto" panose="02000000000000000000" pitchFamily="2" charset="0"/>
                <a:cs typeface="Roboto" panose="02000000000000000000" pitchFamily="2" charset="0"/>
              </a:rPr>
              <a:t>Financial aid requirements are different for undocumented students.</a:t>
            </a:r>
          </a:p>
          <a:p>
            <a:r>
              <a:rPr lang="en-US" dirty="0">
                <a:latin typeface="Roboto" panose="02000000000000000000" pitchFamily="2" charset="0"/>
                <a:ea typeface="Roboto" panose="02000000000000000000" pitchFamily="2" charset="0"/>
                <a:cs typeface="Roboto" panose="02000000000000000000" pitchFamily="2" charset="0"/>
              </a:rPr>
              <a:t>There may be additional options as provided by the specific college.</a:t>
            </a:r>
          </a:p>
          <a:p>
            <a:r>
              <a:rPr lang="en-US" dirty="0">
                <a:latin typeface="Roboto" panose="02000000000000000000" pitchFamily="2" charset="0"/>
                <a:ea typeface="Roboto" panose="02000000000000000000" pitchFamily="2" charset="0"/>
                <a:cs typeface="Roboto" panose="02000000000000000000" pitchFamily="2" charset="0"/>
              </a:rPr>
              <a:t>It is the student’s responsibility to contact the college directly.</a:t>
            </a:r>
          </a:p>
          <a:p>
            <a:endParaRPr lang="en-US" dirty="0"/>
          </a:p>
        </p:txBody>
      </p:sp>
      <p:sp>
        <p:nvSpPr>
          <p:cNvPr id="5" name="Footer Placeholder 4">
            <a:extLst>
              <a:ext uri="{FF2B5EF4-FFF2-40B4-BE49-F238E27FC236}">
                <a16:creationId xmlns:a16="http://schemas.microsoft.com/office/drawing/2014/main" id="{A8282299-358E-8F55-8345-53597D18DEC2}"/>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B0F51422-8897-3125-62A1-C809091928DD}"/>
              </a:ext>
            </a:extLst>
          </p:cNvPr>
          <p:cNvSpPr>
            <a:spLocks noGrp="1"/>
          </p:cNvSpPr>
          <p:nvPr>
            <p:ph type="sldNum" sz="quarter" idx="12"/>
          </p:nvPr>
        </p:nvSpPr>
        <p:spPr/>
        <p:txBody>
          <a:bodyPr/>
          <a:lstStyle/>
          <a:p>
            <a:fld id="{4FAB73BC-B049-4115-A692-8D63A059BFB8}" type="slidenum">
              <a:rPr lang="en-US" smtClean="0"/>
              <a:t>41</a:t>
            </a:fld>
            <a:endParaRPr lang="en-US" dirty="0"/>
          </a:p>
        </p:txBody>
      </p:sp>
    </p:spTree>
    <p:extLst>
      <p:ext uri="{BB962C8B-B14F-4D97-AF65-F5344CB8AC3E}">
        <p14:creationId xmlns:p14="http://schemas.microsoft.com/office/powerpoint/2010/main" val="22234183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488C4-0978-4E2F-7574-8E179E0D8507}"/>
              </a:ext>
            </a:extLst>
          </p:cNvPr>
          <p:cNvSpPr>
            <a:spLocks noGrp="1"/>
          </p:cNvSpPr>
          <p:nvPr>
            <p:ph type="title"/>
          </p:nvPr>
        </p:nvSpPr>
        <p:spPr>
          <a:xfrm>
            <a:off x="768096" y="585216"/>
            <a:ext cx="7290054" cy="1499616"/>
          </a:xfrm>
        </p:spPr>
        <p:txBody>
          <a:bodyPr>
            <a:normAutofit/>
          </a:bodyPr>
          <a:lstStyle/>
          <a:p>
            <a:r>
              <a:rPr lang="en-US" dirty="0"/>
              <a:t>Paying for college: let’s talk money</a:t>
            </a:r>
          </a:p>
        </p:txBody>
      </p:sp>
      <p:sp>
        <p:nvSpPr>
          <p:cNvPr id="4" name="Footer Placeholder 3">
            <a:extLst>
              <a:ext uri="{FF2B5EF4-FFF2-40B4-BE49-F238E27FC236}">
                <a16:creationId xmlns:a16="http://schemas.microsoft.com/office/drawing/2014/main" id="{41C4C40A-0D43-762B-8772-EF2A6C5C85F6}"/>
              </a:ext>
            </a:extLst>
          </p:cNvPr>
          <p:cNvSpPr>
            <a:spLocks noGrp="1"/>
          </p:cNvSpPr>
          <p:nvPr>
            <p:ph type="ftr" sz="quarter" idx="11"/>
          </p:nvPr>
        </p:nvSpPr>
        <p:spPr>
          <a:xfrm>
            <a:off x="3632199" y="6470704"/>
            <a:ext cx="4426094" cy="274320"/>
          </a:xfrm>
        </p:spPr>
        <p:txBody>
          <a:bodyPr>
            <a:normAutofit/>
          </a:bodyPr>
          <a:lstStyle/>
          <a:p>
            <a:pPr>
              <a:lnSpc>
                <a:spcPct val="90000"/>
              </a:lnSpc>
              <a:spcAft>
                <a:spcPts val="600"/>
              </a:spcAft>
            </a:pPr>
            <a:r>
              <a:rPr lang="en-US" sz="300"/>
              <a:t>
              </a:t>
            </a:r>
          </a:p>
        </p:txBody>
      </p:sp>
      <p:sp>
        <p:nvSpPr>
          <p:cNvPr id="5" name="Slide Number Placeholder 4">
            <a:extLst>
              <a:ext uri="{FF2B5EF4-FFF2-40B4-BE49-F238E27FC236}">
                <a16:creationId xmlns:a16="http://schemas.microsoft.com/office/drawing/2014/main" id="{9D83D810-144D-A56C-BBD3-1630242D9A79}"/>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smtClean="0"/>
              <a:pPr>
                <a:spcAft>
                  <a:spcPts val="600"/>
                </a:spcAft>
              </a:pPr>
              <a:t>42</a:t>
            </a:fld>
            <a:endParaRPr lang="en-US"/>
          </a:p>
        </p:txBody>
      </p:sp>
      <p:graphicFrame>
        <p:nvGraphicFramePr>
          <p:cNvPr id="7" name="Content Placeholder 2">
            <a:extLst>
              <a:ext uri="{FF2B5EF4-FFF2-40B4-BE49-F238E27FC236}">
                <a16:creationId xmlns:a16="http://schemas.microsoft.com/office/drawing/2014/main" id="{D12E3A6B-2B82-77A2-C92F-57E83A21FA91}"/>
              </a:ext>
            </a:extLst>
          </p:cNvPr>
          <p:cNvGraphicFramePr>
            <a:graphicFrameLocks noGrp="1"/>
          </p:cNvGraphicFramePr>
          <p:nvPr>
            <p:ph idx="1"/>
            <p:extLst>
              <p:ext uri="{D42A27DB-BD31-4B8C-83A1-F6EECF244321}">
                <p14:modId xmlns:p14="http://schemas.microsoft.com/office/powerpoint/2010/main" val="1583337235"/>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36911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FCBCC-983F-C535-99EA-AD43A38A43F5}"/>
              </a:ext>
            </a:extLst>
          </p:cNvPr>
          <p:cNvSpPr>
            <a:spLocks noGrp="1"/>
          </p:cNvSpPr>
          <p:nvPr>
            <p:ph type="title"/>
          </p:nvPr>
        </p:nvSpPr>
        <p:spPr/>
        <p:txBody>
          <a:bodyPr>
            <a:normAutofit fontScale="90000"/>
          </a:bodyPr>
          <a:lstStyle/>
          <a:p>
            <a:r>
              <a:rPr lang="en-US" dirty="0">
                <a:latin typeface="+mn-lt"/>
                <a:ea typeface="Roboto" panose="02000000000000000000" pitchFamily="2" charset="0"/>
                <a:cs typeface="Roboto" panose="02000000000000000000" pitchFamily="2" charset="0"/>
              </a:rPr>
              <a:t>Free money 101: how to find scholarships that pay</a:t>
            </a:r>
          </a:p>
        </p:txBody>
      </p:sp>
      <p:sp>
        <p:nvSpPr>
          <p:cNvPr id="7" name="Text Placeholder 6">
            <a:extLst>
              <a:ext uri="{FF2B5EF4-FFF2-40B4-BE49-F238E27FC236}">
                <a16:creationId xmlns:a16="http://schemas.microsoft.com/office/drawing/2014/main" id="{E459CFD8-86D1-BD2F-382A-9A1F934575BE}"/>
              </a:ext>
            </a:extLst>
          </p:cNvPr>
          <p:cNvSpPr>
            <a:spLocks noGrp="1"/>
          </p:cNvSpPr>
          <p:nvPr>
            <p:ph type="body" idx="1"/>
          </p:nvPr>
        </p:nvSpPr>
        <p:spPr/>
        <p:txBody>
          <a:bodyPr/>
          <a:lstStyle/>
          <a:p>
            <a:r>
              <a:rPr lang="en-US" dirty="0"/>
              <a:t>Where do I find resources?</a:t>
            </a:r>
          </a:p>
        </p:txBody>
      </p:sp>
      <p:sp>
        <p:nvSpPr>
          <p:cNvPr id="3" name="Content Placeholder 2">
            <a:extLst>
              <a:ext uri="{FF2B5EF4-FFF2-40B4-BE49-F238E27FC236}">
                <a16:creationId xmlns:a16="http://schemas.microsoft.com/office/drawing/2014/main" id="{4849EE7C-CC1A-B5A2-16F4-93BCDD42D20C}"/>
              </a:ext>
            </a:extLst>
          </p:cNvPr>
          <p:cNvSpPr>
            <a:spLocks noGrp="1"/>
          </p:cNvSpPr>
          <p:nvPr>
            <p:ph sz="half" idx="2"/>
          </p:nvPr>
        </p:nvSpPr>
        <p:spPr/>
        <p:txBody>
          <a:bodyPr>
            <a:normAutofit fontScale="85000" lnSpcReduction="20000"/>
          </a:bodyPr>
          <a:lstStyle/>
          <a:p>
            <a:pPr>
              <a:buFont typeface="Arial" panose="020B0604020202020204" pitchFamily="34" charset="0"/>
              <a:buChar char="•"/>
            </a:pPr>
            <a:r>
              <a:rPr lang="en-US" sz="2200" dirty="0">
                <a:ea typeface="Roboto" panose="02000000000000000000" pitchFamily="2" charset="0"/>
                <a:cs typeface="Roboto" panose="02000000000000000000" pitchFamily="2" charset="0"/>
              </a:rPr>
              <a:t>School Counseling office and/or Career Center</a:t>
            </a:r>
            <a:endParaRPr lang="en-US" sz="2200" i="1" dirty="0">
              <a:ea typeface="Roboto" panose="02000000000000000000" pitchFamily="2" charset="0"/>
              <a:cs typeface="Roboto" panose="02000000000000000000" pitchFamily="2" charset="0"/>
            </a:endParaRPr>
          </a:p>
          <a:p>
            <a:pPr>
              <a:buFont typeface="Arial" panose="020B0604020202020204" pitchFamily="34" charset="0"/>
              <a:buChar char="•"/>
            </a:pPr>
            <a:r>
              <a:rPr lang="en-US" sz="2200" dirty="0">
                <a:ea typeface="Roboto" panose="02000000000000000000" pitchFamily="2" charset="0"/>
                <a:cs typeface="Roboto" panose="02000000000000000000" pitchFamily="2" charset="0"/>
              </a:rPr>
              <a:t>College websites</a:t>
            </a:r>
          </a:p>
          <a:p>
            <a:pPr>
              <a:buFont typeface="Arial" panose="020B0604020202020204" pitchFamily="34" charset="0"/>
              <a:buChar char="•"/>
            </a:pPr>
            <a:r>
              <a:rPr lang="en-US" sz="2200" dirty="0">
                <a:ea typeface="Roboto" panose="02000000000000000000" pitchFamily="2" charset="0"/>
                <a:cs typeface="Roboto" panose="02000000000000000000" pitchFamily="2" charset="0"/>
              </a:rPr>
              <a:t>Online resources like </a:t>
            </a:r>
            <a:r>
              <a:rPr lang="en-US" sz="2200" dirty="0" err="1">
                <a:ea typeface="Roboto" panose="02000000000000000000" pitchFamily="2" charset="0"/>
                <a:cs typeface="Roboto" panose="02000000000000000000" pitchFamily="2" charset="0"/>
              </a:rPr>
              <a:t>GAfutures</a:t>
            </a:r>
            <a:r>
              <a:rPr lang="en-US" sz="2200" dirty="0">
                <a:ea typeface="Roboto" panose="02000000000000000000" pitchFamily="2" charset="0"/>
                <a:cs typeface="Roboto" panose="02000000000000000000" pitchFamily="2" charset="0"/>
              </a:rPr>
              <a:t>, Naviance, </a:t>
            </a:r>
            <a:r>
              <a:rPr lang="en-US" sz="2200" dirty="0" err="1">
                <a:ea typeface="Roboto" panose="02000000000000000000" pitchFamily="2" charset="0"/>
                <a:cs typeface="Roboto" panose="02000000000000000000" pitchFamily="2" charset="0"/>
              </a:rPr>
              <a:t>BigFuture</a:t>
            </a:r>
            <a:r>
              <a:rPr lang="en-US" sz="2200" dirty="0">
                <a:ea typeface="Roboto" panose="02000000000000000000" pitchFamily="2" charset="0"/>
                <a:cs typeface="Roboto" panose="02000000000000000000" pitchFamily="2" charset="0"/>
              </a:rPr>
              <a:t> (College Board), etc.</a:t>
            </a:r>
          </a:p>
          <a:p>
            <a:pPr>
              <a:buFont typeface="Arial" panose="020B0604020202020204" pitchFamily="34" charset="0"/>
              <a:buChar char="•"/>
            </a:pPr>
            <a:r>
              <a:rPr lang="en-US" sz="2200" dirty="0">
                <a:ea typeface="Roboto" panose="02000000000000000000" pitchFamily="2" charset="0"/>
                <a:cs typeface="Roboto" panose="02000000000000000000" pitchFamily="2" charset="0"/>
              </a:rPr>
              <a:t>Current employer or family’s employer</a:t>
            </a:r>
          </a:p>
          <a:p>
            <a:pPr>
              <a:buFont typeface="Arial" panose="020B0604020202020204" pitchFamily="34" charset="0"/>
              <a:buChar char="•"/>
            </a:pPr>
            <a:r>
              <a:rPr lang="en-US" sz="2200" dirty="0">
                <a:ea typeface="Roboto" panose="02000000000000000000" pitchFamily="2" charset="0"/>
                <a:cs typeface="Roboto" panose="02000000000000000000" pitchFamily="2" charset="0"/>
              </a:rPr>
              <a:t>Community</a:t>
            </a:r>
          </a:p>
          <a:p>
            <a:pPr>
              <a:buFont typeface="Arial" panose="020B0604020202020204" pitchFamily="34" charset="0"/>
              <a:buChar char="•"/>
            </a:pPr>
            <a:r>
              <a:rPr lang="en-US" sz="2200" dirty="0">
                <a:ea typeface="Roboto" panose="02000000000000000000" pitchFamily="2" charset="0"/>
                <a:cs typeface="Roboto" panose="02000000000000000000" pitchFamily="2" charset="0"/>
              </a:rPr>
              <a:t>Organizations in which you may be involved </a:t>
            </a:r>
          </a:p>
          <a:p>
            <a:pPr marL="0" indent="0">
              <a:buNone/>
            </a:pPr>
            <a:endParaRPr lang="en-US" dirty="0"/>
          </a:p>
          <a:p>
            <a:endParaRPr lang="en-US" dirty="0"/>
          </a:p>
        </p:txBody>
      </p:sp>
      <p:sp>
        <p:nvSpPr>
          <p:cNvPr id="8" name="Text Placeholder 7">
            <a:extLst>
              <a:ext uri="{FF2B5EF4-FFF2-40B4-BE49-F238E27FC236}">
                <a16:creationId xmlns:a16="http://schemas.microsoft.com/office/drawing/2014/main" id="{0C5F9F2C-7925-74AF-D94D-8875FA7A62FE}"/>
              </a:ext>
            </a:extLst>
          </p:cNvPr>
          <p:cNvSpPr>
            <a:spLocks noGrp="1"/>
          </p:cNvSpPr>
          <p:nvPr>
            <p:ph type="body" sz="quarter" idx="3"/>
          </p:nvPr>
        </p:nvSpPr>
        <p:spPr/>
        <p:txBody>
          <a:bodyPr/>
          <a:lstStyle/>
          <a:p>
            <a:r>
              <a:rPr lang="en-US" dirty="0"/>
              <a:t>How do I get the money?</a:t>
            </a:r>
          </a:p>
        </p:txBody>
      </p:sp>
      <p:sp>
        <p:nvSpPr>
          <p:cNvPr id="4" name="Content Placeholder 3">
            <a:extLst>
              <a:ext uri="{FF2B5EF4-FFF2-40B4-BE49-F238E27FC236}">
                <a16:creationId xmlns:a16="http://schemas.microsoft.com/office/drawing/2014/main" id="{6B8BCC50-FA60-7762-1AFF-C216E1A10896}"/>
              </a:ext>
            </a:extLst>
          </p:cNvPr>
          <p:cNvSpPr>
            <a:spLocks noGrp="1"/>
          </p:cNvSpPr>
          <p:nvPr>
            <p:ph sz="quarter" idx="4"/>
          </p:nvPr>
        </p:nvSpPr>
        <p:spPr/>
        <p:txBody>
          <a:bodyPr>
            <a:normAutofit fontScale="85000" lnSpcReduction="20000"/>
          </a:bodyPr>
          <a:lstStyle/>
          <a:p>
            <a:r>
              <a:rPr lang="en-US" sz="2200" dirty="0">
                <a:ea typeface="Roboto" panose="02000000000000000000" pitchFamily="2" charset="0"/>
                <a:cs typeface="Roboto" panose="02000000000000000000" pitchFamily="2" charset="0"/>
              </a:rPr>
              <a:t>Create a resume and prepare a personal statement so you will be ready to apply</a:t>
            </a:r>
          </a:p>
          <a:p>
            <a:r>
              <a:rPr lang="en-US" sz="2200" dirty="0">
                <a:ea typeface="Roboto" panose="02000000000000000000" pitchFamily="2" charset="0"/>
                <a:cs typeface="Roboto" panose="02000000000000000000" pitchFamily="2" charset="0"/>
              </a:rPr>
              <a:t>Search for scholarships everywhere </a:t>
            </a:r>
          </a:p>
          <a:p>
            <a:r>
              <a:rPr lang="en-US" sz="2200" dirty="0">
                <a:ea typeface="Roboto" panose="02000000000000000000" pitchFamily="2" charset="0"/>
                <a:cs typeface="Roboto" panose="02000000000000000000" pitchFamily="2" charset="0"/>
              </a:rPr>
              <a:t>Apply early and often—remember, scholarships have deadlines too!</a:t>
            </a:r>
          </a:p>
          <a:p>
            <a:r>
              <a:rPr lang="en-US" sz="2200" dirty="0">
                <a:ea typeface="Roboto" panose="02000000000000000000" pitchFamily="2" charset="0"/>
                <a:cs typeface="Roboto" panose="02000000000000000000" pitchFamily="2" charset="0"/>
              </a:rPr>
              <a:t>Complete the FAFSA as soon as possible during Senior year.  </a:t>
            </a:r>
            <a:r>
              <a:rPr lang="en-US" sz="2200" b="1" dirty="0">
                <a:ea typeface="Roboto" panose="02000000000000000000" pitchFamily="2" charset="0"/>
                <a:cs typeface="Roboto" panose="02000000000000000000" pitchFamily="2" charset="0"/>
              </a:rPr>
              <a:t>Student grants, loans, and work study are awarded through the FAFSA</a:t>
            </a:r>
            <a:r>
              <a:rPr lang="en-US" sz="2200" b="1" dirty="0"/>
              <a:t>.</a:t>
            </a:r>
          </a:p>
          <a:p>
            <a:pPr marL="0" indent="0">
              <a:buNone/>
            </a:pPr>
            <a:endParaRPr lang="en-US" dirty="0"/>
          </a:p>
          <a:p>
            <a:pPr marL="0" indent="0">
              <a:buNone/>
            </a:pPr>
            <a:endParaRPr lang="en-US" dirty="0"/>
          </a:p>
        </p:txBody>
      </p:sp>
      <p:sp>
        <p:nvSpPr>
          <p:cNvPr id="6" name="Slide Number Placeholder 5">
            <a:extLst>
              <a:ext uri="{FF2B5EF4-FFF2-40B4-BE49-F238E27FC236}">
                <a16:creationId xmlns:a16="http://schemas.microsoft.com/office/drawing/2014/main" id="{555EFF81-4B74-A4FD-C4B4-252405588F9B}"/>
              </a:ext>
            </a:extLst>
          </p:cNvPr>
          <p:cNvSpPr>
            <a:spLocks noGrp="1"/>
          </p:cNvSpPr>
          <p:nvPr>
            <p:ph type="sldNum" sz="quarter" idx="12"/>
          </p:nvPr>
        </p:nvSpPr>
        <p:spPr/>
        <p:txBody>
          <a:bodyPr/>
          <a:lstStyle/>
          <a:p>
            <a:fld id="{4FAB73BC-B049-4115-A692-8D63A059BFB8}" type="slidenum">
              <a:rPr lang="en-US" smtClean="0"/>
              <a:t>43</a:t>
            </a:fld>
            <a:endParaRPr lang="en-US" dirty="0"/>
          </a:p>
        </p:txBody>
      </p:sp>
    </p:spTree>
    <p:extLst>
      <p:ext uri="{BB962C8B-B14F-4D97-AF65-F5344CB8AC3E}">
        <p14:creationId xmlns:p14="http://schemas.microsoft.com/office/powerpoint/2010/main" val="29314370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C008C6-A735-4273-B069-CEAD818A8801}"/>
              </a:ext>
            </a:extLst>
          </p:cNvPr>
          <p:cNvSpPr/>
          <p:nvPr/>
        </p:nvSpPr>
        <p:spPr>
          <a:xfrm>
            <a:off x="1776260" y="1552434"/>
            <a:ext cx="5554405" cy="25200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ctr">
            <a:normAutofit/>
          </a:bodyPr>
          <a:lstStyle/>
          <a:p>
            <a:pPr algn="ctr" defTabSz="914400">
              <a:lnSpc>
                <a:spcPct val="90000"/>
              </a:lnSpc>
              <a:spcBef>
                <a:spcPct val="0"/>
              </a:spcBef>
              <a:spcAft>
                <a:spcPts val="600"/>
              </a:spcAft>
            </a:pPr>
            <a:r>
              <a:rPr lang="en-US" sz="5200" cap="all" dirty="0" err="1">
                <a:solidFill>
                  <a:schemeClr val="tx2"/>
                </a:solidFill>
                <a:latin typeface="Roboto" panose="02000000000000000000" pitchFamily="2" charset="0"/>
                <a:ea typeface="Roboto" panose="02000000000000000000" pitchFamily="2" charset="0"/>
                <a:cs typeface="Roboto" panose="02000000000000000000" pitchFamily="2" charset="0"/>
              </a:rPr>
              <a:t>naviance</a:t>
            </a:r>
            <a:endParaRPr lang="en-US" sz="5200" cap="all" dirty="0">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A8FFA27D-D155-FADE-9876-AC98846FBB52}"/>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D9C3A883-6E71-EE5B-B7F6-7165E332C541}"/>
              </a:ext>
            </a:extLst>
          </p:cNvPr>
          <p:cNvSpPr>
            <a:spLocks noGrp="1"/>
          </p:cNvSpPr>
          <p:nvPr>
            <p:ph type="sldNum" sz="quarter" idx="12"/>
          </p:nvPr>
        </p:nvSpPr>
        <p:spPr/>
        <p:txBody>
          <a:bodyPr/>
          <a:lstStyle/>
          <a:p>
            <a:fld id="{4FAB73BC-B049-4115-A692-8D63A059BFB8}" type="slidenum">
              <a:rPr lang="en-US" smtClean="0"/>
              <a:t>44</a:t>
            </a:fld>
            <a:endParaRPr lang="en-US" dirty="0"/>
          </a:p>
        </p:txBody>
      </p:sp>
    </p:spTree>
    <p:extLst>
      <p:ext uri="{BB962C8B-B14F-4D97-AF65-F5344CB8AC3E}">
        <p14:creationId xmlns:p14="http://schemas.microsoft.com/office/powerpoint/2010/main" val="2388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BBEC-565E-4937-8B53-ED2D87CD8D5E}"/>
              </a:ext>
            </a:extLst>
          </p:cNvPr>
          <p:cNvSpPr>
            <a:spLocks noGrp="1"/>
          </p:cNvSpPr>
          <p:nvPr>
            <p:ph type="title"/>
          </p:nvPr>
        </p:nvSpPr>
        <p:spPr/>
        <p:txBody>
          <a:bodyPr/>
          <a:lstStyle/>
          <a:p>
            <a:pPr algn="ctr"/>
            <a:r>
              <a:rPr lang="en-US" dirty="0">
                <a:latin typeface="Tw Cen MT" panose="020B0602020104020603" pitchFamily="34" charset="0"/>
                <a:ea typeface="Roboto" panose="02000000000000000000" pitchFamily="2" charset="0"/>
                <a:cs typeface="Roboto" panose="02000000000000000000" pitchFamily="2" charset="0"/>
              </a:rPr>
              <a:t>Logging into Naviance</a:t>
            </a:r>
          </a:p>
        </p:txBody>
      </p:sp>
      <p:sp>
        <p:nvSpPr>
          <p:cNvPr id="3" name="Content Placeholder 2">
            <a:extLst>
              <a:ext uri="{FF2B5EF4-FFF2-40B4-BE49-F238E27FC236}">
                <a16:creationId xmlns:a16="http://schemas.microsoft.com/office/drawing/2014/main" id="{6B9BBF5E-49D1-4408-AC9F-51F465F2E1C1}"/>
              </a:ext>
            </a:extLst>
          </p:cNvPr>
          <p:cNvSpPr>
            <a:spLocks noGrp="1"/>
          </p:cNvSpPr>
          <p:nvPr>
            <p:ph idx="1"/>
          </p:nvPr>
        </p:nvSpPr>
        <p:spPr>
          <a:xfrm>
            <a:off x="689339" y="1938680"/>
            <a:ext cx="7765322" cy="4114800"/>
          </a:xfrm>
        </p:spPr>
        <p:txBody>
          <a:bodyPr/>
          <a:lstStyle/>
          <a:p>
            <a:pPr marL="0" indent="0">
              <a:buNone/>
            </a:pPr>
            <a:r>
              <a:rPr lang="en-US" dirty="0">
                <a:latin typeface="Tw Cen MT" panose="020B0602020104020603" pitchFamily="34" charset="0"/>
                <a:ea typeface="Roboto" panose="02000000000000000000" pitchFamily="2" charset="0"/>
                <a:cs typeface="Roboto" panose="02000000000000000000" pitchFamily="2" charset="0"/>
              </a:rPr>
              <a:t>If you are using a CCSD computer, you will be automatically logged into Naviance.</a:t>
            </a:r>
          </a:p>
          <a:p>
            <a:pPr marL="0" indent="0">
              <a:buNone/>
            </a:pPr>
            <a:r>
              <a:rPr lang="en-US" dirty="0">
                <a:solidFill>
                  <a:schemeClr val="tx1"/>
                </a:solidFill>
                <a:latin typeface="Tw Cen MT" panose="020B0602020104020603" pitchFamily="34" charset="0"/>
                <a:ea typeface="Roboto" panose="02000000000000000000" pitchFamily="2" charset="0"/>
                <a:cs typeface="Roboto" panose="02000000000000000000" pitchFamily="2" charset="0"/>
              </a:rPr>
              <a:t>You can access Naviance from the CCSD homepage, your school’s website, as well as your school counseling department’s website.</a:t>
            </a:r>
          </a:p>
          <a:p>
            <a:pPr marL="0" indent="0">
              <a:buNone/>
            </a:pPr>
            <a:r>
              <a:rPr lang="en-US" dirty="0">
                <a:latin typeface="Tw Cen MT" panose="020B0602020104020603" pitchFamily="34" charset="0"/>
                <a:ea typeface="Roboto" panose="02000000000000000000" pitchFamily="2" charset="0"/>
                <a:cs typeface="Roboto" panose="02000000000000000000" pitchFamily="2" charset="0"/>
              </a:rPr>
              <a:t>To log into Naviance from home, you will use the following:</a:t>
            </a:r>
          </a:p>
          <a:p>
            <a:pPr marL="128016" lvl="1" indent="0">
              <a:buNone/>
            </a:pPr>
            <a:endParaRPr lang="en-US" dirty="0"/>
          </a:p>
        </p:txBody>
      </p:sp>
      <p:graphicFrame>
        <p:nvGraphicFramePr>
          <p:cNvPr id="4" name="Table 3">
            <a:extLst>
              <a:ext uri="{FF2B5EF4-FFF2-40B4-BE49-F238E27FC236}">
                <a16:creationId xmlns:a16="http://schemas.microsoft.com/office/drawing/2014/main" id="{0A247BA7-3621-4B1A-B6CD-F2F336FA043F}"/>
              </a:ext>
            </a:extLst>
          </p:cNvPr>
          <p:cNvGraphicFramePr>
            <a:graphicFrameLocks noGrp="1"/>
          </p:cNvGraphicFramePr>
          <p:nvPr>
            <p:extLst>
              <p:ext uri="{D42A27DB-BD31-4B8C-83A1-F6EECF244321}">
                <p14:modId xmlns:p14="http://schemas.microsoft.com/office/powerpoint/2010/main" val="2469353813"/>
              </p:ext>
            </p:extLst>
          </p:nvPr>
        </p:nvGraphicFramePr>
        <p:xfrm>
          <a:off x="1981200" y="4267200"/>
          <a:ext cx="5365750" cy="1280160"/>
        </p:xfrm>
        <a:graphic>
          <a:graphicData uri="http://schemas.openxmlformats.org/drawingml/2006/table">
            <a:tbl>
              <a:tblPr firstRow="1" bandRow="1">
                <a:tableStyleId>{5C22544A-7EE6-4342-B048-85BDC9FD1C3A}</a:tableStyleId>
              </a:tblPr>
              <a:tblGrid>
                <a:gridCol w="2682875">
                  <a:extLst>
                    <a:ext uri="{9D8B030D-6E8A-4147-A177-3AD203B41FA5}">
                      <a16:colId xmlns:a16="http://schemas.microsoft.com/office/drawing/2014/main" val="2088027295"/>
                    </a:ext>
                  </a:extLst>
                </a:gridCol>
                <a:gridCol w="2682875">
                  <a:extLst>
                    <a:ext uri="{9D8B030D-6E8A-4147-A177-3AD203B41FA5}">
                      <a16:colId xmlns:a16="http://schemas.microsoft.com/office/drawing/2014/main" val="169090863"/>
                    </a:ext>
                  </a:extLst>
                </a:gridCol>
              </a:tblGrid>
              <a:tr h="429986">
                <a:tc>
                  <a:txBody>
                    <a:bodyPr/>
                    <a:lstStyle/>
                    <a:p>
                      <a:pPr algn="ctr"/>
                      <a:r>
                        <a:rPr lang="en-US" sz="2400" dirty="0">
                          <a:latin typeface="Tw Cen MT" panose="020B0602020104020603" pitchFamily="34" charset="0"/>
                          <a:ea typeface="Roboto" panose="02000000000000000000" pitchFamily="2" charset="0"/>
                          <a:cs typeface="Roboto" panose="02000000000000000000" pitchFamily="2" charset="0"/>
                        </a:rPr>
                        <a:t>User Name: </a:t>
                      </a:r>
                    </a:p>
                  </a:txBody>
                  <a:tcPr/>
                </a:tc>
                <a:tc>
                  <a:txBody>
                    <a:bodyPr/>
                    <a:lstStyle/>
                    <a:p>
                      <a:pPr algn="ctr"/>
                      <a:r>
                        <a:rPr lang="en-US" sz="2400" dirty="0">
                          <a:latin typeface="Tw Cen MT" panose="020B0602020104020603" pitchFamily="34" charset="0"/>
                          <a:ea typeface="Roboto" panose="02000000000000000000" pitchFamily="2" charset="0"/>
                          <a:cs typeface="Roboto" panose="02000000000000000000" pitchFamily="2" charset="0"/>
                        </a:rPr>
                        <a:t>Password:</a:t>
                      </a:r>
                    </a:p>
                  </a:txBody>
                  <a:tcPr/>
                </a:tc>
                <a:extLst>
                  <a:ext uri="{0D108BD9-81ED-4DB2-BD59-A6C34878D82A}">
                    <a16:rowId xmlns:a16="http://schemas.microsoft.com/office/drawing/2014/main" val="1483122131"/>
                  </a:ext>
                </a:extLst>
              </a:tr>
              <a:tr h="773974">
                <a:tc>
                  <a:txBody>
                    <a:bodyPr/>
                    <a:lstStyle/>
                    <a:p>
                      <a:pPr algn="ctr"/>
                      <a:r>
                        <a:rPr lang="en-US" sz="2400" dirty="0">
                          <a:latin typeface="Tw Cen MT" panose="020B0602020104020603" pitchFamily="34" charset="0"/>
                          <a:ea typeface="Roboto" panose="02000000000000000000" pitchFamily="2" charset="0"/>
                          <a:cs typeface="Roboto" panose="02000000000000000000" pitchFamily="2" charset="0"/>
                        </a:rPr>
                        <a:t>Microsoft 365</a:t>
                      </a:r>
                    </a:p>
                    <a:p>
                      <a:pPr algn="ctr"/>
                      <a:r>
                        <a:rPr lang="en-US" sz="2400" dirty="0">
                          <a:latin typeface="Tw Cen MT" panose="020B0602020104020603" pitchFamily="34" charset="0"/>
                          <a:ea typeface="Roboto" panose="02000000000000000000" pitchFamily="2" charset="0"/>
                          <a:cs typeface="Roboto" panose="02000000000000000000" pitchFamily="2" charset="0"/>
                        </a:rPr>
                        <a:t>Username</a:t>
                      </a:r>
                    </a:p>
                  </a:txBody>
                  <a:tcPr/>
                </a:tc>
                <a:tc>
                  <a:txBody>
                    <a:bodyPr/>
                    <a:lstStyle/>
                    <a:p>
                      <a:pPr algn="ctr"/>
                      <a:r>
                        <a:rPr lang="en-US" sz="2400" dirty="0">
                          <a:latin typeface="Tw Cen MT" panose="020B0602020104020603" pitchFamily="34" charset="0"/>
                          <a:ea typeface="Roboto" panose="02000000000000000000" pitchFamily="2" charset="0"/>
                          <a:cs typeface="Roboto" panose="02000000000000000000" pitchFamily="2" charset="0"/>
                        </a:rPr>
                        <a:t>Microsoft 365</a:t>
                      </a:r>
                    </a:p>
                    <a:p>
                      <a:pPr algn="ctr"/>
                      <a:r>
                        <a:rPr lang="en-US" sz="2400" dirty="0">
                          <a:latin typeface="Tw Cen MT" panose="020B0602020104020603" pitchFamily="34" charset="0"/>
                          <a:ea typeface="Roboto" panose="02000000000000000000" pitchFamily="2" charset="0"/>
                          <a:cs typeface="Roboto" panose="02000000000000000000" pitchFamily="2" charset="0"/>
                        </a:rPr>
                        <a:t>Password</a:t>
                      </a:r>
                    </a:p>
                  </a:txBody>
                  <a:tcPr/>
                </a:tc>
                <a:extLst>
                  <a:ext uri="{0D108BD9-81ED-4DB2-BD59-A6C34878D82A}">
                    <a16:rowId xmlns:a16="http://schemas.microsoft.com/office/drawing/2014/main" val="2338911355"/>
                  </a:ext>
                </a:extLst>
              </a:tr>
            </a:tbl>
          </a:graphicData>
        </a:graphic>
      </p:graphicFrame>
      <p:sp>
        <p:nvSpPr>
          <p:cNvPr id="5" name="Footer Placeholder 4">
            <a:extLst>
              <a:ext uri="{FF2B5EF4-FFF2-40B4-BE49-F238E27FC236}">
                <a16:creationId xmlns:a16="http://schemas.microsoft.com/office/drawing/2014/main" id="{FA0088F2-5F49-6574-C32A-631B66D2D804}"/>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D83D9ABD-3095-0192-9E7E-88E648640757}"/>
              </a:ext>
            </a:extLst>
          </p:cNvPr>
          <p:cNvSpPr>
            <a:spLocks noGrp="1"/>
          </p:cNvSpPr>
          <p:nvPr>
            <p:ph type="sldNum" sz="quarter" idx="12"/>
          </p:nvPr>
        </p:nvSpPr>
        <p:spPr/>
        <p:txBody>
          <a:bodyPr/>
          <a:lstStyle/>
          <a:p>
            <a:fld id="{4FAB73BC-B049-4115-A692-8D63A059BFB8}" type="slidenum">
              <a:rPr lang="en-US" smtClean="0"/>
              <a:t>45</a:t>
            </a:fld>
            <a:endParaRPr lang="en-US" dirty="0"/>
          </a:p>
        </p:txBody>
      </p:sp>
    </p:spTree>
    <p:extLst>
      <p:ext uri="{BB962C8B-B14F-4D97-AF65-F5344CB8AC3E}">
        <p14:creationId xmlns:p14="http://schemas.microsoft.com/office/powerpoint/2010/main" val="18127320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258BC-04B6-A15D-B5E9-EC320556D7A3}"/>
              </a:ext>
            </a:extLst>
          </p:cNvPr>
          <p:cNvSpPr>
            <a:spLocks noGrp="1"/>
          </p:cNvSpPr>
          <p:nvPr>
            <p:ph type="title"/>
          </p:nvPr>
        </p:nvSpPr>
        <p:spPr/>
        <p:txBody>
          <a:bodyPr/>
          <a:lstStyle/>
          <a:p>
            <a:r>
              <a:rPr lang="en-US" dirty="0"/>
              <a:t>Naviance student homepage</a:t>
            </a:r>
          </a:p>
        </p:txBody>
      </p:sp>
      <p:sp>
        <p:nvSpPr>
          <p:cNvPr id="5" name="Slide Number Placeholder 4">
            <a:extLst>
              <a:ext uri="{FF2B5EF4-FFF2-40B4-BE49-F238E27FC236}">
                <a16:creationId xmlns:a16="http://schemas.microsoft.com/office/drawing/2014/main" id="{04449191-3443-135C-17C4-F7E54589D6E7}"/>
              </a:ext>
            </a:extLst>
          </p:cNvPr>
          <p:cNvSpPr>
            <a:spLocks noGrp="1"/>
          </p:cNvSpPr>
          <p:nvPr>
            <p:ph type="sldNum" sz="quarter" idx="12"/>
          </p:nvPr>
        </p:nvSpPr>
        <p:spPr/>
        <p:txBody>
          <a:bodyPr/>
          <a:lstStyle/>
          <a:p>
            <a:fld id="{4FAB73BC-B049-4115-A692-8D63A059BFB8}" type="slidenum">
              <a:rPr lang="en-US" smtClean="0"/>
              <a:t>46</a:t>
            </a:fld>
            <a:endParaRPr lang="en-US" dirty="0"/>
          </a:p>
        </p:txBody>
      </p:sp>
      <p:pic>
        <p:nvPicPr>
          <p:cNvPr id="6" name="Content Placeholder 5">
            <a:extLst>
              <a:ext uri="{FF2B5EF4-FFF2-40B4-BE49-F238E27FC236}">
                <a16:creationId xmlns:a16="http://schemas.microsoft.com/office/drawing/2014/main" id="{DA5C9381-ED88-6196-684B-48FA043AAEBB}"/>
              </a:ext>
            </a:extLst>
          </p:cNvPr>
          <p:cNvPicPr>
            <a:picLocks noGrp="1" noChangeAspect="1"/>
          </p:cNvPicPr>
          <p:nvPr>
            <p:ph idx="1"/>
          </p:nvPr>
        </p:nvPicPr>
        <p:blipFill>
          <a:blip r:embed="rId3"/>
          <a:stretch>
            <a:fillRect/>
          </a:stretch>
        </p:blipFill>
        <p:spPr>
          <a:xfrm>
            <a:off x="582255" y="2209800"/>
            <a:ext cx="7979490" cy="3381815"/>
          </a:xfrm>
          <a:prstGeom prst="rect">
            <a:avLst/>
          </a:prstGeom>
        </p:spPr>
      </p:pic>
    </p:spTree>
    <p:extLst>
      <p:ext uri="{BB962C8B-B14F-4D97-AF65-F5344CB8AC3E}">
        <p14:creationId xmlns:p14="http://schemas.microsoft.com/office/powerpoint/2010/main" val="10356553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B5A4-B752-5AD4-842C-3A1A2C280F86}"/>
              </a:ext>
            </a:extLst>
          </p:cNvPr>
          <p:cNvSpPr>
            <a:spLocks noGrp="1"/>
          </p:cNvSpPr>
          <p:nvPr>
            <p:ph type="title"/>
          </p:nvPr>
        </p:nvSpPr>
        <p:spPr/>
        <p:txBody>
          <a:bodyPr/>
          <a:lstStyle/>
          <a:p>
            <a:r>
              <a:rPr lang="en-US" dirty="0"/>
              <a:t>Select your path</a:t>
            </a:r>
          </a:p>
        </p:txBody>
      </p:sp>
      <p:sp>
        <p:nvSpPr>
          <p:cNvPr id="11" name="Text Placeholder 10">
            <a:extLst>
              <a:ext uri="{FF2B5EF4-FFF2-40B4-BE49-F238E27FC236}">
                <a16:creationId xmlns:a16="http://schemas.microsoft.com/office/drawing/2014/main" id="{ECDC34BE-BE2E-1461-BCF0-3C7CC1309A98}"/>
              </a:ext>
            </a:extLst>
          </p:cNvPr>
          <p:cNvSpPr>
            <a:spLocks noGrp="1"/>
          </p:cNvSpPr>
          <p:nvPr>
            <p:ph type="body" idx="1"/>
          </p:nvPr>
        </p:nvSpPr>
        <p:spPr>
          <a:xfrm>
            <a:off x="768096" y="2179636"/>
            <a:ext cx="7156704" cy="822960"/>
          </a:xfrm>
        </p:spPr>
        <p:txBody>
          <a:bodyPr>
            <a:normAutofit/>
          </a:bodyPr>
          <a:lstStyle/>
          <a:p>
            <a:r>
              <a:rPr lang="en-US" dirty="0"/>
              <a:t>If you are still exploring your options, you can choose a secondary path to keep your options open.</a:t>
            </a:r>
          </a:p>
        </p:txBody>
      </p:sp>
      <p:pic>
        <p:nvPicPr>
          <p:cNvPr id="6" name="Content Placeholder 5" descr="Timeline&#10;&#10;Description automatically generated">
            <a:extLst>
              <a:ext uri="{FF2B5EF4-FFF2-40B4-BE49-F238E27FC236}">
                <a16:creationId xmlns:a16="http://schemas.microsoft.com/office/drawing/2014/main" id="{0EADC7FF-6533-8E78-F818-521AABD79879}"/>
              </a:ext>
            </a:extLst>
          </p:cNvPr>
          <p:cNvPicPr>
            <a:picLocks noGrp="1" noChangeAspect="1"/>
          </p:cNvPicPr>
          <p:nvPr>
            <p:ph sz="half" idx="2"/>
          </p:nvPr>
        </p:nvPicPr>
        <p:blipFill>
          <a:blip r:embed="rId3"/>
          <a:stretch>
            <a:fillRect/>
          </a:stretch>
        </p:blipFill>
        <p:spPr>
          <a:xfrm>
            <a:off x="768350" y="3510694"/>
            <a:ext cx="3565525" cy="2254375"/>
          </a:xfrm>
          <a:prstGeom prst="rect">
            <a:avLst/>
          </a:prstGeom>
        </p:spPr>
      </p:pic>
      <p:sp>
        <p:nvSpPr>
          <p:cNvPr id="4" name="Footer Placeholder 3">
            <a:extLst>
              <a:ext uri="{FF2B5EF4-FFF2-40B4-BE49-F238E27FC236}">
                <a16:creationId xmlns:a16="http://schemas.microsoft.com/office/drawing/2014/main" id="{A6291835-A4FC-AE60-CA1B-074D8432421D}"/>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464E732A-6A72-77CA-603F-8D4048EA9857}"/>
              </a:ext>
            </a:extLst>
          </p:cNvPr>
          <p:cNvSpPr>
            <a:spLocks noGrp="1"/>
          </p:cNvSpPr>
          <p:nvPr>
            <p:ph type="sldNum" sz="quarter" idx="12"/>
          </p:nvPr>
        </p:nvSpPr>
        <p:spPr/>
        <p:txBody>
          <a:bodyPr/>
          <a:lstStyle/>
          <a:p>
            <a:fld id="{4FAB73BC-B049-4115-A692-8D63A059BFB8}" type="slidenum">
              <a:rPr lang="en-US" smtClean="0"/>
              <a:t>47</a:t>
            </a:fld>
            <a:endParaRPr lang="en-US" dirty="0"/>
          </a:p>
        </p:txBody>
      </p:sp>
      <p:pic>
        <p:nvPicPr>
          <p:cNvPr id="7" name="Picture 6" descr="Graphical user interface, text, application, email&#10;&#10;Description automatically generated">
            <a:extLst>
              <a:ext uri="{FF2B5EF4-FFF2-40B4-BE49-F238E27FC236}">
                <a16:creationId xmlns:a16="http://schemas.microsoft.com/office/drawing/2014/main" id="{221800C1-A482-618B-B9C1-BDA66E3816A3}"/>
              </a:ext>
            </a:extLst>
          </p:cNvPr>
          <p:cNvPicPr>
            <a:picLocks noChangeAspect="1"/>
          </p:cNvPicPr>
          <p:nvPr/>
        </p:nvPicPr>
        <p:blipFill>
          <a:blip r:embed="rId4"/>
          <a:stretch>
            <a:fillRect/>
          </a:stretch>
        </p:blipFill>
        <p:spPr>
          <a:xfrm>
            <a:off x="4558233" y="3529104"/>
            <a:ext cx="3568911" cy="2235965"/>
          </a:xfrm>
          <a:prstGeom prst="rect">
            <a:avLst/>
          </a:prstGeom>
        </p:spPr>
      </p:pic>
    </p:spTree>
    <p:extLst>
      <p:ext uri="{BB962C8B-B14F-4D97-AF65-F5344CB8AC3E}">
        <p14:creationId xmlns:p14="http://schemas.microsoft.com/office/powerpoint/2010/main" val="33361362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a:bodyPr>
          <a:lstStyle/>
          <a:p>
            <a:r>
              <a:rPr lang="en-US" altLang="en-US" sz="3600" dirty="0">
                <a:latin typeface="+mn-lt"/>
                <a:ea typeface="Roboto" panose="02000000000000000000" pitchFamily="2" charset="0"/>
                <a:cs typeface="Roboto" panose="02000000000000000000" pitchFamily="2" charset="0"/>
              </a:rPr>
              <a:t>Enter/update Your </a:t>
            </a:r>
            <a:br>
              <a:rPr lang="en-US" altLang="en-US" sz="3600" dirty="0">
                <a:latin typeface="+mn-lt"/>
                <a:ea typeface="Roboto" panose="02000000000000000000" pitchFamily="2" charset="0"/>
                <a:cs typeface="Roboto" panose="02000000000000000000" pitchFamily="2" charset="0"/>
              </a:rPr>
            </a:br>
            <a:r>
              <a:rPr lang="en-US" altLang="en-US" sz="3600" dirty="0">
                <a:latin typeface="+mn-lt"/>
                <a:ea typeface="Roboto" panose="02000000000000000000" pitchFamily="2" charset="0"/>
                <a:cs typeface="Roboto" panose="02000000000000000000" pitchFamily="2" charset="0"/>
              </a:rPr>
              <a:t>Email Address</a:t>
            </a:r>
          </a:p>
        </p:txBody>
      </p:sp>
      <p:sp>
        <p:nvSpPr>
          <p:cNvPr id="3" name="Content Placeholder 2"/>
          <p:cNvSpPr>
            <a:spLocks noGrp="1"/>
          </p:cNvSpPr>
          <p:nvPr>
            <p:ph idx="1"/>
          </p:nvPr>
        </p:nvSpPr>
        <p:spPr>
          <a:xfrm>
            <a:off x="795865" y="2169997"/>
            <a:ext cx="6595535" cy="3444997"/>
          </a:xfrm>
        </p:spPr>
        <p:txBody>
          <a:bodyPr>
            <a:normAutofit fontScale="85000" lnSpcReduction="20000"/>
          </a:bodyPr>
          <a:lstStyle/>
          <a:p>
            <a:pPr marL="0" indent="0">
              <a:buNone/>
              <a:defRPr/>
            </a:pPr>
            <a:r>
              <a:rPr lang="en-US" sz="2700" dirty="0">
                <a:ea typeface="Roboto" panose="02000000000000000000" pitchFamily="2" charset="0"/>
                <a:cs typeface="Roboto" panose="02000000000000000000" pitchFamily="2" charset="0"/>
              </a:rPr>
              <a:t>We need your </a:t>
            </a:r>
            <a:r>
              <a:rPr lang="en-US" sz="2700" b="1" dirty="0">
                <a:ea typeface="Roboto" panose="02000000000000000000" pitchFamily="2" charset="0"/>
                <a:cs typeface="Roboto" panose="02000000000000000000" pitchFamily="2" charset="0"/>
              </a:rPr>
              <a:t>personal</a:t>
            </a:r>
            <a:r>
              <a:rPr lang="en-US" sz="2700" dirty="0">
                <a:ea typeface="Roboto" panose="02000000000000000000" pitchFamily="2" charset="0"/>
                <a:cs typeface="Roboto" panose="02000000000000000000" pitchFamily="2" charset="0"/>
              </a:rPr>
              <a:t> email address so we can communicate important information with you. Be sure to check your email regularly—that’s where you will receive important information.</a:t>
            </a:r>
          </a:p>
          <a:p>
            <a:pPr marL="514350" indent="-514350">
              <a:buAutoNum type="arabicPeriod"/>
              <a:defRPr/>
            </a:pPr>
            <a:r>
              <a:rPr lang="en-US" sz="2600" dirty="0">
                <a:ea typeface="Roboto" panose="02000000000000000000" pitchFamily="2" charset="0"/>
                <a:cs typeface="Roboto" panose="02000000000000000000" pitchFamily="2" charset="0"/>
              </a:rPr>
              <a:t>Click on the “About Me” link at the top. </a:t>
            </a:r>
          </a:p>
          <a:p>
            <a:pPr marL="514350" indent="-514350">
              <a:buAutoNum type="arabicPeriod"/>
              <a:defRPr/>
            </a:pPr>
            <a:r>
              <a:rPr lang="en-US" sz="2600" dirty="0">
                <a:ea typeface="Roboto" panose="02000000000000000000" pitchFamily="2" charset="0"/>
                <a:cs typeface="Roboto" panose="02000000000000000000" pitchFamily="2" charset="0"/>
              </a:rPr>
              <a:t>Click on “My Account.” </a:t>
            </a:r>
          </a:p>
          <a:p>
            <a:pPr marL="514350" indent="-514350">
              <a:buAutoNum type="arabicPeriod"/>
              <a:defRPr/>
            </a:pPr>
            <a:r>
              <a:rPr lang="en-US" sz="2600" dirty="0">
                <a:ea typeface="Roboto" panose="02000000000000000000" pitchFamily="2" charset="0"/>
                <a:cs typeface="Roboto" panose="02000000000000000000" pitchFamily="2" charset="0"/>
              </a:rPr>
              <a:t>Click on the Pencil Icon in the “Contact Information Box.” </a:t>
            </a:r>
          </a:p>
          <a:p>
            <a:pPr marL="514350" indent="-514350">
              <a:buAutoNum type="arabicPeriod"/>
              <a:defRPr/>
            </a:pPr>
            <a:r>
              <a:rPr lang="en-US" sz="2600" dirty="0">
                <a:ea typeface="Roboto" panose="02000000000000000000" pitchFamily="2" charset="0"/>
                <a:cs typeface="Roboto" panose="02000000000000000000" pitchFamily="2" charset="0"/>
              </a:rPr>
              <a:t>Enter your personal email address. </a:t>
            </a:r>
          </a:p>
          <a:p>
            <a:pPr marL="514350" indent="-514350">
              <a:buAutoNum type="arabicPeriod"/>
              <a:defRPr/>
            </a:pPr>
            <a:r>
              <a:rPr lang="en-US" sz="2600" dirty="0">
                <a:ea typeface="Roboto" panose="02000000000000000000" pitchFamily="2" charset="0"/>
                <a:cs typeface="Roboto" panose="02000000000000000000" pitchFamily="2" charset="0"/>
              </a:rPr>
              <a:t>Click “Save.” </a:t>
            </a:r>
          </a:p>
        </p:txBody>
      </p:sp>
      <p:sp>
        <p:nvSpPr>
          <p:cNvPr id="2" name="Footer Placeholder 1">
            <a:extLst>
              <a:ext uri="{FF2B5EF4-FFF2-40B4-BE49-F238E27FC236}">
                <a16:creationId xmlns:a16="http://schemas.microsoft.com/office/drawing/2014/main" id="{0677ACF5-7DD5-4E30-79CD-05EE17B26732}"/>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ADA012F3-8D26-F738-7795-10CDAB04E39E}"/>
              </a:ext>
            </a:extLst>
          </p:cNvPr>
          <p:cNvSpPr>
            <a:spLocks noGrp="1"/>
          </p:cNvSpPr>
          <p:nvPr>
            <p:ph type="sldNum" sz="quarter" idx="12"/>
          </p:nvPr>
        </p:nvSpPr>
        <p:spPr/>
        <p:txBody>
          <a:bodyPr/>
          <a:lstStyle/>
          <a:p>
            <a:fld id="{4FAB73BC-B049-4115-A692-8D63A059BFB8}" type="slidenum">
              <a:rPr lang="en-US" smtClean="0"/>
              <a:t>48</a:t>
            </a:fld>
            <a:endParaRPr lang="en-US"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768096" y="585216"/>
            <a:ext cx="7290054" cy="1499616"/>
          </a:xfrm>
        </p:spPr>
        <p:txBody>
          <a:bodyPr>
            <a:normAutofit/>
          </a:bodyPr>
          <a:lstStyle/>
          <a:p>
            <a:r>
              <a:rPr lang="en-US" altLang="en-US" dirty="0">
                <a:latin typeface="Roboto" panose="02000000000000000000" pitchFamily="2" charset="0"/>
                <a:ea typeface="Roboto" panose="02000000000000000000" pitchFamily="2" charset="0"/>
                <a:cs typeface="Roboto" panose="02000000000000000000" pitchFamily="2" charset="0"/>
              </a:rPr>
              <a:t>You can use Naviance for…</a:t>
            </a:r>
          </a:p>
        </p:txBody>
      </p:sp>
      <p:sp>
        <p:nvSpPr>
          <p:cNvPr id="2" name="Footer Placeholder 1">
            <a:extLst>
              <a:ext uri="{FF2B5EF4-FFF2-40B4-BE49-F238E27FC236}">
                <a16:creationId xmlns:a16="http://schemas.microsoft.com/office/drawing/2014/main" id="{78C767B8-3684-820E-75C4-0C6E6792542C}"/>
              </a:ext>
            </a:extLst>
          </p:cNvPr>
          <p:cNvSpPr>
            <a:spLocks noGrp="1"/>
          </p:cNvSpPr>
          <p:nvPr>
            <p:ph type="ftr" sz="quarter" idx="11"/>
          </p:nvPr>
        </p:nvSpPr>
        <p:spPr>
          <a:xfrm>
            <a:off x="3632199" y="6470704"/>
            <a:ext cx="4426094" cy="274320"/>
          </a:xfrm>
        </p:spPr>
        <p:txBody>
          <a:bodyPr>
            <a:normAutofit/>
          </a:bodyPr>
          <a:lstStyle/>
          <a:p>
            <a:pPr>
              <a:lnSpc>
                <a:spcPct val="90000"/>
              </a:lnSpc>
              <a:spcAft>
                <a:spcPts val="600"/>
              </a:spcAft>
            </a:pPr>
            <a:r>
              <a:rPr lang="en-US" sz="300"/>
              <a:t>
              </a:t>
            </a:r>
          </a:p>
        </p:txBody>
      </p:sp>
      <p:sp>
        <p:nvSpPr>
          <p:cNvPr id="3" name="Slide Number Placeholder 2">
            <a:extLst>
              <a:ext uri="{FF2B5EF4-FFF2-40B4-BE49-F238E27FC236}">
                <a16:creationId xmlns:a16="http://schemas.microsoft.com/office/drawing/2014/main" id="{8A3125F3-2C62-5EFF-B518-52035F292E7B}"/>
              </a:ext>
            </a:extLst>
          </p:cNvPr>
          <p:cNvSpPr>
            <a:spLocks noGrp="1"/>
          </p:cNvSpPr>
          <p:nvPr>
            <p:ph type="sldNum" sz="quarter" idx="12"/>
          </p:nvPr>
        </p:nvSpPr>
        <p:spPr>
          <a:xfrm>
            <a:off x="8127999" y="6470704"/>
            <a:ext cx="730251" cy="274320"/>
          </a:xfrm>
        </p:spPr>
        <p:txBody>
          <a:bodyPr>
            <a:normAutofit/>
          </a:bodyPr>
          <a:lstStyle/>
          <a:p>
            <a:pPr>
              <a:spcAft>
                <a:spcPts val="600"/>
              </a:spcAft>
            </a:pPr>
            <a:fld id="{4FAB73BC-B049-4115-A692-8D63A059BFB8}" type="slidenum">
              <a:rPr lang="en-US" smtClean="0"/>
              <a:pPr>
                <a:spcAft>
                  <a:spcPts val="600"/>
                </a:spcAft>
              </a:pPr>
              <a:t>49</a:t>
            </a:fld>
            <a:endParaRPr lang="en-US"/>
          </a:p>
        </p:txBody>
      </p:sp>
      <p:graphicFrame>
        <p:nvGraphicFramePr>
          <p:cNvPr id="15364" name="Content Placeholder 2">
            <a:extLst>
              <a:ext uri="{FF2B5EF4-FFF2-40B4-BE49-F238E27FC236}">
                <a16:creationId xmlns:a16="http://schemas.microsoft.com/office/drawing/2014/main" id="{701503CC-33B2-4880-9923-6ADC7CC66B1F}"/>
              </a:ext>
            </a:extLst>
          </p:cNvPr>
          <p:cNvGraphicFramePr>
            <a:graphicFrameLocks noGrp="1"/>
          </p:cNvGraphicFramePr>
          <p:nvPr>
            <p:ph idx="1"/>
            <p:extLst>
              <p:ext uri="{D42A27DB-BD31-4B8C-83A1-F6EECF244321}">
                <p14:modId xmlns:p14="http://schemas.microsoft.com/office/powerpoint/2010/main" val="3598639596"/>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9C008C6-A735-4273-B069-CEAD818A8801}"/>
              </a:ext>
            </a:extLst>
          </p:cNvPr>
          <p:cNvSpPr/>
          <p:nvPr/>
        </p:nvSpPr>
        <p:spPr>
          <a:xfrm>
            <a:off x="1793556" y="1590734"/>
            <a:ext cx="5554405" cy="25200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ctr">
            <a:normAutofit/>
          </a:bodyPr>
          <a:lstStyle/>
          <a:p>
            <a:pPr algn="ctr" defTabSz="914400">
              <a:lnSpc>
                <a:spcPct val="90000"/>
              </a:lnSpc>
              <a:spcBef>
                <a:spcPct val="0"/>
              </a:spcBef>
              <a:spcAft>
                <a:spcPts val="600"/>
              </a:spcAft>
            </a:pPr>
            <a:r>
              <a:rPr lang="en-US" sz="3200" b="1" cap="all" dirty="0">
                <a:solidFill>
                  <a:schemeClr val="tx2"/>
                </a:solidFill>
                <a:latin typeface="Roboto"/>
                <a:ea typeface="Roboto"/>
                <a:cs typeface="Roboto"/>
              </a:rPr>
              <a:t>Junior advisement &amp; </a:t>
            </a:r>
            <a:r>
              <a:rPr lang="en-US" sz="3200" b="1" cap="all" dirty="0" err="1">
                <a:solidFill>
                  <a:schemeClr val="tx2"/>
                </a:solidFill>
                <a:latin typeface="Roboto"/>
                <a:ea typeface="Roboto"/>
                <a:cs typeface="Roboto"/>
              </a:rPr>
              <a:t>igp</a:t>
            </a:r>
            <a:endParaRPr lang="en-US" sz="3200" b="1" cap="all" dirty="0" err="1">
              <a:solidFill>
                <a:schemeClr val="tx2"/>
              </a:solidFill>
              <a:latin typeface="Roboto" panose="02000000000000000000" pitchFamily="2" charset="0"/>
              <a:ea typeface="Roboto" panose="02000000000000000000" pitchFamily="2" charset="0"/>
              <a:cs typeface="Roboto" panose="02000000000000000000" pitchFamily="2" charset="0"/>
            </a:endParaRPr>
          </a:p>
        </p:txBody>
      </p:sp>
      <p:sp>
        <p:nvSpPr>
          <p:cNvPr id="3" name="Footer Placeholder 2">
            <a:extLst>
              <a:ext uri="{FF2B5EF4-FFF2-40B4-BE49-F238E27FC236}">
                <a16:creationId xmlns:a16="http://schemas.microsoft.com/office/drawing/2014/main" id="{2899474C-9CD6-E774-2B8E-7D3A643818B7}"/>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56A77E7F-B91B-86F7-F7AA-F52C65784910}"/>
              </a:ext>
            </a:extLst>
          </p:cNvPr>
          <p:cNvSpPr>
            <a:spLocks noGrp="1"/>
          </p:cNvSpPr>
          <p:nvPr>
            <p:ph type="sldNum" sz="quarter" idx="12"/>
          </p:nvPr>
        </p:nvSpPr>
        <p:spPr/>
        <p:txBody>
          <a:bodyPr/>
          <a:lstStyle/>
          <a:p>
            <a:fld id="{4FAB73BC-B049-4115-A692-8D63A059BFB8}" type="slidenum">
              <a:rPr lang="en-US" smtClean="0"/>
              <a:t>5</a:t>
            </a:fld>
            <a:endParaRPr lang="en-US" dirty="0"/>
          </a:p>
        </p:txBody>
      </p:sp>
    </p:spTree>
    <p:extLst>
      <p:ext uri="{BB962C8B-B14F-4D97-AF65-F5344CB8AC3E}">
        <p14:creationId xmlns:p14="http://schemas.microsoft.com/office/powerpoint/2010/main" val="685491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ea typeface="Roboto" panose="02000000000000000000" pitchFamily="2" charset="0"/>
                <a:cs typeface="Roboto" panose="02000000000000000000" pitchFamily="2" charset="0"/>
              </a:rPr>
              <a:t>Bridge Law </a:t>
            </a:r>
          </a:p>
        </p:txBody>
      </p:sp>
      <p:sp>
        <p:nvSpPr>
          <p:cNvPr id="3" name="Content Placeholder 2"/>
          <p:cNvSpPr>
            <a:spLocks noGrp="1"/>
          </p:cNvSpPr>
          <p:nvPr>
            <p:ph idx="1"/>
          </p:nvPr>
        </p:nvSpPr>
        <p:spPr>
          <a:xfrm>
            <a:off x="666972" y="2084832"/>
            <a:ext cx="7290055" cy="4023360"/>
          </a:xfrm>
        </p:spPr>
        <p:txBody>
          <a:bodyPr>
            <a:normAutofit/>
          </a:bodyPr>
          <a:lstStyle/>
          <a:p>
            <a:pPr marL="0" indent="0">
              <a:buNone/>
            </a:pPr>
            <a:r>
              <a:rPr lang="en-US" sz="1800" dirty="0">
                <a:ea typeface="Roboto" panose="02000000000000000000" pitchFamily="2" charset="0"/>
                <a:cs typeface="Roboto" panose="02000000000000000000" pitchFamily="2" charset="0"/>
              </a:rPr>
              <a:t>On your dashboard, your assigned task(s) are listed under </a:t>
            </a:r>
            <a:r>
              <a:rPr lang="en-US" sz="1800" b="1" dirty="0">
                <a:ea typeface="Roboto" panose="02000000000000000000" pitchFamily="2" charset="0"/>
                <a:cs typeface="Roboto" panose="02000000000000000000" pitchFamily="2" charset="0"/>
              </a:rPr>
              <a:t>Tasks from My School</a:t>
            </a:r>
            <a:r>
              <a:rPr lang="en-US" sz="1800" dirty="0">
                <a:ea typeface="Roboto" panose="02000000000000000000" pitchFamily="2" charset="0"/>
                <a:cs typeface="Roboto" panose="02000000000000000000" pitchFamily="2" charset="0"/>
              </a:rPr>
              <a:t>.</a:t>
            </a:r>
            <a:endParaRPr lang="en-US" sz="1800" b="1" dirty="0">
              <a:ea typeface="Roboto" panose="02000000000000000000" pitchFamily="2" charset="0"/>
              <a:cs typeface="Roboto" panose="02000000000000000000" pitchFamily="2" charset="0"/>
            </a:endParaRPr>
          </a:p>
        </p:txBody>
      </p:sp>
      <p:sp>
        <p:nvSpPr>
          <p:cNvPr id="5" name="Oval 4">
            <a:extLst>
              <a:ext uri="{FF2B5EF4-FFF2-40B4-BE49-F238E27FC236}">
                <a16:creationId xmlns:a16="http://schemas.microsoft.com/office/drawing/2014/main" id="{FFE21425-2563-4455-B87A-781EF120A538}"/>
              </a:ext>
            </a:extLst>
          </p:cNvPr>
          <p:cNvSpPr/>
          <p:nvPr/>
        </p:nvSpPr>
        <p:spPr>
          <a:xfrm>
            <a:off x="4312000" y="3421008"/>
            <a:ext cx="834324" cy="320031"/>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A11B7A09-4B70-44BC-85F7-D91940FEAF0F}"/>
              </a:ext>
            </a:extLst>
          </p:cNvPr>
          <p:cNvPicPr>
            <a:picLocks noChangeAspect="1"/>
          </p:cNvPicPr>
          <p:nvPr/>
        </p:nvPicPr>
        <p:blipFill>
          <a:blip r:embed="rId3"/>
          <a:stretch>
            <a:fillRect/>
          </a:stretch>
        </p:blipFill>
        <p:spPr>
          <a:xfrm>
            <a:off x="634312" y="2743200"/>
            <a:ext cx="8226136" cy="3058156"/>
          </a:xfrm>
          <a:prstGeom prst="rect">
            <a:avLst/>
          </a:prstGeom>
        </p:spPr>
      </p:pic>
      <p:sp>
        <p:nvSpPr>
          <p:cNvPr id="10" name="Rectangle 9">
            <a:extLst>
              <a:ext uri="{FF2B5EF4-FFF2-40B4-BE49-F238E27FC236}">
                <a16:creationId xmlns:a16="http://schemas.microsoft.com/office/drawing/2014/main" id="{868E80F7-21F7-4593-BFCB-3ACA0F3C483F}"/>
              </a:ext>
            </a:extLst>
          </p:cNvPr>
          <p:cNvSpPr/>
          <p:nvPr/>
        </p:nvSpPr>
        <p:spPr>
          <a:xfrm>
            <a:off x="6096000" y="3200400"/>
            <a:ext cx="2752725" cy="533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70E6488C-0F8C-4B00-99D5-853D7A081ADF}"/>
              </a:ext>
            </a:extLst>
          </p:cNvPr>
          <p:cNvSpPr/>
          <p:nvPr/>
        </p:nvSpPr>
        <p:spPr>
          <a:xfrm>
            <a:off x="5943599" y="4331232"/>
            <a:ext cx="1756909" cy="621768"/>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DCF79089-76B7-838E-9F18-5338A8F8C30A}"/>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D5BCA56C-8CC9-C6E4-0734-9FB1BB19A04C}"/>
              </a:ext>
            </a:extLst>
          </p:cNvPr>
          <p:cNvSpPr>
            <a:spLocks noGrp="1"/>
          </p:cNvSpPr>
          <p:nvPr>
            <p:ph type="sldNum" sz="quarter" idx="12"/>
          </p:nvPr>
        </p:nvSpPr>
        <p:spPr/>
        <p:txBody>
          <a:bodyPr/>
          <a:lstStyle/>
          <a:p>
            <a:fld id="{4FAB73BC-B049-4115-A692-8D63A059BFB8}" type="slidenum">
              <a:rPr lang="en-US" smtClean="0"/>
              <a:t>50</a:t>
            </a:fld>
            <a:endParaRPr lang="en-US" dirty="0"/>
          </a:p>
        </p:txBody>
      </p:sp>
    </p:spTree>
    <p:extLst>
      <p:ext uri="{BB962C8B-B14F-4D97-AF65-F5344CB8AC3E}">
        <p14:creationId xmlns:p14="http://schemas.microsoft.com/office/powerpoint/2010/main" val="18115267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ea typeface="Roboto" panose="02000000000000000000" pitchFamily="2" charset="0"/>
                <a:cs typeface="Roboto" panose="02000000000000000000" pitchFamily="2" charset="0"/>
              </a:rPr>
              <a:t>Complete the Junior Bridge Law Survey</a:t>
            </a:r>
          </a:p>
        </p:txBody>
      </p:sp>
      <p:sp>
        <p:nvSpPr>
          <p:cNvPr id="4" name="Content Placeholder 3">
            <a:extLst>
              <a:ext uri="{FF2B5EF4-FFF2-40B4-BE49-F238E27FC236}">
                <a16:creationId xmlns:a16="http://schemas.microsoft.com/office/drawing/2014/main" id="{6CEE443B-3B57-4C8B-AD46-87FB4B0F5CD5}"/>
              </a:ext>
            </a:extLst>
          </p:cNvPr>
          <p:cNvSpPr>
            <a:spLocks noGrp="1"/>
          </p:cNvSpPr>
          <p:nvPr>
            <p:ph idx="1"/>
          </p:nvPr>
        </p:nvSpPr>
        <p:spPr/>
        <p:txBody>
          <a:bodyPr>
            <a:normAutofit/>
          </a:bodyPr>
          <a:lstStyle/>
          <a:p>
            <a:r>
              <a:rPr lang="en-US" dirty="0">
                <a:latin typeface="Tw Cen MT" panose="020B0602020104020603" pitchFamily="34" charset="0"/>
                <a:ea typeface="Roboto" panose="02000000000000000000" pitchFamily="2" charset="0"/>
                <a:cs typeface="Roboto" panose="02000000000000000000" pitchFamily="2" charset="0"/>
              </a:rPr>
              <a:t>Go to </a:t>
            </a:r>
            <a:r>
              <a:rPr lang="en-US" b="1" dirty="0">
                <a:latin typeface="Tw Cen MT" panose="020B0602020104020603" pitchFamily="34" charset="0"/>
                <a:ea typeface="Roboto" panose="02000000000000000000" pitchFamily="2" charset="0"/>
                <a:cs typeface="Roboto" panose="02000000000000000000" pitchFamily="2" charset="0"/>
              </a:rPr>
              <a:t>My Planner </a:t>
            </a:r>
            <a:r>
              <a:rPr lang="en-US" dirty="0">
                <a:latin typeface="Tw Cen MT" panose="020B0602020104020603" pitchFamily="34" charset="0"/>
                <a:ea typeface="Roboto" panose="02000000000000000000" pitchFamily="2" charset="0"/>
                <a:cs typeface="Roboto" panose="02000000000000000000" pitchFamily="2" charset="0"/>
              </a:rPr>
              <a:t>and click </a:t>
            </a:r>
            <a:r>
              <a:rPr lang="en-US" b="1" dirty="0">
                <a:latin typeface="Tw Cen MT" panose="020B0602020104020603" pitchFamily="34" charset="0"/>
                <a:ea typeface="Roboto" panose="02000000000000000000" pitchFamily="2" charset="0"/>
                <a:cs typeface="Roboto" panose="02000000000000000000" pitchFamily="2" charset="0"/>
              </a:rPr>
              <a:t>Tasks</a:t>
            </a:r>
          </a:p>
          <a:p>
            <a:r>
              <a:rPr lang="en-US" dirty="0">
                <a:latin typeface="Tw Cen MT" panose="020B0602020104020603" pitchFamily="34" charset="0"/>
                <a:ea typeface="Roboto" panose="02000000000000000000" pitchFamily="2" charset="0"/>
                <a:cs typeface="Roboto" panose="02000000000000000000" pitchFamily="2" charset="0"/>
              </a:rPr>
              <a:t>Select </a:t>
            </a:r>
            <a:r>
              <a:rPr lang="en-US" b="1" i="0" u="none" strike="noStrike" dirty="0">
                <a:effectLst/>
                <a:latin typeface="Tw Cen MT" panose="020B0602020104020603" pitchFamily="34" charset="0"/>
                <a:ea typeface="Roboto" panose="02000000000000000000" pitchFamily="2" charset="0"/>
                <a:cs typeface="Roboto" panose="02000000000000000000" pitchFamily="2" charset="0"/>
              </a:rPr>
              <a:t>11th Grade - BRIDGE Law Survey</a:t>
            </a:r>
            <a:endParaRPr lang="en-US" b="1" dirty="0">
              <a:latin typeface="Tw Cen MT" panose="020B0602020104020603" pitchFamily="34" charset="0"/>
              <a:ea typeface="Roboto" panose="02000000000000000000" pitchFamily="2" charset="0"/>
              <a:cs typeface="Roboto" panose="02000000000000000000" pitchFamily="2" charset="0"/>
            </a:endParaRPr>
          </a:p>
          <a:p>
            <a:r>
              <a:rPr lang="en-US" dirty="0">
                <a:latin typeface="Tw Cen MT" panose="020B0602020104020603" pitchFamily="34" charset="0"/>
                <a:ea typeface="Roboto" panose="02000000000000000000" pitchFamily="2" charset="0"/>
                <a:cs typeface="Roboto" panose="02000000000000000000" pitchFamily="2" charset="0"/>
              </a:rPr>
              <a:t>Select </a:t>
            </a:r>
            <a:r>
              <a:rPr lang="en-US" b="1" dirty="0">
                <a:latin typeface="Tw Cen MT" panose="020B0602020104020603" pitchFamily="34" charset="0"/>
                <a:ea typeface="Roboto" panose="02000000000000000000" pitchFamily="2" charset="0"/>
                <a:cs typeface="Roboto" panose="02000000000000000000" pitchFamily="2" charset="0"/>
              </a:rPr>
              <a:t>take this survey </a:t>
            </a:r>
            <a:r>
              <a:rPr lang="en-US" dirty="0">
                <a:latin typeface="Tw Cen MT" panose="020B0602020104020603" pitchFamily="34" charset="0"/>
                <a:ea typeface="Roboto" panose="02000000000000000000" pitchFamily="2" charset="0"/>
                <a:cs typeface="Roboto" panose="02000000000000000000" pitchFamily="2" charset="0"/>
              </a:rPr>
              <a:t>on the right side of the screen.  Look for the pink diamond with a white arrow.</a:t>
            </a:r>
          </a:p>
          <a:p>
            <a:r>
              <a:rPr lang="en-US" dirty="0">
                <a:latin typeface="Tw Cen MT" panose="020B0602020104020603" pitchFamily="34" charset="0"/>
                <a:ea typeface="Roboto" panose="02000000000000000000" pitchFamily="2" charset="0"/>
                <a:cs typeface="Roboto" panose="02000000000000000000" pitchFamily="2" charset="0"/>
              </a:rPr>
              <a:t>Click </a:t>
            </a:r>
            <a:r>
              <a:rPr lang="en-US" b="1" dirty="0">
                <a:latin typeface="Tw Cen MT" panose="020B0602020104020603" pitchFamily="34" charset="0"/>
                <a:ea typeface="Roboto" panose="02000000000000000000" pitchFamily="2" charset="0"/>
                <a:cs typeface="Roboto" panose="02000000000000000000" pitchFamily="2" charset="0"/>
              </a:rPr>
              <a:t>Start</a:t>
            </a:r>
          </a:p>
          <a:p>
            <a:r>
              <a:rPr lang="en-US" dirty="0">
                <a:latin typeface="Tw Cen MT" panose="020B0602020104020603" pitchFamily="34" charset="0"/>
                <a:ea typeface="Roboto" panose="02000000000000000000" pitchFamily="2" charset="0"/>
                <a:cs typeface="Roboto" panose="02000000000000000000" pitchFamily="2" charset="0"/>
              </a:rPr>
              <a:t>Answer the questions and select </a:t>
            </a:r>
            <a:r>
              <a:rPr lang="en-US" b="1" dirty="0">
                <a:latin typeface="Tw Cen MT" panose="020B0602020104020603" pitchFamily="34" charset="0"/>
                <a:ea typeface="Roboto" panose="02000000000000000000" pitchFamily="2" charset="0"/>
                <a:cs typeface="Roboto" panose="02000000000000000000" pitchFamily="2" charset="0"/>
              </a:rPr>
              <a:t>Save and Finish</a:t>
            </a:r>
          </a:p>
        </p:txBody>
      </p:sp>
      <p:pic>
        <p:nvPicPr>
          <p:cNvPr id="3" name="Picture 2">
            <a:extLst>
              <a:ext uri="{FF2B5EF4-FFF2-40B4-BE49-F238E27FC236}">
                <a16:creationId xmlns:a16="http://schemas.microsoft.com/office/drawing/2014/main" id="{90347133-5F50-490E-8698-26F67A306E3B}"/>
              </a:ext>
            </a:extLst>
          </p:cNvPr>
          <p:cNvPicPr>
            <a:picLocks noChangeAspect="1"/>
          </p:cNvPicPr>
          <p:nvPr/>
        </p:nvPicPr>
        <p:blipFill>
          <a:blip r:embed="rId3"/>
          <a:stretch>
            <a:fillRect/>
          </a:stretch>
        </p:blipFill>
        <p:spPr>
          <a:xfrm>
            <a:off x="5029200" y="5080583"/>
            <a:ext cx="3314700" cy="771525"/>
          </a:xfrm>
          <a:prstGeom prst="rect">
            <a:avLst/>
          </a:prstGeom>
        </p:spPr>
      </p:pic>
      <p:sp>
        <p:nvSpPr>
          <p:cNvPr id="5" name="Arrow: Right 4">
            <a:extLst>
              <a:ext uri="{FF2B5EF4-FFF2-40B4-BE49-F238E27FC236}">
                <a16:creationId xmlns:a16="http://schemas.microsoft.com/office/drawing/2014/main" id="{60929DE0-DA32-4011-B085-AE1B4298824E}"/>
              </a:ext>
            </a:extLst>
          </p:cNvPr>
          <p:cNvSpPr/>
          <p:nvPr/>
        </p:nvSpPr>
        <p:spPr>
          <a:xfrm>
            <a:off x="3886200" y="5334000"/>
            <a:ext cx="1371600" cy="2943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a:extLst>
              <a:ext uri="{FF2B5EF4-FFF2-40B4-BE49-F238E27FC236}">
                <a16:creationId xmlns:a16="http://schemas.microsoft.com/office/drawing/2014/main" id="{4EFF392A-CA89-59CA-1A83-A1254CF5AEA8}"/>
              </a:ext>
            </a:extLst>
          </p:cNvPr>
          <p:cNvSpPr>
            <a:spLocks noGrp="1"/>
          </p:cNvSpPr>
          <p:nvPr>
            <p:ph type="ftr" sz="quarter" idx="11"/>
          </p:nvPr>
        </p:nvSpPr>
        <p:spPr/>
        <p:txBody>
          <a:bodyPr/>
          <a:lstStyle/>
          <a:p>
            <a:r>
              <a:rPr lang="en-US"/>
              <a:t>
              </a:t>
            </a:r>
            <a:endParaRPr lang="en-US" dirty="0"/>
          </a:p>
        </p:txBody>
      </p:sp>
      <p:sp>
        <p:nvSpPr>
          <p:cNvPr id="7" name="Slide Number Placeholder 6">
            <a:extLst>
              <a:ext uri="{FF2B5EF4-FFF2-40B4-BE49-F238E27FC236}">
                <a16:creationId xmlns:a16="http://schemas.microsoft.com/office/drawing/2014/main" id="{839B505A-8FE1-AFFC-60E6-DC9D13FEF585}"/>
              </a:ext>
            </a:extLst>
          </p:cNvPr>
          <p:cNvSpPr>
            <a:spLocks noGrp="1"/>
          </p:cNvSpPr>
          <p:nvPr>
            <p:ph type="sldNum" sz="quarter" idx="12"/>
          </p:nvPr>
        </p:nvSpPr>
        <p:spPr/>
        <p:txBody>
          <a:bodyPr/>
          <a:lstStyle/>
          <a:p>
            <a:fld id="{4FAB73BC-B049-4115-A692-8D63A059BFB8}" type="slidenum">
              <a:rPr lang="en-US" smtClean="0"/>
              <a:t>51</a:t>
            </a:fld>
            <a:endParaRPr lang="en-US" dirty="0"/>
          </a:p>
        </p:txBody>
      </p:sp>
    </p:spTree>
    <p:extLst>
      <p:ext uri="{BB962C8B-B14F-4D97-AF65-F5344CB8AC3E}">
        <p14:creationId xmlns:p14="http://schemas.microsoft.com/office/powerpoint/2010/main" val="11871611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4B896-5D48-4A9C-8FC2-CA05A94098C0}"/>
              </a:ext>
            </a:extLst>
          </p:cNvPr>
          <p:cNvSpPr>
            <a:spLocks noGrp="1"/>
          </p:cNvSpPr>
          <p:nvPr>
            <p:ph type="title"/>
          </p:nvPr>
        </p:nvSpPr>
        <p:spPr/>
        <p:txBody>
          <a:bodyPr>
            <a:normAutofit/>
          </a:bodyPr>
          <a:lstStyle/>
          <a:p>
            <a:r>
              <a:rPr lang="en-US" sz="4800" dirty="0">
                <a:latin typeface="Tw Cen MT" panose="020B0602020104020603" pitchFamily="34" charset="0"/>
                <a:ea typeface="Roboto" panose="02000000000000000000" pitchFamily="2" charset="0"/>
                <a:cs typeface="Roboto" panose="02000000000000000000" pitchFamily="2" charset="0"/>
              </a:rPr>
              <a:t>Don’t Log Out!</a:t>
            </a:r>
          </a:p>
        </p:txBody>
      </p:sp>
      <p:sp>
        <p:nvSpPr>
          <p:cNvPr id="3" name="Content Placeholder 2">
            <a:extLst>
              <a:ext uri="{FF2B5EF4-FFF2-40B4-BE49-F238E27FC236}">
                <a16:creationId xmlns:a16="http://schemas.microsoft.com/office/drawing/2014/main" id="{1D3A661B-5827-46FD-9175-88B04334729F}"/>
              </a:ext>
            </a:extLst>
          </p:cNvPr>
          <p:cNvSpPr>
            <a:spLocks noGrp="1"/>
          </p:cNvSpPr>
          <p:nvPr>
            <p:ph idx="1"/>
          </p:nvPr>
        </p:nvSpPr>
        <p:spPr/>
        <p:txBody>
          <a:bodyPr/>
          <a:lstStyle/>
          <a:p>
            <a:pPr>
              <a:buFont typeface="Arial" panose="020B0604020202020204" pitchFamily="34" charset="0"/>
              <a:buChar char="•"/>
            </a:pPr>
            <a:r>
              <a:rPr lang="en-US" dirty="0">
                <a:latin typeface="Roboto" panose="02000000000000000000" pitchFamily="2" charset="0"/>
                <a:ea typeface="Roboto" panose="02000000000000000000" pitchFamily="2" charset="0"/>
                <a:cs typeface="Roboto" panose="02000000000000000000" pitchFamily="2" charset="0"/>
              </a:rPr>
              <a:t> </a:t>
            </a:r>
            <a:r>
              <a:rPr lang="en-US" dirty="0">
                <a:ea typeface="Roboto" panose="02000000000000000000" pitchFamily="2" charset="0"/>
                <a:cs typeface="Roboto" panose="02000000000000000000" pitchFamily="2" charset="0"/>
              </a:rPr>
              <a:t>Please wait for a counselor to confirm your completion</a:t>
            </a:r>
          </a:p>
          <a:p>
            <a:pPr>
              <a:buFont typeface="Arial" panose="020B0604020202020204" pitchFamily="34" charset="0"/>
              <a:buChar char="•"/>
            </a:pPr>
            <a:r>
              <a:rPr lang="en-US" dirty="0">
                <a:ea typeface="Roboto" panose="02000000000000000000" pitchFamily="2" charset="0"/>
                <a:cs typeface="Roboto" panose="02000000000000000000" pitchFamily="2" charset="0"/>
              </a:rPr>
              <a:t> Go to </a:t>
            </a:r>
            <a:r>
              <a:rPr lang="en-US" b="1" dirty="0">
                <a:ea typeface="Roboto" panose="02000000000000000000" pitchFamily="2" charset="0"/>
                <a:cs typeface="Roboto" panose="02000000000000000000" pitchFamily="2" charset="0"/>
              </a:rPr>
              <a:t>My Planner </a:t>
            </a:r>
            <a:r>
              <a:rPr lang="en-US" dirty="0">
                <a:ea typeface="Roboto" panose="02000000000000000000" pitchFamily="2" charset="0"/>
                <a:cs typeface="Roboto" panose="02000000000000000000" pitchFamily="2" charset="0"/>
              </a:rPr>
              <a:t>and then </a:t>
            </a:r>
            <a:r>
              <a:rPr lang="en-US" b="1" dirty="0">
                <a:ea typeface="Roboto" panose="02000000000000000000" pitchFamily="2" charset="0"/>
                <a:cs typeface="Roboto" panose="02000000000000000000" pitchFamily="2" charset="0"/>
              </a:rPr>
              <a:t>Tasks</a:t>
            </a:r>
            <a:r>
              <a:rPr lang="en-US" dirty="0">
                <a:ea typeface="Roboto" panose="02000000000000000000" pitchFamily="2" charset="0"/>
                <a:cs typeface="Roboto" panose="02000000000000000000" pitchFamily="2" charset="0"/>
              </a:rPr>
              <a:t> to show completion status</a:t>
            </a:r>
          </a:p>
        </p:txBody>
      </p:sp>
      <p:pic>
        <p:nvPicPr>
          <p:cNvPr id="5" name="Picture 4" descr="A screenshot of a cell phone&#10;&#10;Description generated with high confidence">
            <a:extLst>
              <a:ext uri="{FF2B5EF4-FFF2-40B4-BE49-F238E27FC236}">
                <a16:creationId xmlns:a16="http://schemas.microsoft.com/office/drawing/2014/main" id="{7FE9E6AA-C4C3-4291-A59B-F9C76E07478C}"/>
              </a:ext>
            </a:extLst>
          </p:cNvPr>
          <p:cNvPicPr>
            <a:picLocks noChangeAspect="1"/>
          </p:cNvPicPr>
          <p:nvPr/>
        </p:nvPicPr>
        <p:blipFill rotWithShape="1">
          <a:blip r:embed="rId2">
            <a:extLst>
              <a:ext uri="{28A0092B-C50C-407E-A947-70E740481C1C}">
                <a14:useLocalDpi xmlns:a14="http://schemas.microsoft.com/office/drawing/2010/main" val="0"/>
              </a:ext>
            </a:extLst>
          </a:blip>
          <a:srcRect l="4020" t="8540"/>
          <a:stretch/>
        </p:blipFill>
        <p:spPr>
          <a:xfrm>
            <a:off x="914400" y="3657600"/>
            <a:ext cx="6424399" cy="2126361"/>
          </a:xfrm>
          <a:prstGeom prst="rect">
            <a:avLst/>
          </a:prstGeom>
        </p:spPr>
      </p:pic>
      <p:sp>
        <p:nvSpPr>
          <p:cNvPr id="4" name="Footer Placeholder 3">
            <a:extLst>
              <a:ext uri="{FF2B5EF4-FFF2-40B4-BE49-F238E27FC236}">
                <a16:creationId xmlns:a16="http://schemas.microsoft.com/office/drawing/2014/main" id="{AF1A5770-B2A4-AB9D-AE41-6107BE4E467E}"/>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FA7DAE1C-A9AB-2ECE-C8CF-257924778C50}"/>
              </a:ext>
            </a:extLst>
          </p:cNvPr>
          <p:cNvSpPr>
            <a:spLocks noGrp="1"/>
          </p:cNvSpPr>
          <p:nvPr>
            <p:ph type="sldNum" sz="quarter" idx="12"/>
          </p:nvPr>
        </p:nvSpPr>
        <p:spPr/>
        <p:txBody>
          <a:bodyPr/>
          <a:lstStyle/>
          <a:p>
            <a:fld id="{4FAB73BC-B049-4115-A692-8D63A059BFB8}" type="slidenum">
              <a:rPr lang="en-US" smtClean="0"/>
              <a:t>52</a:t>
            </a:fld>
            <a:endParaRPr lang="en-US" dirty="0"/>
          </a:p>
        </p:txBody>
      </p:sp>
    </p:spTree>
    <p:extLst>
      <p:ext uri="{BB962C8B-B14F-4D97-AF65-F5344CB8AC3E}">
        <p14:creationId xmlns:p14="http://schemas.microsoft.com/office/powerpoint/2010/main" val="19652962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41845-3634-A4E2-20F3-8CC50A1D479A}"/>
              </a:ext>
            </a:extLst>
          </p:cNvPr>
          <p:cNvSpPr>
            <a:spLocks noGrp="1"/>
          </p:cNvSpPr>
          <p:nvPr>
            <p:ph type="title"/>
          </p:nvPr>
        </p:nvSpPr>
        <p:spPr/>
        <p:txBody>
          <a:bodyPr>
            <a:normAutofit/>
          </a:bodyPr>
          <a:lstStyle/>
          <a:p>
            <a:pPr algn="ctr"/>
            <a:r>
              <a:rPr lang="en-US" sz="6000" b="1" dirty="0"/>
              <a:t>PHS COUNSELORS</a:t>
            </a:r>
          </a:p>
        </p:txBody>
      </p:sp>
      <p:pic>
        <p:nvPicPr>
          <p:cNvPr id="7" name="Content Placeholder 6">
            <a:extLst>
              <a:ext uri="{FF2B5EF4-FFF2-40B4-BE49-F238E27FC236}">
                <a16:creationId xmlns:a16="http://schemas.microsoft.com/office/drawing/2014/main" id="{9A8A24D0-F2CF-D5AE-2DD3-CDF9A3784439}"/>
              </a:ext>
            </a:extLst>
          </p:cNvPr>
          <p:cNvPicPr>
            <a:picLocks noGrp="1" noChangeAspect="1"/>
          </p:cNvPicPr>
          <p:nvPr>
            <p:ph idx="1"/>
          </p:nvPr>
        </p:nvPicPr>
        <p:blipFill>
          <a:blip r:embed="rId2"/>
          <a:stretch>
            <a:fillRect/>
          </a:stretch>
        </p:blipFill>
        <p:spPr>
          <a:xfrm>
            <a:off x="2133600" y="1752600"/>
            <a:ext cx="4648199" cy="4992424"/>
          </a:xfrm>
          <a:prstGeom prst="rect">
            <a:avLst/>
          </a:prstGeom>
        </p:spPr>
      </p:pic>
      <p:sp>
        <p:nvSpPr>
          <p:cNvPr id="4" name="Footer Placeholder 3">
            <a:extLst>
              <a:ext uri="{FF2B5EF4-FFF2-40B4-BE49-F238E27FC236}">
                <a16:creationId xmlns:a16="http://schemas.microsoft.com/office/drawing/2014/main" id="{D6C058C3-6F09-22FE-741B-1A9E478054DF}"/>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561432D3-4D9D-D6CA-32CC-DEC69557349E}"/>
              </a:ext>
            </a:extLst>
          </p:cNvPr>
          <p:cNvSpPr>
            <a:spLocks noGrp="1"/>
          </p:cNvSpPr>
          <p:nvPr>
            <p:ph type="sldNum" sz="quarter" idx="12"/>
          </p:nvPr>
        </p:nvSpPr>
        <p:spPr/>
        <p:txBody>
          <a:bodyPr/>
          <a:lstStyle/>
          <a:p>
            <a:fld id="{4FAB73BC-B049-4115-A692-8D63A059BFB8}" type="slidenum">
              <a:rPr lang="en-US" smtClean="0"/>
              <a:t>53</a:t>
            </a:fld>
            <a:endParaRPr lang="en-US" dirty="0"/>
          </a:p>
        </p:txBody>
      </p:sp>
    </p:spTree>
    <p:extLst>
      <p:ext uri="{BB962C8B-B14F-4D97-AF65-F5344CB8AC3E}">
        <p14:creationId xmlns:p14="http://schemas.microsoft.com/office/powerpoint/2010/main" val="405665910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457B9-0F5C-11B4-AA30-B4BB4960443A}"/>
              </a:ext>
            </a:extLst>
          </p:cNvPr>
          <p:cNvSpPr>
            <a:spLocks noGrp="1"/>
          </p:cNvSpPr>
          <p:nvPr>
            <p:ph type="ctrTitle"/>
          </p:nvPr>
        </p:nvSpPr>
        <p:spPr/>
        <p:txBody>
          <a:bodyPr>
            <a:normAutofit fontScale="90000"/>
          </a:bodyPr>
          <a:lstStyle/>
          <a:p>
            <a:r>
              <a:rPr lang="en-US" dirty="0"/>
              <a:t>“The best way to predict the future is to create it.”</a:t>
            </a:r>
            <a:br>
              <a:rPr lang="en-US" dirty="0"/>
            </a:br>
            <a:r>
              <a:rPr lang="en-US" dirty="0"/>
              <a:t>-Abraham </a:t>
            </a:r>
            <a:r>
              <a:rPr lang="en-US" dirty="0" err="1"/>
              <a:t>lincoln</a:t>
            </a:r>
            <a:endParaRPr lang="en-US" dirty="0"/>
          </a:p>
        </p:txBody>
      </p:sp>
      <p:sp>
        <p:nvSpPr>
          <p:cNvPr id="4" name="Footer Placeholder 3">
            <a:extLst>
              <a:ext uri="{FF2B5EF4-FFF2-40B4-BE49-F238E27FC236}">
                <a16:creationId xmlns:a16="http://schemas.microsoft.com/office/drawing/2014/main" id="{3224C022-EDEE-1532-AA37-DE0CB8AC3BAB}"/>
              </a:ext>
            </a:extLst>
          </p:cNvPr>
          <p:cNvSpPr>
            <a:spLocks noGrp="1"/>
          </p:cNvSpPr>
          <p:nvPr>
            <p:ph type="ftr" sz="quarter" idx="11"/>
          </p:nvPr>
        </p:nvSpPr>
        <p:spPr/>
        <p:txBody>
          <a:bodyPr/>
          <a:lstStyle/>
          <a:p>
            <a:r>
              <a:rPr lang="en-US"/>
              <a:t>
              </a:t>
            </a:r>
            <a:endParaRPr lang="en-US" dirty="0"/>
          </a:p>
        </p:txBody>
      </p:sp>
      <p:sp>
        <p:nvSpPr>
          <p:cNvPr id="5" name="Slide Number Placeholder 4">
            <a:extLst>
              <a:ext uri="{FF2B5EF4-FFF2-40B4-BE49-F238E27FC236}">
                <a16:creationId xmlns:a16="http://schemas.microsoft.com/office/drawing/2014/main" id="{F32AAFD5-1560-8B30-A4E8-148373761E4E}"/>
              </a:ext>
            </a:extLst>
          </p:cNvPr>
          <p:cNvSpPr>
            <a:spLocks noGrp="1"/>
          </p:cNvSpPr>
          <p:nvPr>
            <p:ph type="sldNum" sz="quarter" idx="12"/>
          </p:nvPr>
        </p:nvSpPr>
        <p:spPr/>
        <p:txBody>
          <a:bodyPr/>
          <a:lstStyle/>
          <a:p>
            <a:fld id="{4FAB73BC-B049-4115-A692-8D63A059BFB8}" type="slidenum">
              <a:rPr lang="en-US" smtClean="0"/>
              <a:t>54</a:t>
            </a:fld>
            <a:endParaRPr lang="en-US" dirty="0"/>
          </a:p>
        </p:txBody>
      </p:sp>
    </p:spTree>
    <p:extLst>
      <p:ext uri="{BB962C8B-B14F-4D97-AF65-F5344CB8AC3E}">
        <p14:creationId xmlns:p14="http://schemas.microsoft.com/office/powerpoint/2010/main" val="292215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1E8529-4700-413F-80FB-527AD6C1A67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defTabSz="914400">
              <a:lnSpc>
                <a:spcPct val="80000"/>
              </a:lnSpc>
              <a:spcAft>
                <a:spcPts val="600"/>
              </a:spcAft>
            </a:pPr>
            <a:r>
              <a:rPr lang="en-US" sz="4600" b="1" i="0" kern="1200" cap="all" spc="100" baseline="0" dirty="0">
                <a:solidFill>
                  <a:schemeClr val="tx1">
                    <a:lumMod val="95000"/>
                    <a:lumOff val="5000"/>
                  </a:schemeClr>
                </a:solidFill>
                <a:effectLst/>
                <a:latin typeface="+mj-lt"/>
                <a:ea typeface="+mj-ea"/>
                <a:cs typeface="+mj-cs"/>
              </a:rPr>
              <a:t>JUNIOR ADVISEMENT &amp; INDIVIDUAL GRADUATION PLAN</a:t>
            </a:r>
          </a:p>
        </p:txBody>
      </p:sp>
      <p:sp>
        <p:nvSpPr>
          <p:cNvPr id="12" name="Footer Placeholder 4">
            <a:extLst>
              <a:ext uri="{FF2B5EF4-FFF2-40B4-BE49-F238E27FC236}">
                <a16:creationId xmlns:a16="http://schemas.microsoft.com/office/drawing/2014/main" id="{3CB51AA8-CB1A-0762-1726-14B5EAE5549B}"/>
              </a:ext>
            </a:extLst>
          </p:cNvPr>
          <p:cNvSpPr>
            <a:spLocks noGrp="1"/>
          </p:cNvSpPr>
          <p:nvPr>
            <p:ph type="ftr" sz="quarter" idx="11"/>
          </p:nvPr>
        </p:nvSpPr>
        <p:spPr>
          <a:xfrm>
            <a:off x="3632199" y="6470704"/>
            <a:ext cx="4426094" cy="274320"/>
          </a:xfrm>
        </p:spPr>
        <p:txBody>
          <a:bodyPr vert="horz" lIns="91440" tIns="45720" rIns="91440" bIns="45720" rtlCol="0" anchor="ctr">
            <a:normAutofit/>
          </a:bodyPr>
          <a:lstStyle/>
          <a:p>
            <a:pPr>
              <a:lnSpc>
                <a:spcPct val="90000"/>
              </a:lnSpc>
              <a:spcAft>
                <a:spcPts val="600"/>
              </a:spcAft>
            </a:pPr>
            <a:r>
              <a:rPr lang="en-US" sz="300" kern="1200" cap="all" baseline="0" dirty="0">
                <a:solidFill>
                  <a:schemeClr val="tx1">
                    <a:lumMod val="95000"/>
                    <a:lumOff val="5000"/>
                  </a:schemeClr>
                </a:solidFill>
                <a:latin typeface="+mj-lt"/>
                <a:ea typeface="+mn-ea"/>
                <a:cs typeface="+mn-cs"/>
              </a:rPr>
              <a:t>
              </a:t>
            </a:r>
          </a:p>
        </p:txBody>
      </p:sp>
      <p:sp>
        <p:nvSpPr>
          <p:cNvPr id="14" name="Slide Number Placeholder 5">
            <a:extLst>
              <a:ext uri="{FF2B5EF4-FFF2-40B4-BE49-F238E27FC236}">
                <a16:creationId xmlns:a16="http://schemas.microsoft.com/office/drawing/2014/main" id="{86295ACD-E2F4-BAF9-35BE-8ED78F54D026}"/>
              </a:ext>
            </a:extLst>
          </p:cNvPr>
          <p:cNvSpPr>
            <a:spLocks noGrp="1"/>
          </p:cNvSpPr>
          <p:nvPr>
            <p:ph type="sldNum" sz="quarter" idx="12"/>
          </p:nvPr>
        </p:nvSpPr>
        <p:spPr>
          <a:xfrm>
            <a:off x="8127999" y="6470704"/>
            <a:ext cx="730251" cy="274320"/>
          </a:xfrm>
        </p:spPr>
        <p:txBody>
          <a:bodyPr vert="horz" lIns="91440" tIns="45720" rIns="91440" bIns="45720" rtlCol="0" anchor="ctr">
            <a:normAutofit/>
          </a:bodyPr>
          <a:lstStyle/>
          <a:p>
            <a:pPr>
              <a:spcAft>
                <a:spcPts val="600"/>
              </a:spcAft>
            </a:pPr>
            <a:fld id="{017DE1FC-E54A-4B87-A814-263D1E8654B2}" type="slidenum">
              <a:rPr lang="en-US" kern="1200" dirty="0">
                <a:solidFill>
                  <a:schemeClr val="tx1">
                    <a:lumMod val="95000"/>
                    <a:lumOff val="5000"/>
                  </a:schemeClr>
                </a:solidFill>
                <a:latin typeface="+mj-lt"/>
                <a:ea typeface="+mn-ea"/>
                <a:cs typeface="+mn-cs"/>
              </a:rPr>
              <a:pPr>
                <a:spcAft>
                  <a:spcPts val="600"/>
                </a:spcAft>
              </a:pPr>
              <a:t>6</a:t>
            </a:fld>
            <a:endParaRPr lang="en-US" kern="1200" dirty="0">
              <a:solidFill>
                <a:schemeClr val="tx1">
                  <a:lumMod val="95000"/>
                  <a:lumOff val="5000"/>
                </a:schemeClr>
              </a:solidFill>
              <a:latin typeface="+mj-lt"/>
              <a:ea typeface="+mn-ea"/>
              <a:cs typeface="+mn-cs"/>
            </a:endParaRPr>
          </a:p>
        </p:txBody>
      </p:sp>
      <p:graphicFrame>
        <p:nvGraphicFramePr>
          <p:cNvPr id="6" name="Content Placeholder 2">
            <a:extLst>
              <a:ext uri="{FF2B5EF4-FFF2-40B4-BE49-F238E27FC236}">
                <a16:creationId xmlns:a16="http://schemas.microsoft.com/office/drawing/2014/main" id="{32AC565E-78F5-3CA5-7367-F96088153A23}"/>
              </a:ext>
            </a:extLst>
          </p:cNvPr>
          <p:cNvGraphicFramePr>
            <a:graphicFrameLocks noGrp="1"/>
          </p:cNvGraphicFramePr>
          <p:nvPr>
            <p:ph idx="1"/>
            <p:extLst>
              <p:ext uri="{D42A27DB-BD31-4B8C-83A1-F6EECF244321}">
                <p14:modId xmlns:p14="http://schemas.microsoft.com/office/powerpoint/2010/main" val="2417942726"/>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3377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a:extLst>
            <a:ext uri="{FF2B5EF4-FFF2-40B4-BE49-F238E27FC236}">
              <a16:creationId xmlns:a16="http://schemas.microsoft.com/office/drawing/2014/main" id="{FD7BD34C-EEC4-EFFF-E12F-DFF781F8BEE4}"/>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8B8AF47E-1EDA-0734-8551-DCAA3619E2F2}"/>
              </a:ext>
            </a:extLst>
          </p:cNvPr>
          <p:cNvSpPr/>
          <p:nvPr/>
        </p:nvSpPr>
        <p:spPr>
          <a:xfrm>
            <a:off x="1793556" y="1590734"/>
            <a:ext cx="5554405" cy="2520012"/>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0" rtlCol="0" anchor="ctr">
            <a:normAutofit/>
          </a:bodyPr>
          <a:lstStyle/>
          <a:p>
            <a:pPr algn="ctr" defTabSz="914400">
              <a:lnSpc>
                <a:spcPct val="90000"/>
              </a:lnSpc>
              <a:spcBef>
                <a:spcPct val="0"/>
              </a:spcBef>
              <a:spcAft>
                <a:spcPts val="600"/>
              </a:spcAft>
            </a:pPr>
            <a:r>
              <a:rPr lang="en-US" sz="3200" b="1" cap="all" dirty="0">
                <a:solidFill>
                  <a:schemeClr val="tx2"/>
                </a:solidFill>
                <a:latin typeface="Roboto" panose="02000000000000000000" pitchFamily="2" charset="0"/>
                <a:ea typeface="Roboto" panose="02000000000000000000" pitchFamily="2" charset="0"/>
                <a:cs typeface="Roboto" panose="02000000000000000000" pitchFamily="2" charset="0"/>
              </a:rPr>
              <a:t>Graduation requirements &amp; options</a:t>
            </a:r>
          </a:p>
        </p:txBody>
      </p:sp>
      <p:sp>
        <p:nvSpPr>
          <p:cNvPr id="3" name="Footer Placeholder 2">
            <a:extLst>
              <a:ext uri="{FF2B5EF4-FFF2-40B4-BE49-F238E27FC236}">
                <a16:creationId xmlns:a16="http://schemas.microsoft.com/office/drawing/2014/main" id="{1DB8ACDF-06F9-7518-411D-A8F9705A1BD5}"/>
              </a:ext>
            </a:extLst>
          </p:cNvPr>
          <p:cNvSpPr>
            <a:spLocks noGrp="1"/>
          </p:cNvSpPr>
          <p:nvPr>
            <p:ph type="ftr" sz="quarter" idx="11"/>
          </p:nvPr>
        </p:nvSpPr>
        <p:spPr/>
        <p:txBody>
          <a:bodyPr/>
          <a:lstStyle/>
          <a:p>
            <a:r>
              <a:rPr lang="en-US"/>
              <a:t>
              </a:t>
            </a:r>
            <a:endParaRPr lang="en-US" dirty="0"/>
          </a:p>
        </p:txBody>
      </p:sp>
      <p:sp>
        <p:nvSpPr>
          <p:cNvPr id="4" name="Slide Number Placeholder 3">
            <a:extLst>
              <a:ext uri="{FF2B5EF4-FFF2-40B4-BE49-F238E27FC236}">
                <a16:creationId xmlns:a16="http://schemas.microsoft.com/office/drawing/2014/main" id="{CCD37D1C-BA5B-42A7-D918-CF32444FC0B4}"/>
              </a:ext>
            </a:extLst>
          </p:cNvPr>
          <p:cNvSpPr>
            <a:spLocks noGrp="1"/>
          </p:cNvSpPr>
          <p:nvPr>
            <p:ph type="sldNum" sz="quarter" idx="12"/>
          </p:nvPr>
        </p:nvSpPr>
        <p:spPr/>
        <p:txBody>
          <a:bodyPr/>
          <a:lstStyle/>
          <a:p>
            <a:fld id="{4FAB73BC-B049-4115-A692-8D63A059BFB8}" type="slidenum">
              <a:rPr lang="en-US" smtClean="0"/>
              <a:t>7</a:t>
            </a:fld>
            <a:endParaRPr lang="en-US" dirty="0"/>
          </a:p>
        </p:txBody>
      </p:sp>
    </p:spTree>
    <p:extLst>
      <p:ext uri="{BB962C8B-B14F-4D97-AF65-F5344CB8AC3E}">
        <p14:creationId xmlns:p14="http://schemas.microsoft.com/office/powerpoint/2010/main" val="658049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ABA0113-0DC2-4E2C-8039-7F292EF23000}"/>
              </a:ext>
            </a:extLst>
          </p:cNvPr>
          <p:cNvSpPr>
            <a:spLocks noGrp="1"/>
          </p:cNvSpPr>
          <p:nvPr>
            <p:ph sz="half" idx="1"/>
          </p:nvPr>
        </p:nvSpPr>
        <p:spPr/>
        <p:txBody>
          <a:bodyPr>
            <a:normAutofit/>
          </a:bodyPr>
          <a:lstStyle/>
          <a:p>
            <a:pPr marL="0" indent="0" algn="l" rtl="0" eaLnBrk="1" fontAlgn="t" latinLnBrk="0" hangingPunct="1">
              <a:spcBef>
                <a:spcPts val="0"/>
              </a:spcBef>
              <a:spcAft>
                <a:spcPts val="0"/>
              </a:spcAft>
              <a:buNone/>
            </a:pPr>
            <a:endParaRPr lang="en-US" sz="1000" b="0" i="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lgn="l" rtl="0" eaLnBrk="1" fontAlgn="t" latinLnBrk="0" hangingPunct="1">
              <a:spcBef>
                <a:spcPts val="0"/>
              </a:spcBef>
              <a:spcAft>
                <a:spcPts val="0"/>
              </a:spcAft>
              <a:buNone/>
            </a:pPr>
            <a:endParaRPr lang="en-US" sz="1200" b="0" i="0" u="none" strike="noStrike" kern="1200" dirty="0">
              <a:effectLst/>
              <a:latin typeface="Roboto" panose="02000000000000000000" pitchFamily="2" charset="0"/>
              <a:ea typeface="Roboto" panose="02000000000000000000" pitchFamily="2" charset="0"/>
              <a:cs typeface="Roboto" panose="02000000000000000000" pitchFamily="2" charset="0"/>
            </a:endParaRPr>
          </a:p>
          <a:p>
            <a:pPr marL="0" algn="l" rtl="0" eaLnBrk="1" fontAlgn="t" latinLnBrk="0" hangingPunct="1">
              <a:spcBef>
                <a:spcPts val="0"/>
              </a:spcBef>
              <a:spcAft>
                <a:spcPts val="0"/>
              </a:spcAft>
            </a:pPr>
            <a:endParaRPr lang="en-US" sz="1800" dirty="0">
              <a:effectLst/>
              <a:latin typeface="Roboto" panose="02000000000000000000" pitchFamily="2" charset="0"/>
              <a:ea typeface="Roboto" panose="02000000000000000000" pitchFamily="2" charset="0"/>
              <a:cs typeface="Roboto" panose="02000000000000000000" pitchFamily="2" charset="0"/>
            </a:endParaRPr>
          </a:p>
          <a:p>
            <a:pPr marL="0" algn="l" rtl="0" eaLnBrk="1" fontAlgn="t" latinLnBrk="0" hangingPunct="1">
              <a:spcBef>
                <a:spcPts val="0"/>
              </a:spcBef>
              <a:spcAft>
                <a:spcPts val="0"/>
              </a:spcAft>
            </a:pPr>
            <a:endParaRPr lang="en-US" sz="1800" b="0" i="0" u="none" strike="noStrike" dirty="0">
              <a:effectLst/>
              <a:latin typeface="Roboto" panose="02000000000000000000" pitchFamily="2" charset="0"/>
              <a:ea typeface="Roboto" panose="02000000000000000000" pitchFamily="2" charset="0"/>
              <a:cs typeface="Roboto" panose="02000000000000000000" pitchFamily="2" charset="0"/>
            </a:endParaRPr>
          </a:p>
          <a:p>
            <a:pPr marL="0" indent="0">
              <a:buNone/>
            </a:pPr>
            <a:endParaRPr lang="en-US" dirty="0">
              <a:latin typeface="Calibri"/>
              <a:cs typeface="Calibri"/>
            </a:endParaRPr>
          </a:p>
        </p:txBody>
      </p:sp>
      <p:graphicFrame>
        <p:nvGraphicFramePr>
          <p:cNvPr id="7" name="Content Placeholder 6">
            <a:extLst>
              <a:ext uri="{FF2B5EF4-FFF2-40B4-BE49-F238E27FC236}">
                <a16:creationId xmlns:a16="http://schemas.microsoft.com/office/drawing/2014/main" id="{C7AA9740-5D25-F48F-AF58-3430FE881FB0}"/>
              </a:ext>
            </a:extLst>
          </p:cNvPr>
          <p:cNvGraphicFramePr>
            <a:graphicFrameLocks noGrp="1"/>
          </p:cNvGraphicFramePr>
          <p:nvPr>
            <p:ph sz="half" idx="2"/>
            <p:extLst>
              <p:ext uri="{D42A27DB-BD31-4B8C-83A1-F6EECF244321}">
                <p14:modId xmlns:p14="http://schemas.microsoft.com/office/powerpoint/2010/main" val="1779837226"/>
              </p:ext>
            </p:extLst>
          </p:nvPr>
        </p:nvGraphicFramePr>
        <p:xfrm>
          <a:off x="1481469" y="1066796"/>
          <a:ext cx="6477000" cy="495808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3303684660"/>
                    </a:ext>
                  </a:extLst>
                </a:gridCol>
                <a:gridCol w="3581400">
                  <a:extLst>
                    <a:ext uri="{9D8B030D-6E8A-4147-A177-3AD203B41FA5}">
                      <a16:colId xmlns:a16="http://schemas.microsoft.com/office/drawing/2014/main" val="1504923486"/>
                    </a:ext>
                  </a:extLst>
                </a:gridCol>
              </a:tblGrid>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Area of Study</a:t>
                      </a:r>
                    </a:p>
                  </a:txBody>
                  <a:tcPr/>
                </a:tc>
                <a:tc>
                  <a:txBody>
                    <a:bodyPr/>
                    <a:lstStyle/>
                    <a:p>
                      <a:r>
                        <a:rPr lang="en-US" dirty="0">
                          <a:latin typeface="Roboto" panose="02000000000000000000" pitchFamily="2" charset="0"/>
                          <a:ea typeface="Roboto" panose="02000000000000000000" pitchFamily="2" charset="0"/>
                          <a:cs typeface="Roboto" panose="02000000000000000000" pitchFamily="2" charset="0"/>
                        </a:rPr>
                        <a:t>Required Credits</a:t>
                      </a:r>
                    </a:p>
                  </a:txBody>
                  <a:tcPr/>
                </a:tc>
                <a:extLst>
                  <a:ext uri="{0D108BD9-81ED-4DB2-BD59-A6C34878D82A}">
                    <a16:rowId xmlns:a16="http://schemas.microsoft.com/office/drawing/2014/main" val="2753003527"/>
                  </a:ext>
                </a:extLst>
              </a:tr>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English</a:t>
                      </a:r>
                    </a:p>
                  </a:txBody>
                  <a:tcPr/>
                </a:tc>
                <a:tc>
                  <a:txBody>
                    <a:bodyPr/>
                    <a:lstStyle/>
                    <a:p>
                      <a:r>
                        <a:rPr lang="en-US" b="1" dirty="0">
                          <a:latin typeface="Roboto" panose="02000000000000000000" pitchFamily="2" charset="0"/>
                          <a:ea typeface="Roboto" panose="02000000000000000000" pitchFamily="2" charset="0"/>
                          <a:cs typeface="Roboto" panose="02000000000000000000" pitchFamily="2" charset="0"/>
                        </a:rPr>
                        <a:t>4 credits</a:t>
                      </a:r>
                      <a:r>
                        <a:rPr lang="en-US" dirty="0">
                          <a:latin typeface="Roboto" panose="02000000000000000000" pitchFamily="2" charset="0"/>
                          <a:ea typeface="Roboto" panose="02000000000000000000" pitchFamily="2" charset="0"/>
                          <a:cs typeface="Roboto" panose="02000000000000000000" pitchFamily="2" charset="0"/>
                        </a:rPr>
                        <a:t> </a:t>
                      </a:r>
                    </a:p>
                  </a:txBody>
                  <a:tcPr/>
                </a:tc>
                <a:extLst>
                  <a:ext uri="{0D108BD9-81ED-4DB2-BD59-A6C34878D82A}">
                    <a16:rowId xmlns:a16="http://schemas.microsoft.com/office/drawing/2014/main" val="2379898645"/>
                  </a:ext>
                </a:extLst>
              </a:tr>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Mathematics</a:t>
                      </a:r>
                    </a:p>
                  </a:txBody>
                  <a:tcPr/>
                </a:tc>
                <a:tc>
                  <a:txBody>
                    <a:bodyPr/>
                    <a:lstStyle/>
                    <a:p>
                      <a:r>
                        <a:rPr lang="en-US" b="1" dirty="0">
                          <a:latin typeface="Roboto" panose="02000000000000000000" pitchFamily="2" charset="0"/>
                          <a:ea typeface="Roboto" panose="02000000000000000000" pitchFamily="2" charset="0"/>
                          <a:cs typeface="Roboto" panose="02000000000000000000" pitchFamily="2" charset="0"/>
                        </a:rPr>
                        <a:t>4 credits </a:t>
                      </a:r>
                      <a:r>
                        <a:rPr lang="en-US" dirty="0">
                          <a:latin typeface="Roboto" panose="02000000000000000000" pitchFamily="2" charset="0"/>
                          <a:ea typeface="Roboto" panose="02000000000000000000" pitchFamily="2" charset="0"/>
                          <a:cs typeface="Roboto" panose="02000000000000000000" pitchFamily="2" charset="0"/>
                        </a:rPr>
                        <a:t>(</a:t>
                      </a:r>
                      <a:r>
                        <a:rPr lang="en-US" dirty="0" err="1">
                          <a:latin typeface="Roboto" panose="02000000000000000000" pitchFamily="2" charset="0"/>
                          <a:ea typeface="Roboto" panose="02000000000000000000" pitchFamily="2" charset="0"/>
                          <a:cs typeface="Roboto" panose="02000000000000000000" pitchFamily="2" charset="0"/>
                        </a:rPr>
                        <a:t>Alg</a:t>
                      </a:r>
                      <a:r>
                        <a:rPr lang="en-US" dirty="0">
                          <a:latin typeface="Roboto" panose="02000000000000000000" pitchFamily="2" charset="0"/>
                          <a:ea typeface="Roboto" panose="02000000000000000000" pitchFamily="2" charset="0"/>
                          <a:cs typeface="Roboto" panose="02000000000000000000" pitchFamily="2" charset="0"/>
                        </a:rPr>
                        <a:t> 1, Geometry, Adv </a:t>
                      </a:r>
                      <a:r>
                        <a:rPr lang="en-US" dirty="0" err="1">
                          <a:latin typeface="Roboto" panose="02000000000000000000" pitchFamily="2" charset="0"/>
                          <a:ea typeface="Roboto" panose="02000000000000000000" pitchFamily="2" charset="0"/>
                          <a:cs typeface="Roboto" panose="02000000000000000000" pitchFamily="2" charset="0"/>
                        </a:rPr>
                        <a:t>Alg</a:t>
                      </a:r>
                      <a:r>
                        <a:rPr lang="en-US" dirty="0">
                          <a:latin typeface="Roboto" panose="02000000000000000000" pitchFamily="2" charset="0"/>
                          <a:ea typeface="Roboto" panose="02000000000000000000" pitchFamily="2" charset="0"/>
                          <a:cs typeface="Roboto" panose="02000000000000000000" pitchFamily="2" charset="0"/>
                        </a:rPr>
                        <a:t>)</a:t>
                      </a:r>
                    </a:p>
                  </a:txBody>
                  <a:tcPr/>
                </a:tc>
                <a:extLst>
                  <a:ext uri="{0D108BD9-81ED-4DB2-BD59-A6C34878D82A}">
                    <a16:rowId xmlns:a16="http://schemas.microsoft.com/office/drawing/2014/main" val="3850938541"/>
                  </a:ext>
                </a:extLst>
              </a:tr>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Science</a:t>
                      </a:r>
                    </a:p>
                  </a:txBody>
                  <a:tcPr/>
                </a:tc>
                <a:tc>
                  <a:txBody>
                    <a:bodyPr/>
                    <a:lstStyle/>
                    <a:p>
                      <a:r>
                        <a:rPr lang="en-US" b="1" dirty="0">
                          <a:latin typeface="Roboto" panose="02000000000000000000" pitchFamily="2" charset="0"/>
                          <a:ea typeface="Roboto" panose="02000000000000000000" pitchFamily="2" charset="0"/>
                          <a:cs typeface="Roboto" panose="02000000000000000000" pitchFamily="2" charset="0"/>
                        </a:rPr>
                        <a:t>4 credits </a:t>
                      </a:r>
                      <a:r>
                        <a:rPr lang="en-US" dirty="0">
                          <a:latin typeface="Roboto" panose="02000000000000000000" pitchFamily="2" charset="0"/>
                          <a:ea typeface="Roboto" panose="02000000000000000000" pitchFamily="2" charset="0"/>
                          <a:cs typeface="Roboto" panose="02000000000000000000" pitchFamily="2" charset="0"/>
                        </a:rPr>
                        <a:t>(Biology, Physics/Physical Science, Chem/Earth/Env Sci)</a:t>
                      </a:r>
                    </a:p>
                  </a:txBody>
                  <a:tcPr/>
                </a:tc>
                <a:extLst>
                  <a:ext uri="{0D108BD9-81ED-4DB2-BD59-A6C34878D82A}">
                    <a16:rowId xmlns:a16="http://schemas.microsoft.com/office/drawing/2014/main" val="3207078403"/>
                  </a:ext>
                </a:extLst>
              </a:tr>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Social Studies</a:t>
                      </a:r>
                    </a:p>
                  </a:txBody>
                  <a:tcPr/>
                </a:tc>
                <a:tc>
                  <a:txBody>
                    <a:bodyPr/>
                    <a:lstStyle/>
                    <a:p>
                      <a:r>
                        <a:rPr lang="en-US" b="1" dirty="0">
                          <a:latin typeface="Roboto" panose="02000000000000000000" pitchFamily="2" charset="0"/>
                          <a:ea typeface="Roboto" panose="02000000000000000000" pitchFamily="2" charset="0"/>
                          <a:cs typeface="Roboto" panose="02000000000000000000" pitchFamily="2" charset="0"/>
                        </a:rPr>
                        <a:t>3 credits </a:t>
                      </a:r>
                      <a:r>
                        <a:rPr lang="en-US" dirty="0">
                          <a:latin typeface="Roboto" panose="02000000000000000000" pitchFamily="2" charset="0"/>
                          <a:ea typeface="Roboto" panose="02000000000000000000" pitchFamily="2" charset="0"/>
                          <a:cs typeface="Roboto" panose="02000000000000000000" pitchFamily="2" charset="0"/>
                        </a:rPr>
                        <a:t>(World, U.S., Gov/Econ)</a:t>
                      </a:r>
                    </a:p>
                  </a:txBody>
                  <a:tcPr/>
                </a:tc>
                <a:extLst>
                  <a:ext uri="{0D108BD9-81ED-4DB2-BD59-A6C34878D82A}">
                    <a16:rowId xmlns:a16="http://schemas.microsoft.com/office/drawing/2014/main" val="252615349"/>
                  </a:ext>
                </a:extLst>
              </a:tr>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World Language/CTAE/Fine Art</a:t>
                      </a:r>
                    </a:p>
                  </a:txBody>
                  <a:tcPr/>
                </a:tc>
                <a:tc>
                  <a:txBody>
                    <a:bodyPr/>
                    <a:lstStyle/>
                    <a:p>
                      <a:r>
                        <a:rPr lang="en-US" b="1" dirty="0">
                          <a:latin typeface="Roboto" panose="02000000000000000000" pitchFamily="2" charset="0"/>
                          <a:ea typeface="Roboto" panose="02000000000000000000" pitchFamily="2" charset="0"/>
                          <a:cs typeface="Roboto" panose="02000000000000000000" pitchFamily="2" charset="0"/>
                        </a:rPr>
                        <a:t>3 credits</a:t>
                      </a:r>
                    </a:p>
                  </a:txBody>
                  <a:tcPr/>
                </a:tc>
                <a:extLst>
                  <a:ext uri="{0D108BD9-81ED-4DB2-BD59-A6C34878D82A}">
                    <a16:rowId xmlns:a16="http://schemas.microsoft.com/office/drawing/2014/main" val="944722765"/>
                  </a:ext>
                </a:extLst>
              </a:tr>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Personal Fitness/Health (or 3 units of JROTC)</a:t>
                      </a:r>
                    </a:p>
                  </a:txBody>
                  <a:tcPr/>
                </a:tc>
                <a:tc>
                  <a:txBody>
                    <a:bodyPr/>
                    <a:lstStyle/>
                    <a:p>
                      <a:r>
                        <a:rPr lang="en-US" b="1" dirty="0">
                          <a:latin typeface="Roboto" panose="02000000000000000000" pitchFamily="2" charset="0"/>
                          <a:ea typeface="Roboto" panose="02000000000000000000" pitchFamily="2" charset="0"/>
                          <a:cs typeface="Roboto" panose="02000000000000000000" pitchFamily="2" charset="0"/>
                        </a:rPr>
                        <a:t>1.0 credit</a:t>
                      </a:r>
                    </a:p>
                  </a:txBody>
                  <a:tcPr/>
                </a:tc>
                <a:extLst>
                  <a:ext uri="{0D108BD9-81ED-4DB2-BD59-A6C34878D82A}">
                    <a16:rowId xmlns:a16="http://schemas.microsoft.com/office/drawing/2014/main" val="3321227798"/>
                  </a:ext>
                </a:extLst>
              </a:tr>
              <a:tr h="370840">
                <a:tc>
                  <a:txBody>
                    <a:bodyPr/>
                    <a:lstStyle/>
                    <a:p>
                      <a:r>
                        <a:rPr lang="en-US" dirty="0">
                          <a:latin typeface="Roboto" panose="02000000000000000000" pitchFamily="2" charset="0"/>
                          <a:ea typeface="Roboto" panose="02000000000000000000" pitchFamily="2" charset="0"/>
                          <a:cs typeface="Roboto" panose="02000000000000000000" pitchFamily="2" charset="0"/>
                        </a:rPr>
                        <a:t>General Electives</a:t>
                      </a:r>
                    </a:p>
                  </a:txBody>
                  <a:tcPr/>
                </a:tc>
                <a:tc>
                  <a:txBody>
                    <a:bodyPr/>
                    <a:lstStyle/>
                    <a:p>
                      <a:r>
                        <a:rPr lang="en-US" b="1" dirty="0">
                          <a:latin typeface="Roboto" panose="02000000000000000000" pitchFamily="2" charset="0"/>
                          <a:ea typeface="Roboto" panose="02000000000000000000" pitchFamily="2" charset="0"/>
                          <a:cs typeface="Roboto" panose="02000000000000000000" pitchFamily="2" charset="0"/>
                        </a:rPr>
                        <a:t>4 credits</a:t>
                      </a:r>
                    </a:p>
                  </a:txBody>
                  <a:tcPr/>
                </a:tc>
                <a:extLst>
                  <a:ext uri="{0D108BD9-81ED-4DB2-BD59-A6C34878D82A}">
                    <a16:rowId xmlns:a16="http://schemas.microsoft.com/office/drawing/2014/main" val="2286442304"/>
                  </a:ext>
                </a:extLst>
              </a:tr>
              <a:tr h="370840">
                <a:tc>
                  <a:txBody>
                    <a:bodyPr/>
                    <a:lstStyle/>
                    <a:p>
                      <a:r>
                        <a:rPr lang="en-US" b="1" dirty="0">
                          <a:latin typeface="Roboto" panose="02000000000000000000" pitchFamily="2" charset="0"/>
                          <a:ea typeface="Roboto" panose="02000000000000000000" pitchFamily="2" charset="0"/>
                          <a:cs typeface="Roboto" panose="02000000000000000000" pitchFamily="2" charset="0"/>
                        </a:rPr>
                        <a:t>TOTAL CREDITS TO GRADUATE</a:t>
                      </a:r>
                    </a:p>
                  </a:txBody>
                  <a:tcPr/>
                </a:tc>
                <a:tc>
                  <a:txBody>
                    <a:bodyPr/>
                    <a:lstStyle/>
                    <a:p>
                      <a:r>
                        <a:rPr lang="en-US" sz="2800" b="1" u="none" dirty="0">
                          <a:solidFill>
                            <a:srgbClr val="FF0000"/>
                          </a:solidFill>
                          <a:latin typeface="Roboto" panose="02000000000000000000" pitchFamily="2" charset="0"/>
                          <a:ea typeface="Roboto" panose="02000000000000000000" pitchFamily="2" charset="0"/>
                          <a:cs typeface="Roboto" panose="02000000000000000000" pitchFamily="2" charset="0"/>
                        </a:rPr>
                        <a:t>23</a:t>
                      </a:r>
                    </a:p>
                  </a:txBody>
                  <a:tcPr/>
                </a:tc>
                <a:extLst>
                  <a:ext uri="{0D108BD9-81ED-4DB2-BD59-A6C34878D82A}">
                    <a16:rowId xmlns:a16="http://schemas.microsoft.com/office/drawing/2014/main" val="1754943191"/>
                  </a:ext>
                </a:extLst>
              </a:tr>
            </a:tbl>
          </a:graphicData>
        </a:graphic>
      </p:graphicFrame>
      <p:sp>
        <p:nvSpPr>
          <p:cNvPr id="4" name="Title 1">
            <a:extLst>
              <a:ext uri="{FF2B5EF4-FFF2-40B4-BE49-F238E27FC236}">
                <a16:creationId xmlns:a16="http://schemas.microsoft.com/office/drawing/2014/main" id="{7C1E8529-4700-413F-80FB-527AD6C1A677}"/>
              </a:ext>
            </a:extLst>
          </p:cNvPr>
          <p:cNvSpPr txBox="1">
            <a:spLocks/>
          </p:cNvSpPr>
          <p:nvPr/>
        </p:nvSpPr>
        <p:spPr>
          <a:xfrm>
            <a:off x="1143000" y="542182"/>
            <a:ext cx="7162799" cy="1049235"/>
          </a:xfrm>
          <a:prstGeom prst="rect">
            <a:avLst/>
          </a:prstGeom>
        </p:spPr>
        <p:txBody>
          <a:bodyPr vert="horz" lIns="91440" tIns="45720" rIns="91440" bIns="45720" rtlCol="0" anchor="t">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US" b="1" dirty="0">
                <a:latin typeface="Roboto" panose="02000000000000000000" pitchFamily="2" charset="0"/>
                <a:ea typeface="Roboto" panose="02000000000000000000" pitchFamily="2" charset="0"/>
                <a:cs typeface="Roboto" panose="02000000000000000000" pitchFamily="2" charset="0"/>
              </a:rPr>
              <a:t>Graduation requirements</a:t>
            </a:r>
          </a:p>
          <a:p>
            <a:pPr algn="ctr"/>
            <a:endParaRPr lang="en-US" b="1" dirty="0">
              <a:latin typeface="Roboto" panose="02000000000000000000" pitchFamily="2" charset="0"/>
              <a:ea typeface="Roboto" panose="02000000000000000000" pitchFamily="2" charset="0"/>
              <a:cs typeface="Roboto" panose="02000000000000000000" pitchFamily="2" charset="0"/>
            </a:endParaRPr>
          </a:p>
        </p:txBody>
      </p:sp>
      <p:sp>
        <p:nvSpPr>
          <p:cNvPr id="2" name="TextBox 1">
            <a:extLst>
              <a:ext uri="{FF2B5EF4-FFF2-40B4-BE49-F238E27FC236}">
                <a16:creationId xmlns:a16="http://schemas.microsoft.com/office/drawing/2014/main" id="{8A2E373D-9E94-EB61-300E-51702AA4A676}"/>
              </a:ext>
            </a:extLst>
          </p:cNvPr>
          <p:cNvSpPr txBox="1"/>
          <p:nvPr/>
        </p:nvSpPr>
        <p:spPr>
          <a:xfrm>
            <a:off x="416033" y="6119336"/>
            <a:ext cx="8306656" cy="646331"/>
          </a:xfrm>
          <a:prstGeom prst="rect">
            <a:avLst/>
          </a:prstGeom>
          <a:noFill/>
          <a:ln>
            <a:solidFill>
              <a:schemeClr val="accent1">
                <a:lumMod val="50000"/>
              </a:schemeClr>
            </a:solidFill>
          </a:ln>
        </p:spPr>
        <p:txBody>
          <a:bodyPr wrap="square" lIns="91440" tIns="45720" rIns="91440" bIns="45720" anchor="t">
            <a:spAutoFit/>
          </a:bodyPr>
          <a:lstStyle/>
          <a:p>
            <a:pPr algn="ctr" fontAlgn="auto">
              <a:spcBef>
                <a:spcPts val="0"/>
              </a:spcBef>
              <a:spcAft>
                <a:spcPts val="0"/>
              </a:spcAft>
              <a:defRPr/>
            </a:pPr>
            <a:r>
              <a:rPr lang="en-US" sz="1200" b="1" dirty="0">
                <a:latin typeface="Roboto"/>
                <a:ea typeface="Roboto"/>
                <a:cs typeface="Roboto"/>
              </a:rPr>
              <a:t>Students planning to meet the requirements of a four-year college/university must complete a minimum of two units of the same World Language and complete Math above Advanced Algebra/Algebra II (</a:t>
            </a:r>
            <a:r>
              <a:rPr lang="en-US" sz="1200" b="1" dirty="0" err="1">
                <a:latin typeface="Roboto"/>
                <a:ea typeface="Roboto"/>
                <a:cs typeface="Roboto"/>
              </a:rPr>
              <a:t>FoA</a:t>
            </a:r>
            <a:r>
              <a:rPr lang="en-US" sz="1200" b="1" dirty="0">
                <a:latin typeface="Roboto"/>
                <a:ea typeface="Roboto"/>
                <a:cs typeface="Roboto"/>
              </a:rPr>
              <a:t> does not meet that requirement).</a:t>
            </a:r>
          </a:p>
        </p:txBody>
      </p:sp>
      <p:sp>
        <p:nvSpPr>
          <p:cNvPr id="5" name="Footer Placeholder 4">
            <a:extLst>
              <a:ext uri="{FF2B5EF4-FFF2-40B4-BE49-F238E27FC236}">
                <a16:creationId xmlns:a16="http://schemas.microsoft.com/office/drawing/2014/main" id="{2F03C122-617B-D365-783E-D0A164FDF108}"/>
              </a:ext>
            </a:extLst>
          </p:cNvPr>
          <p:cNvSpPr>
            <a:spLocks noGrp="1"/>
          </p:cNvSpPr>
          <p:nvPr>
            <p:ph type="ftr" sz="quarter" idx="11"/>
          </p:nvPr>
        </p:nvSpPr>
        <p:spPr/>
        <p:txBody>
          <a:bodyPr/>
          <a:lstStyle/>
          <a:p>
            <a:r>
              <a:rPr lang="en-US"/>
              <a:t>
              </a:t>
            </a:r>
            <a:endParaRPr lang="en-US" dirty="0"/>
          </a:p>
        </p:txBody>
      </p:sp>
      <p:sp>
        <p:nvSpPr>
          <p:cNvPr id="6" name="Slide Number Placeholder 5">
            <a:extLst>
              <a:ext uri="{FF2B5EF4-FFF2-40B4-BE49-F238E27FC236}">
                <a16:creationId xmlns:a16="http://schemas.microsoft.com/office/drawing/2014/main" id="{AE82BD50-90DF-29D9-26F6-4B2F458982F8}"/>
              </a:ext>
            </a:extLst>
          </p:cNvPr>
          <p:cNvSpPr>
            <a:spLocks noGrp="1"/>
          </p:cNvSpPr>
          <p:nvPr>
            <p:ph type="sldNum" sz="quarter" idx="12"/>
          </p:nvPr>
        </p:nvSpPr>
        <p:spPr/>
        <p:txBody>
          <a:bodyPr/>
          <a:lstStyle/>
          <a:p>
            <a:fld id="{4FAB73BC-B049-4115-A692-8D63A059BFB8}" type="slidenum">
              <a:rPr lang="en-US" smtClean="0"/>
              <a:t>8</a:t>
            </a:fld>
            <a:endParaRPr lang="en-US" dirty="0"/>
          </a:p>
        </p:txBody>
      </p:sp>
    </p:spTree>
    <p:extLst>
      <p:ext uri="{BB962C8B-B14F-4D97-AF65-F5344CB8AC3E}">
        <p14:creationId xmlns:p14="http://schemas.microsoft.com/office/powerpoint/2010/main" val="107353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C1E8529-4700-413F-80FB-527AD6C1A677}"/>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defTabSz="914400">
              <a:lnSpc>
                <a:spcPct val="80000"/>
              </a:lnSpc>
              <a:spcAft>
                <a:spcPts val="600"/>
              </a:spcAft>
            </a:pPr>
            <a:r>
              <a:rPr lang="en-US" sz="5000" kern="1200" cap="all" spc="100" baseline="0" dirty="0">
                <a:solidFill>
                  <a:schemeClr val="tx1">
                    <a:lumMod val="95000"/>
                    <a:lumOff val="5000"/>
                  </a:schemeClr>
                </a:solidFill>
                <a:latin typeface="+mj-lt"/>
                <a:ea typeface="+mj-ea"/>
                <a:cs typeface="+mj-cs"/>
              </a:rPr>
              <a:t>DUAL ENROLLMENT ACCELERATED CAREER DIPLOMA</a:t>
            </a:r>
          </a:p>
        </p:txBody>
      </p:sp>
      <p:graphicFrame>
        <p:nvGraphicFramePr>
          <p:cNvPr id="6" name="Content Placeholder 2">
            <a:extLst>
              <a:ext uri="{FF2B5EF4-FFF2-40B4-BE49-F238E27FC236}">
                <a16:creationId xmlns:a16="http://schemas.microsoft.com/office/drawing/2014/main" id="{3A82C4E9-F31A-D24B-9936-AECF5097803E}"/>
              </a:ext>
            </a:extLst>
          </p:cNvPr>
          <p:cNvGraphicFramePr>
            <a:graphicFrameLocks noGrp="1"/>
          </p:cNvGraphicFramePr>
          <p:nvPr>
            <p:ph idx="1"/>
            <p:extLst>
              <p:ext uri="{D42A27DB-BD31-4B8C-83A1-F6EECF244321}">
                <p14:modId xmlns:p14="http://schemas.microsoft.com/office/powerpoint/2010/main" val="4246984968"/>
              </p:ext>
            </p:extLst>
          </p:nvPr>
        </p:nvGraphicFramePr>
        <p:xfrm>
          <a:off x="767953" y="2286000"/>
          <a:ext cx="7290197"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a:extLst>
              <a:ext uri="{FF2B5EF4-FFF2-40B4-BE49-F238E27FC236}">
                <a16:creationId xmlns:a16="http://schemas.microsoft.com/office/drawing/2014/main" id="{5D690F11-E91C-28C3-6E75-D823C4678AA6}"/>
              </a:ext>
            </a:extLst>
          </p:cNvPr>
          <p:cNvSpPr>
            <a:spLocks noGrp="1"/>
          </p:cNvSpPr>
          <p:nvPr>
            <p:ph type="ftr" sz="quarter" idx="11"/>
          </p:nvPr>
        </p:nvSpPr>
        <p:spPr/>
        <p:txBody>
          <a:bodyPr/>
          <a:lstStyle/>
          <a:p>
            <a:r>
              <a:rPr lang="en-US"/>
              <a:t>
              </a:t>
            </a:r>
            <a:endParaRPr lang="en-US" dirty="0"/>
          </a:p>
        </p:txBody>
      </p:sp>
      <p:sp>
        <p:nvSpPr>
          <p:cNvPr id="3" name="Slide Number Placeholder 2">
            <a:extLst>
              <a:ext uri="{FF2B5EF4-FFF2-40B4-BE49-F238E27FC236}">
                <a16:creationId xmlns:a16="http://schemas.microsoft.com/office/drawing/2014/main" id="{D1E243A5-AA7A-F533-369B-DEC044FD529E}"/>
              </a:ext>
            </a:extLst>
          </p:cNvPr>
          <p:cNvSpPr>
            <a:spLocks noGrp="1"/>
          </p:cNvSpPr>
          <p:nvPr>
            <p:ph type="sldNum" sz="quarter" idx="12"/>
          </p:nvPr>
        </p:nvSpPr>
        <p:spPr/>
        <p:txBody>
          <a:bodyPr/>
          <a:lstStyle/>
          <a:p>
            <a:fld id="{4FAB73BC-B049-4115-A692-8D63A059BFB8}" type="slidenum">
              <a:rPr lang="en-US" smtClean="0"/>
              <a:t>9</a:t>
            </a:fld>
            <a:endParaRPr lang="en-US" dirty="0"/>
          </a:p>
        </p:txBody>
      </p:sp>
    </p:spTree>
    <p:extLst>
      <p:ext uri="{BB962C8B-B14F-4D97-AF65-F5344CB8AC3E}">
        <p14:creationId xmlns:p14="http://schemas.microsoft.com/office/powerpoint/2010/main" val="27367586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42198DA8CA4A4AADDDB8E6BC9D88F2" ma:contentTypeVersion="14" ma:contentTypeDescription="Create a new document." ma:contentTypeScope="" ma:versionID="ccf5751795ccecf0dca1fdab128e9033">
  <xsd:schema xmlns:xsd="http://www.w3.org/2001/XMLSchema" xmlns:xs="http://www.w3.org/2001/XMLSchema" xmlns:p="http://schemas.microsoft.com/office/2006/metadata/properties" xmlns:ns2="0747ea39-c91e-45d8-a918-48a817a873bb" xmlns:ns3="c07cc427-9c9d-4aff-8105-cac27a251810" targetNamespace="http://schemas.microsoft.com/office/2006/metadata/properties" ma:root="true" ma:fieldsID="a668fe83d6ffb2bea6307ead2bebde22" ns2:_="" ns3:_="">
    <xsd:import namespace="0747ea39-c91e-45d8-a918-48a817a873bb"/>
    <xsd:import namespace="c07cc427-9c9d-4aff-8105-cac27a2518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47ea39-c91e-45d8-a918-48a817a873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2358ff1-2e0e-433d-bfb0-121866fdb5d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07cc427-9c9d-4aff-8105-cac27a25181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4ec2aedc-5cba-4151-972c-0eb55cdb9b7c}" ma:internalName="TaxCatchAll" ma:showField="CatchAllData" ma:web="c07cc427-9c9d-4aff-8105-cac27a2518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747ea39-c91e-45d8-a918-48a817a873bb">
      <Terms xmlns="http://schemas.microsoft.com/office/infopath/2007/PartnerControls"/>
    </lcf76f155ced4ddcb4097134ff3c332f>
    <TaxCatchAll xmlns="c07cc427-9c9d-4aff-8105-cac27a251810"/>
  </documentManagement>
</p:properties>
</file>

<file path=customXml/itemProps1.xml><?xml version="1.0" encoding="utf-8"?>
<ds:datastoreItem xmlns:ds="http://schemas.openxmlformats.org/officeDocument/2006/customXml" ds:itemID="{99F8720E-4859-4282-AD0F-0DC733E540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747ea39-c91e-45d8-a918-48a817a873bb"/>
    <ds:schemaRef ds:uri="c07cc427-9c9d-4aff-8105-cac27a2518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DADB9C-8422-4DC8-9221-8DBA9B21771D}">
  <ds:schemaRefs>
    <ds:schemaRef ds:uri="http://schemas.microsoft.com/sharepoint/v3/contenttype/forms"/>
  </ds:schemaRefs>
</ds:datastoreItem>
</file>

<file path=customXml/itemProps3.xml><?xml version="1.0" encoding="utf-8"?>
<ds:datastoreItem xmlns:ds="http://schemas.openxmlformats.org/officeDocument/2006/customXml" ds:itemID="{F95001B7-94EC-4277-8425-6E52F64BC2CB}">
  <ds:schemaRefs>
    <ds:schemaRef ds:uri="c07cc427-9c9d-4aff-8105-cac27a251810"/>
    <ds:schemaRef ds:uri="http://www.w3.org/XML/1998/namespace"/>
    <ds:schemaRef ds:uri="http://schemas.microsoft.com/office/2006/documentManagement/types"/>
    <ds:schemaRef ds:uri="http://schemas.microsoft.com/office/2006/metadata/properties"/>
    <ds:schemaRef ds:uri="http://schemas.microsoft.com/office/infopath/2007/PartnerControls"/>
    <ds:schemaRef ds:uri="http://purl.org/dc/dcmitype/"/>
    <ds:schemaRef ds:uri="http://schemas.openxmlformats.org/package/2006/metadata/core-properties"/>
    <ds:schemaRef ds:uri="0747ea39-c91e-45d8-a918-48a817a873bb"/>
    <ds:schemaRef ds:uri="http://purl.org/dc/term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Gallery</Template>
  <TotalTime>8491</TotalTime>
  <Words>4481</Words>
  <Application>Microsoft Office PowerPoint</Application>
  <PresentationFormat>On-screen Show (4:3)</PresentationFormat>
  <Paragraphs>575</Paragraphs>
  <Slides>54</Slides>
  <Notes>21</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Roboto</vt:lpstr>
      <vt:lpstr>Tw Cen MT</vt:lpstr>
      <vt:lpstr>Tw Cen MT</vt:lpstr>
      <vt:lpstr>Tw Cen MT Condensed</vt:lpstr>
      <vt:lpstr>Univers Light</vt:lpstr>
      <vt:lpstr>Wingdings 3</vt:lpstr>
      <vt:lpstr>Integral</vt:lpstr>
      <vt:lpstr>11th Grade  Bridge Law SCHOOL Counseling Lesson</vt:lpstr>
      <vt:lpstr>PHS COUNSELORS</vt:lpstr>
      <vt:lpstr>Today's LEARNING OBJECTIVEs</vt:lpstr>
      <vt:lpstr>Let’s talk about…</vt:lpstr>
      <vt:lpstr>PowerPoint Presentation</vt:lpstr>
      <vt:lpstr>PowerPoint Presentation</vt:lpstr>
      <vt:lpstr>PowerPoint Presentation</vt:lpstr>
      <vt:lpstr>PowerPoint Presentation</vt:lpstr>
      <vt:lpstr>PowerPoint Presentation</vt:lpstr>
      <vt:lpstr>Dual enrollment accelerated career diploma high school requirements</vt:lpstr>
      <vt:lpstr>Chatt Tech  Accel Career Pathways</vt:lpstr>
      <vt:lpstr>Phs counselors</vt:lpstr>
      <vt:lpstr>PowerPoint Presentation</vt:lpstr>
      <vt:lpstr>Dual Enrollment (DE)</vt:lpstr>
      <vt:lpstr>Interested in dual enrollment?</vt:lpstr>
      <vt:lpstr>dual enrollment considerations</vt:lpstr>
      <vt:lpstr>PHS Counselors</vt:lpstr>
      <vt:lpstr>PowerPoint Presentation</vt:lpstr>
      <vt:lpstr>What do I need to know?</vt:lpstr>
      <vt:lpstr>Post-secondary options </vt:lpstr>
      <vt:lpstr>PowerPoint Presentation</vt:lpstr>
      <vt:lpstr>Trade examples </vt:lpstr>
      <vt:lpstr>State workforce development initiatives</vt:lpstr>
      <vt:lpstr>Hope grant + hope career grant = free tuition</vt:lpstr>
      <vt:lpstr>Apprenticeships and workforce</vt:lpstr>
      <vt:lpstr>Military and military academies</vt:lpstr>
      <vt:lpstr>What does “college” mean?</vt:lpstr>
      <vt:lpstr>Hs graduation vs. college: understanding the difference</vt:lpstr>
      <vt:lpstr>How do I get into college?</vt:lpstr>
      <vt:lpstr>Application process: what you need to know</vt:lpstr>
      <vt:lpstr>College entrance exams: sat vs. act</vt:lpstr>
      <vt:lpstr>Other tests you may need</vt:lpstr>
      <vt:lpstr>PHS COUNSELORS</vt:lpstr>
      <vt:lpstr>PowerPoint Presentation</vt:lpstr>
      <vt:lpstr>Hope scholarship vs. hope grant: what’s the difference?</vt:lpstr>
      <vt:lpstr>Zell miller scholarship information</vt:lpstr>
      <vt:lpstr>Building your hope gpa: what counts</vt:lpstr>
      <vt:lpstr>Weighted courses: what counts toward hope</vt:lpstr>
      <vt:lpstr>YOUR HOPE GPA IS NOT ON YOUR CCSD TRANSCRIPT!</vt:lpstr>
      <vt:lpstr>Look out for your georgia match letter</vt:lpstr>
      <vt:lpstr>WAYS TO PAY FOR COLLEGE</vt:lpstr>
      <vt:lpstr>Paying for college: let’s talk money</vt:lpstr>
      <vt:lpstr>Free money 101: how to find scholarships that pay</vt:lpstr>
      <vt:lpstr>PowerPoint Presentation</vt:lpstr>
      <vt:lpstr>Logging into Naviance</vt:lpstr>
      <vt:lpstr>Naviance student homepage</vt:lpstr>
      <vt:lpstr>Select your path</vt:lpstr>
      <vt:lpstr>Enter/update Your  Email Address</vt:lpstr>
      <vt:lpstr>You can use Naviance for…</vt:lpstr>
      <vt:lpstr>Bridge Law </vt:lpstr>
      <vt:lpstr>Complete the Junior Bridge Law Survey</vt:lpstr>
      <vt:lpstr>Don’t Log Out!</vt:lpstr>
      <vt:lpstr>PHS COUNSELORS</vt:lpstr>
      <vt:lpstr>“The best way to predict the future is to create it.” -Abraham lincoln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11th Grade Bridge Law Counseling Lesson</dc:title>
  <dc:creator>Haley Welch</dc:creator>
  <cp:lastModifiedBy>Kristin Schloemer</cp:lastModifiedBy>
  <cp:revision>137</cp:revision>
  <dcterms:created xsi:type="dcterms:W3CDTF">2021-07-26T13:33:04Z</dcterms:created>
  <dcterms:modified xsi:type="dcterms:W3CDTF">2026-03-23T13:03:57Z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0x0101007342198DA8CA4A4AADDDB8E6BC9D88F2</vt:lpwstr>
  </property>
</Properties>
</file>