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42"/>
  </p:notesMasterIdLst>
  <p:sldIdLst>
    <p:sldId id="258" r:id="rId2"/>
    <p:sldId id="259" r:id="rId3"/>
    <p:sldId id="460" r:id="rId4"/>
    <p:sldId id="257" r:id="rId5"/>
    <p:sldId id="407" r:id="rId6"/>
    <p:sldId id="409" r:id="rId7"/>
    <p:sldId id="462" r:id="rId8"/>
    <p:sldId id="463" r:id="rId9"/>
    <p:sldId id="411" r:id="rId10"/>
    <p:sldId id="363" r:id="rId11"/>
    <p:sldId id="461" r:id="rId12"/>
    <p:sldId id="480" r:id="rId13"/>
    <p:sldId id="464" r:id="rId14"/>
    <p:sldId id="290" r:id="rId15"/>
    <p:sldId id="291" r:id="rId16"/>
    <p:sldId id="362" r:id="rId17"/>
    <p:sldId id="312" r:id="rId18"/>
    <p:sldId id="465" r:id="rId19"/>
    <p:sldId id="293" r:id="rId20"/>
    <p:sldId id="467" r:id="rId21"/>
    <p:sldId id="295" r:id="rId22"/>
    <p:sldId id="468" r:id="rId23"/>
    <p:sldId id="297" r:id="rId24"/>
    <p:sldId id="466" r:id="rId25"/>
    <p:sldId id="469" r:id="rId26"/>
    <p:sldId id="415" r:id="rId27"/>
    <p:sldId id="470" r:id="rId28"/>
    <p:sldId id="287" r:id="rId29"/>
    <p:sldId id="473" r:id="rId30"/>
    <p:sldId id="458" r:id="rId31"/>
    <p:sldId id="479" r:id="rId32"/>
    <p:sldId id="477" r:id="rId33"/>
    <p:sldId id="471" r:id="rId34"/>
    <p:sldId id="286" r:id="rId35"/>
    <p:sldId id="308" r:id="rId36"/>
    <p:sldId id="414" r:id="rId37"/>
    <p:sldId id="310" r:id="rId38"/>
    <p:sldId id="311" r:id="rId39"/>
    <p:sldId id="334" r:id="rId40"/>
    <p:sldId id="30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98BC39-5D49-4075-9B15-322154071DFB}">
          <p14:sldIdLst>
            <p14:sldId id="258"/>
            <p14:sldId id="259"/>
            <p14:sldId id="460"/>
            <p14:sldId id="257"/>
            <p14:sldId id="407"/>
            <p14:sldId id="409"/>
            <p14:sldId id="462"/>
            <p14:sldId id="463"/>
            <p14:sldId id="411"/>
            <p14:sldId id="363"/>
            <p14:sldId id="461"/>
            <p14:sldId id="480"/>
            <p14:sldId id="464"/>
            <p14:sldId id="290"/>
            <p14:sldId id="291"/>
            <p14:sldId id="362"/>
            <p14:sldId id="312"/>
            <p14:sldId id="465"/>
            <p14:sldId id="293"/>
            <p14:sldId id="467"/>
            <p14:sldId id="295"/>
          </p14:sldIdLst>
        </p14:section>
        <p14:section name="Untitled Section" id="{326A210F-5592-4D65-A685-C69B59E62177}">
          <p14:sldIdLst>
            <p14:sldId id="468"/>
            <p14:sldId id="297"/>
            <p14:sldId id="466"/>
            <p14:sldId id="469"/>
            <p14:sldId id="415"/>
            <p14:sldId id="470"/>
            <p14:sldId id="287"/>
            <p14:sldId id="473"/>
            <p14:sldId id="458"/>
            <p14:sldId id="479"/>
            <p14:sldId id="477"/>
            <p14:sldId id="471"/>
            <p14:sldId id="286"/>
            <p14:sldId id="308"/>
            <p14:sldId id="414"/>
            <p14:sldId id="310"/>
            <p14:sldId id="311"/>
            <p14:sldId id="334"/>
            <p14:sldId id="3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DAD1"/>
    <a:srgbClr val="EAE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A4BF0-8F33-4F31-8B4D-5CABA9AC87A6}" v="132" dt="2024-12-16T14:02:28.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93" autoAdjust="0"/>
  </p:normalViewPr>
  <p:slideViewPr>
    <p:cSldViewPr>
      <p:cViewPr varScale="1">
        <p:scale>
          <a:sx n="64" d="100"/>
          <a:sy n="64" d="100"/>
        </p:scale>
        <p:origin x="134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Burch" userId="aa56af9a-de20-425a-afd2-3dc2709a84a1" providerId="ADAL" clId="{9E4A4BF0-8F33-4F31-8B4D-5CABA9AC87A6}"/>
    <pc:docChg chg="custSel addSld delSld modSld sldOrd modSection">
      <pc:chgData name="Patrick Burch" userId="aa56af9a-de20-425a-afd2-3dc2709a84a1" providerId="ADAL" clId="{9E4A4BF0-8F33-4F31-8B4D-5CABA9AC87A6}" dt="2024-12-16T14:15:14.611" v="1559" actId="2696"/>
      <pc:docMkLst>
        <pc:docMk/>
      </pc:docMkLst>
      <pc:sldChg chg="del">
        <pc:chgData name="Patrick Burch" userId="aa56af9a-de20-425a-afd2-3dc2709a84a1" providerId="ADAL" clId="{9E4A4BF0-8F33-4F31-8B4D-5CABA9AC87A6}" dt="2024-12-16T14:10:11.039" v="1368" actId="2696"/>
        <pc:sldMkLst>
          <pc:docMk/>
          <pc:sldMk cId="123657912" sldId="292"/>
        </pc:sldMkLst>
      </pc:sldChg>
      <pc:sldChg chg="ord">
        <pc:chgData name="Patrick Burch" userId="aa56af9a-de20-425a-afd2-3dc2709a84a1" providerId="ADAL" clId="{9E4A4BF0-8F33-4F31-8B4D-5CABA9AC87A6}" dt="2024-12-16T14:08:50.563" v="1367"/>
        <pc:sldMkLst>
          <pc:docMk/>
          <pc:sldMk cId="69431022" sldId="293"/>
        </pc:sldMkLst>
      </pc:sldChg>
      <pc:sldChg chg="del">
        <pc:chgData name="Patrick Burch" userId="aa56af9a-de20-425a-afd2-3dc2709a84a1" providerId="ADAL" clId="{9E4A4BF0-8F33-4F31-8B4D-5CABA9AC87A6}" dt="2024-12-16T14:08:07.543" v="1365" actId="2696"/>
        <pc:sldMkLst>
          <pc:docMk/>
          <pc:sldMk cId="96804270" sldId="305"/>
        </pc:sldMkLst>
      </pc:sldChg>
      <pc:sldChg chg="del">
        <pc:chgData name="Patrick Burch" userId="aa56af9a-de20-425a-afd2-3dc2709a84a1" providerId="ADAL" clId="{9E4A4BF0-8F33-4F31-8B4D-5CABA9AC87A6}" dt="2024-12-16T14:14:40.549" v="1557" actId="2696"/>
        <pc:sldMkLst>
          <pc:docMk/>
          <pc:sldMk cId="2397787219" sldId="309"/>
        </pc:sldMkLst>
      </pc:sldChg>
      <pc:sldChg chg="del">
        <pc:chgData name="Patrick Burch" userId="aa56af9a-de20-425a-afd2-3dc2709a84a1" providerId="ADAL" clId="{9E4A4BF0-8F33-4F31-8B4D-5CABA9AC87A6}" dt="2024-12-16T14:15:00.658" v="1558" actId="2696"/>
        <pc:sldMkLst>
          <pc:docMk/>
          <pc:sldMk cId="1811526759" sldId="333"/>
        </pc:sldMkLst>
      </pc:sldChg>
      <pc:sldChg chg="del">
        <pc:chgData name="Patrick Burch" userId="aa56af9a-de20-425a-afd2-3dc2709a84a1" providerId="ADAL" clId="{9E4A4BF0-8F33-4F31-8B4D-5CABA9AC87A6}" dt="2024-12-16T14:15:14.611" v="1559" actId="2696"/>
        <pc:sldMkLst>
          <pc:docMk/>
          <pc:sldMk cId="1965296203" sldId="338"/>
        </pc:sldMkLst>
      </pc:sldChg>
      <pc:sldChg chg="del">
        <pc:chgData name="Patrick Burch" userId="aa56af9a-de20-425a-afd2-3dc2709a84a1" providerId="ADAL" clId="{9E4A4BF0-8F33-4F31-8B4D-5CABA9AC87A6}" dt="2024-12-11T15:37:46.322" v="1077" actId="2696"/>
        <pc:sldMkLst>
          <pc:docMk/>
          <pc:sldMk cId="2352249779" sldId="358"/>
        </pc:sldMkLst>
      </pc:sldChg>
      <pc:sldChg chg="addSp modSp mod">
        <pc:chgData name="Patrick Burch" userId="aa56af9a-de20-425a-afd2-3dc2709a84a1" providerId="ADAL" clId="{9E4A4BF0-8F33-4F31-8B4D-5CABA9AC87A6}" dt="2024-12-11T15:36:18.681" v="1075" actId="1076"/>
        <pc:sldMkLst>
          <pc:docMk/>
          <pc:sldMk cId="4109165555" sldId="362"/>
        </pc:sldMkLst>
        <pc:spChg chg="mod">
          <ac:chgData name="Patrick Burch" userId="aa56af9a-de20-425a-afd2-3dc2709a84a1" providerId="ADAL" clId="{9E4A4BF0-8F33-4F31-8B4D-5CABA9AC87A6}" dt="2024-12-11T15:35:35.232" v="1065" actId="20577"/>
          <ac:spMkLst>
            <pc:docMk/>
            <pc:sldMk cId="4109165555" sldId="362"/>
            <ac:spMk id="3" creationId="{00000000-0000-0000-0000-000000000000}"/>
          </ac:spMkLst>
        </pc:spChg>
        <pc:picChg chg="add mod">
          <ac:chgData name="Patrick Burch" userId="aa56af9a-de20-425a-afd2-3dc2709a84a1" providerId="ADAL" clId="{9E4A4BF0-8F33-4F31-8B4D-5CABA9AC87A6}" dt="2024-12-11T15:34:26.254" v="1061" actId="1076"/>
          <ac:picMkLst>
            <pc:docMk/>
            <pc:sldMk cId="4109165555" sldId="362"/>
            <ac:picMk id="2" creationId="{FCB9B0F9-FF45-4B0F-4641-C671B7ACF2F8}"/>
          </ac:picMkLst>
        </pc:picChg>
        <pc:picChg chg="add mod">
          <ac:chgData name="Patrick Burch" userId="aa56af9a-de20-425a-afd2-3dc2709a84a1" providerId="ADAL" clId="{9E4A4BF0-8F33-4F31-8B4D-5CABA9AC87A6}" dt="2024-12-11T15:36:04.898" v="1071" actId="1076"/>
          <ac:picMkLst>
            <pc:docMk/>
            <pc:sldMk cId="4109165555" sldId="362"/>
            <ac:picMk id="4" creationId="{EAC0513F-CBD3-7710-D6BB-B7D3CB3B0C9E}"/>
          </ac:picMkLst>
        </pc:picChg>
        <pc:picChg chg="mod">
          <ac:chgData name="Patrick Burch" userId="aa56af9a-de20-425a-afd2-3dc2709a84a1" providerId="ADAL" clId="{9E4A4BF0-8F33-4F31-8B4D-5CABA9AC87A6}" dt="2024-12-11T15:33:09.269" v="1050" actId="1076"/>
          <ac:picMkLst>
            <pc:docMk/>
            <pc:sldMk cId="4109165555" sldId="362"/>
            <ac:picMk id="5" creationId="{00000000-0000-0000-0000-000000000000}"/>
          </ac:picMkLst>
        </pc:picChg>
        <pc:picChg chg="add mod">
          <ac:chgData name="Patrick Burch" userId="aa56af9a-de20-425a-afd2-3dc2709a84a1" providerId="ADAL" clId="{9E4A4BF0-8F33-4F31-8B4D-5CABA9AC87A6}" dt="2024-12-11T15:36:18.681" v="1075" actId="1076"/>
          <ac:picMkLst>
            <pc:docMk/>
            <pc:sldMk cId="4109165555" sldId="362"/>
            <ac:picMk id="6" creationId="{112C1DD3-7484-BE4E-AB4A-768456FB5FBF}"/>
          </ac:picMkLst>
        </pc:picChg>
      </pc:sldChg>
      <pc:sldChg chg="modSp mod">
        <pc:chgData name="Patrick Burch" userId="aa56af9a-de20-425a-afd2-3dc2709a84a1" providerId="ADAL" clId="{9E4A4BF0-8F33-4F31-8B4D-5CABA9AC87A6}" dt="2024-12-16T14:02:25.207" v="1347" actId="20577"/>
        <pc:sldMkLst>
          <pc:docMk/>
          <pc:sldMk cId="3591014758" sldId="363"/>
        </pc:sldMkLst>
        <pc:spChg chg="mod">
          <ac:chgData name="Patrick Burch" userId="aa56af9a-de20-425a-afd2-3dc2709a84a1" providerId="ADAL" clId="{9E4A4BF0-8F33-4F31-8B4D-5CABA9AC87A6}" dt="2024-12-16T14:01:47.751" v="1343" actId="27636"/>
          <ac:spMkLst>
            <pc:docMk/>
            <pc:sldMk cId="3591014758" sldId="363"/>
            <ac:spMk id="4" creationId="{B31AE1B9-CBC8-4C42-87EE-8FE1B94CB1DE}"/>
          </ac:spMkLst>
        </pc:spChg>
        <pc:graphicFrameChg chg="mod">
          <ac:chgData name="Patrick Burch" userId="aa56af9a-de20-425a-afd2-3dc2709a84a1" providerId="ADAL" clId="{9E4A4BF0-8F33-4F31-8B4D-5CABA9AC87A6}" dt="2024-12-16T14:02:25.207" v="1347" actId="20577"/>
          <ac:graphicFrameMkLst>
            <pc:docMk/>
            <pc:sldMk cId="3591014758" sldId="363"/>
            <ac:graphicFrameMk id="6" creationId="{C5435509-457C-EFF5-E4B8-44DF663894CC}"/>
          </ac:graphicFrameMkLst>
        </pc:graphicFrameChg>
      </pc:sldChg>
      <pc:sldChg chg="del">
        <pc:chgData name="Patrick Burch" userId="aa56af9a-de20-425a-afd2-3dc2709a84a1" providerId="ADAL" clId="{9E4A4BF0-8F33-4F31-8B4D-5CABA9AC87A6}" dt="2024-12-11T15:36:28.846" v="1076" actId="2696"/>
        <pc:sldMkLst>
          <pc:docMk/>
          <pc:sldMk cId="1279802376" sldId="406"/>
        </pc:sldMkLst>
      </pc:sldChg>
      <pc:sldChg chg="del">
        <pc:chgData name="Patrick Burch" userId="aa56af9a-de20-425a-afd2-3dc2709a84a1" providerId="ADAL" clId="{9E4A4BF0-8F33-4F31-8B4D-5CABA9AC87A6}" dt="2024-12-16T14:07:07.649" v="1364" actId="2696"/>
        <pc:sldMkLst>
          <pc:docMk/>
          <pc:sldMk cId="3965385400" sldId="413"/>
        </pc:sldMkLst>
      </pc:sldChg>
      <pc:sldChg chg="del">
        <pc:chgData name="Patrick Burch" userId="aa56af9a-de20-425a-afd2-3dc2709a84a1" providerId="ADAL" clId="{9E4A4BF0-8F33-4F31-8B4D-5CABA9AC87A6}" dt="2024-12-11T15:20:45.274" v="133" actId="2696"/>
        <pc:sldMkLst>
          <pc:docMk/>
          <pc:sldMk cId="2736758627" sldId="418"/>
        </pc:sldMkLst>
      </pc:sldChg>
      <pc:sldChg chg="del">
        <pc:chgData name="Patrick Burch" userId="aa56af9a-de20-425a-afd2-3dc2709a84a1" providerId="ADAL" clId="{9E4A4BF0-8F33-4F31-8B4D-5CABA9AC87A6}" dt="2024-12-11T15:20:50.193" v="134" actId="2696"/>
        <pc:sldMkLst>
          <pc:docMk/>
          <pc:sldMk cId="2446695551" sldId="420"/>
        </pc:sldMkLst>
      </pc:sldChg>
      <pc:sldChg chg="del">
        <pc:chgData name="Patrick Burch" userId="aa56af9a-de20-425a-afd2-3dc2709a84a1" providerId="ADAL" clId="{9E4A4BF0-8F33-4F31-8B4D-5CABA9AC87A6}" dt="2024-12-11T15:20:55.841" v="135" actId="2696"/>
        <pc:sldMkLst>
          <pc:docMk/>
          <pc:sldMk cId="226418664" sldId="454"/>
        </pc:sldMkLst>
      </pc:sldChg>
      <pc:sldChg chg="modSp mod">
        <pc:chgData name="Patrick Burch" userId="aa56af9a-de20-425a-afd2-3dc2709a84a1" providerId="ADAL" clId="{9E4A4BF0-8F33-4F31-8B4D-5CABA9AC87A6}" dt="2024-12-16T14:13:19.714" v="1556" actId="20577"/>
        <pc:sldMkLst>
          <pc:docMk/>
          <pc:sldMk cId="1013272500" sldId="458"/>
        </pc:sldMkLst>
        <pc:spChg chg="mod">
          <ac:chgData name="Patrick Burch" userId="aa56af9a-de20-425a-afd2-3dc2709a84a1" providerId="ADAL" clId="{9E4A4BF0-8F33-4F31-8B4D-5CABA9AC87A6}" dt="2024-12-16T14:13:19.714" v="1556" actId="20577"/>
          <ac:spMkLst>
            <pc:docMk/>
            <pc:sldMk cId="1013272500" sldId="458"/>
            <ac:spMk id="4" creationId="{6B22C5EA-7D26-A69C-0FD2-C8343E4D3201}"/>
          </ac:spMkLst>
        </pc:spChg>
      </pc:sldChg>
      <pc:sldChg chg="modSp del mod">
        <pc:chgData name="Patrick Burch" userId="aa56af9a-de20-425a-afd2-3dc2709a84a1" providerId="ADAL" clId="{9E4A4BF0-8F33-4F31-8B4D-5CABA9AC87A6}" dt="2024-12-16T14:10:46.333" v="1369" actId="2696"/>
        <pc:sldMkLst>
          <pc:docMk/>
          <pc:sldMk cId="1432328770" sldId="459"/>
        </pc:sldMkLst>
        <pc:spChg chg="mod">
          <ac:chgData name="Patrick Burch" userId="aa56af9a-de20-425a-afd2-3dc2709a84a1" providerId="ADAL" clId="{9E4A4BF0-8F33-4F31-8B4D-5CABA9AC87A6}" dt="2024-12-11T15:43:39.376" v="1092" actId="6549"/>
          <ac:spMkLst>
            <pc:docMk/>
            <pc:sldMk cId="1432328770" sldId="459"/>
            <ac:spMk id="2" creationId="{214FFA15-27B2-8B41-C8D1-B198A6A5D32C}"/>
          </ac:spMkLst>
        </pc:spChg>
      </pc:sldChg>
      <pc:sldChg chg="modSp">
        <pc:chgData name="Patrick Burch" userId="aa56af9a-de20-425a-afd2-3dc2709a84a1" providerId="ADAL" clId="{9E4A4BF0-8F33-4F31-8B4D-5CABA9AC87A6}" dt="2024-12-11T15:14:43.227" v="121"/>
        <pc:sldMkLst>
          <pc:docMk/>
          <pc:sldMk cId="3404431633" sldId="460"/>
        </pc:sldMkLst>
        <pc:graphicFrameChg chg="mod">
          <ac:chgData name="Patrick Burch" userId="aa56af9a-de20-425a-afd2-3dc2709a84a1" providerId="ADAL" clId="{9E4A4BF0-8F33-4F31-8B4D-5CABA9AC87A6}" dt="2024-12-11T15:14:43.227" v="121"/>
          <ac:graphicFrameMkLst>
            <pc:docMk/>
            <pc:sldMk cId="3404431633" sldId="460"/>
            <ac:graphicFrameMk id="5" creationId="{5789FF02-7C95-FFEC-E542-447DF387496D}"/>
          </ac:graphicFrameMkLst>
        </pc:graphicFrameChg>
      </pc:sldChg>
      <pc:sldChg chg="modSp mod">
        <pc:chgData name="Patrick Burch" userId="aa56af9a-de20-425a-afd2-3dc2709a84a1" providerId="ADAL" clId="{9E4A4BF0-8F33-4F31-8B4D-5CABA9AC87A6}" dt="2024-12-16T14:03:11.764" v="1350" actId="255"/>
        <pc:sldMkLst>
          <pc:docMk/>
          <pc:sldMk cId="1342994862" sldId="461"/>
        </pc:sldMkLst>
        <pc:spChg chg="mod">
          <ac:chgData name="Patrick Burch" userId="aa56af9a-de20-425a-afd2-3dc2709a84a1" providerId="ADAL" clId="{9E4A4BF0-8F33-4F31-8B4D-5CABA9AC87A6}" dt="2024-12-16T14:03:11.764" v="1350" actId="255"/>
          <ac:spMkLst>
            <pc:docMk/>
            <pc:sldMk cId="1342994862" sldId="461"/>
            <ac:spMk id="3" creationId="{23743841-C907-2A7E-51DA-E650FD472CBF}"/>
          </ac:spMkLst>
        </pc:spChg>
      </pc:sldChg>
      <pc:sldChg chg="modSp mod">
        <pc:chgData name="Patrick Burch" userId="aa56af9a-de20-425a-afd2-3dc2709a84a1" providerId="ADAL" clId="{9E4A4BF0-8F33-4F31-8B4D-5CABA9AC87A6}" dt="2024-12-16T14:05:42.599" v="1363" actId="255"/>
        <pc:sldMkLst>
          <pc:docMk/>
          <pc:sldMk cId="685491099" sldId="462"/>
        </pc:sldMkLst>
        <pc:spChg chg="mod">
          <ac:chgData name="Patrick Burch" userId="aa56af9a-de20-425a-afd2-3dc2709a84a1" providerId="ADAL" clId="{9E4A4BF0-8F33-4F31-8B4D-5CABA9AC87A6}" dt="2024-12-16T14:05:42.599" v="1363" actId="255"/>
          <ac:spMkLst>
            <pc:docMk/>
            <pc:sldMk cId="685491099" sldId="462"/>
            <ac:spMk id="2" creationId="{19C008C6-A735-4273-B069-CEAD818A8801}"/>
          </ac:spMkLst>
        </pc:spChg>
      </pc:sldChg>
      <pc:sldChg chg="modSp mod">
        <pc:chgData name="Patrick Burch" userId="aa56af9a-de20-425a-afd2-3dc2709a84a1" providerId="ADAL" clId="{9E4A4BF0-8F33-4F31-8B4D-5CABA9AC87A6}" dt="2024-12-11T15:19:01.518" v="132" actId="20577"/>
        <pc:sldMkLst>
          <pc:docMk/>
          <pc:sldMk cId="1073535924" sldId="463"/>
        </pc:sldMkLst>
        <pc:graphicFrameChg chg="modGraphic">
          <ac:chgData name="Patrick Burch" userId="aa56af9a-de20-425a-afd2-3dc2709a84a1" providerId="ADAL" clId="{9E4A4BF0-8F33-4F31-8B4D-5CABA9AC87A6}" dt="2024-12-11T15:19:01.518" v="132" actId="20577"/>
          <ac:graphicFrameMkLst>
            <pc:docMk/>
            <pc:sldMk cId="1073535924" sldId="463"/>
            <ac:graphicFrameMk id="7" creationId="{C7AA9740-5D25-F48F-AF58-3430FE881FB0}"/>
          </ac:graphicFrameMkLst>
        </pc:graphicFrameChg>
      </pc:sldChg>
      <pc:sldChg chg="modSp mod">
        <pc:chgData name="Patrick Burch" userId="aa56af9a-de20-425a-afd2-3dc2709a84a1" providerId="ADAL" clId="{9E4A4BF0-8F33-4F31-8B4D-5CABA9AC87A6}" dt="2024-12-16T14:12:30.979" v="1528" actId="20577"/>
        <pc:sldMkLst>
          <pc:docMk/>
          <pc:sldMk cId="1143695691" sldId="470"/>
        </pc:sldMkLst>
        <pc:spChg chg="mod">
          <ac:chgData name="Patrick Burch" userId="aa56af9a-de20-425a-afd2-3dc2709a84a1" providerId="ADAL" clId="{9E4A4BF0-8F33-4F31-8B4D-5CABA9AC87A6}" dt="2024-12-16T14:12:30.979" v="1528" actId="20577"/>
          <ac:spMkLst>
            <pc:docMk/>
            <pc:sldMk cId="1143695691" sldId="470"/>
            <ac:spMk id="3" creationId="{CDFC1F80-1906-DA7A-E00B-D0FEA08E1C8E}"/>
          </ac:spMkLst>
        </pc:spChg>
        <pc:spChg chg="mod">
          <ac:chgData name="Patrick Burch" userId="aa56af9a-de20-425a-afd2-3dc2709a84a1" providerId="ADAL" clId="{9E4A4BF0-8F33-4F31-8B4D-5CABA9AC87A6}" dt="2024-12-16T14:11:45.297" v="1472" actId="255"/>
          <ac:spMkLst>
            <pc:docMk/>
            <pc:sldMk cId="1143695691" sldId="470"/>
            <ac:spMk id="4" creationId="{A8558E9A-B3EE-E54D-AAAE-CC90E6499D82}"/>
          </ac:spMkLst>
        </pc:spChg>
      </pc:sldChg>
      <pc:sldChg chg="del">
        <pc:chgData name="Patrick Burch" userId="aa56af9a-de20-425a-afd2-3dc2709a84a1" providerId="ADAL" clId="{9E4A4BF0-8F33-4F31-8B4D-5CABA9AC87A6}" dt="2024-12-11T16:04:32.273" v="1094" actId="2696"/>
        <pc:sldMkLst>
          <pc:docMk/>
          <pc:sldMk cId="2713079963" sldId="476"/>
        </pc:sldMkLst>
      </pc:sldChg>
      <pc:sldChg chg="add del">
        <pc:chgData name="Patrick Burch" userId="aa56af9a-de20-425a-afd2-3dc2709a84a1" providerId="ADAL" clId="{9E4A4BF0-8F33-4F31-8B4D-5CABA9AC87A6}" dt="2024-12-16T13:55:39.471" v="1103" actId="2696"/>
        <pc:sldMkLst>
          <pc:docMk/>
          <pc:sldMk cId="1914994783" sldId="480"/>
        </pc:sldMkLst>
      </pc:sldChg>
      <pc:sldChg chg="addSp modSp new mod ord">
        <pc:chgData name="Patrick Burch" userId="aa56af9a-de20-425a-afd2-3dc2709a84a1" providerId="ADAL" clId="{9E4A4BF0-8F33-4F31-8B4D-5CABA9AC87A6}" dt="2024-12-16T14:03:24.808" v="1352"/>
        <pc:sldMkLst>
          <pc:docMk/>
          <pc:sldMk cId="2293152764" sldId="480"/>
        </pc:sldMkLst>
        <pc:picChg chg="add mod">
          <ac:chgData name="Patrick Burch" userId="aa56af9a-de20-425a-afd2-3dc2709a84a1" providerId="ADAL" clId="{9E4A4BF0-8F33-4F31-8B4D-5CABA9AC87A6}" dt="2024-12-16T13:55:59.057" v="1109" actId="14100"/>
          <ac:picMkLst>
            <pc:docMk/>
            <pc:sldMk cId="2293152764" sldId="480"/>
            <ac:picMk id="3" creationId="{397CD72F-03FE-92EC-622A-A5474376247E}"/>
          </ac:picMkLst>
        </pc:picChg>
      </pc:sldChg>
      <pc:sldChg chg="addSp delSp modSp new del mod">
        <pc:chgData name="Patrick Burch" userId="aa56af9a-de20-425a-afd2-3dc2709a84a1" providerId="ADAL" clId="{9E4A4BF0-8F33-4F31-8B4D-5CABA9AC87A6}" dt="2024-12-16T13:55:27.341" v="1101" actId="2696"/>
        <pc:sldMkLst>
          <pc:docMk/>
          <pc:sldMk cId="4261193701" sldId="480"/>
        </pc:sldMkLst>
        <pc:spChg chg="del">
          <ac:chgData name="Patrick Burch" userId="aa56af9a-de20-425a-afd2-3dc2709a84a1" providerId="ADAL" clId="{9E4A4BF0-8F33-4F31-8B4D-5CABA9AC87A6}" dt="2024-12-16T13:54:48.657" v="1096"/>
          <ac:spMkLst>
            <pc:docMk/>
            <pc:sldMk cId="4261193701" sldId="480"/>
            <ac:spMk id="3" creationId="{F59BCBE3-E763-7E27-6825-8F513E89FC2D}"/>
          </ac:spMkLst>
        </pc:spChg>
        <pc:picChg chg="add mod">
          <ac:chgData name="Patrick Burch" userId="aa56af9a-de20-425a-afd2-3dc2709a84a1" providerId="ADAL" clId="{9E4A4BF0-8F33-4F31-8B4D-5CABA9AC87A6}" dt="2024-12-16T13:55:14.399" v="1100" actId="14100"/>
          <ac:picMkLst>
            <pc:docMk/>
            <pc:sldMk cId="4261193701" sldId="480"/>
            <ac:picMk id="6" creationId="{7E29FA4A-ED78-EA02-0D9C-D8E68DACE92D}"/>
          </ac:picMkLst>
        </pc:picChg>
      </pc:sldChg>
      <pc:sldMasterChg chg="delSldLayout">
        <pc:chgData name="Patrick Burch" userId="aa56af9a-de20-425a-afd2-3dc2709a84a1" providerId="ADAL" clId="{9E4A4BF0-8F33-4F31-8B4D-5CABA9AC87A6}" dt="2024-12-11T15:20:55.841" v="135" actId="2696"/>
        <pc:sldMasterMkLst>
          <pc:docMk/>
          <pc:sldMasterMk cId="2818678474" sldId="2147483801"/>
        </pc:sldMasterMkLst>
        <pc:sldLayoutChg chg="del">
          <pc:chgData name="Patrick Burch" userId="aa56af9a-de20-425a-afd2-3dc2709a84a1" providerId="ADAL" clId="{9E4A4BF0-8F33-4F31-8B4D-5CABA9AC87A6}" dt="2024-12-11T15:20:55.841" v="135" actId="2696"/>
          <pc:sldLayoutMkLst>
            <pc:docMk/>
            <pc:sldMasterMk cId="2818678474" sldId="2147483801"/>
            <pc:sldLayoutMk cId="1134265846" sldId="2147483813"/>
          </pc:sldLayoutMkLst>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19.svg"/><Relationship Id="rId5" Type="http://schemas.openxmlformats.org/officeDocument/2006/relationships/image" Target="../media/image7.png"/><Relationship Id="rId4" Type="http://schemas.openxmlformats.org/officeDocument/2006/relationships/image" Target="../media/image18.svg"/></Relationships>
</file>

<file path=ppt/diagrams/_rels/data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19.svg"/><Relationship Id="rId5" Type="http://schemas.openxmlformats.org/officeDocument/2006/relationships/image" Target="../media/image7.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9A3AD-C6A6-4B4E-A87F-749541029A57}"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DBA73B0B-1F2B-49A7-BA22-C8C8A4AA7CCD}">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Students will learn about college and career options (and the steps to achieve each option) in preparation for life after graduation. </a:t>
          </a:r>
        </a:p>
      </dgm:t>
    </dgm:pt>
    <dgm:pt modelId="{F0A19919-18B1-447D-A9C6-064AC99E5552}" type="parTrans" cxnId="{4C3C7FEC-DF88-4D0A-B8BC-4072F88B8720}">
      <dgm:prSet/>
      <dgm:spPr/>
      <dgm:t>
        <a:bodyPr/>
        <a:lstStyle/>
        <a:p>
          <a:endParaRPr lang="en-US"/>
        </a:p>
      </dgm:t>
    </dgm:pt>
    <dgm:pt modelId="{EA1AEE60-A1BF-4230-BF5C-EFE98DABE5FB}" type="sibTrans" cxnId="{4C3C7FEC-DF88-4D0A-B8BC-4072F88B8720}">
      <dgm:prSet/>
      <dgm:spPr/>
      <dgm:t>
        <a:bodyPr/>
        <a:lstStyle/>
        <a:p>
          <a:endParaRPr lang="en-US"/>
        </a:p>
      </dgm:t>
    </dgm:pt>
    <dgm:pt modelId="{D9C09C2A-A7D7-4BCA-AC10-47E67A3BA804}" type="pres">
      <dgm:prSet presAssocID="{CAD9A3AD-C6A6-4B4E-A87F-749541029A57}" presName="hierChild1" presStyleCnt="0">
        <dgm:presLayoutVars>
          <dgm:orgChart val="1"/>
          <dgm:chPref val="1"/>
          <dgm:dir/>
          <dgm:animOne val="branch"/>
          <dgm:animLvl val="lvl"/>
          <dgm:resizeHandles/>
        </dgm:presLayoutVars>
      </dgm:prSet>
      <dgm:spPr/>
    </dgm:pt>
    <dgm:pt modelId="{B28BF376-CFC2-47ED-8613-B8E43391D925}" type="pres">
      <dgm:prSet presAssocID="{DBA73B0B-1F2B-49A7-BA22-C8C8A4AA7CCD}" presName="hierRoot1" presStyleCnt="0">
        <dgm:presLayoutVars>
          <dgm:hierBranch val="init"/>
        </dgm:presLayoutVars>
      </dgm:prSet>
      <dgm:spPr/>
    </dgm:pt>
    <dgm:pt modelId="{8E9F8651-638B-4A0C-A87C-EAE6DF3B022A}" type="pres">
      <dgm:prSet presAssocID="{DBA73B0B-1F2B-49A7-BA22-C8C8A4AA7CCD}" presName="rootComposite1" presStyleCnt="0"/>
      <dgm:spPr/>
    </dgm:pt>
    <dgm:pt modelId="{9D881DB8-5AC6-49AD-938C-8A7DA632634C}" type="pres">
      <dgm:prSet presAssocID="{DBA73B0B-1F2B-49A7-BA22-C8C8A4AA7CCD}" presName="rootText1" presStyleLbl="node0" presStyleIdx="0" presStyleCnt="1">
        <dgm:presLayoutVars>
          <dgm:chPref val="3"/>
        </dgm:presLayoutVars>
      </dgm:prSet>
      <dgm:spPr/>
    </dgm:pt>
    <dgm:pt modelId="{287F918F-03B0-4FD4-A92A-BFC28D3CC8A7}" type="pres">
      <dgm:prSet presAssocID="{DBA73B0B-1F2B-49A7-BA22-C8C8A4AA7CCD}" presName="rootConnector1" presStyleLbl="node1" presStyleIdx="0" presStyleCnt="0"/>
      <dgm:spPr/>
    </dgm:pt>
    <dgm:pt modelId="{BB16BF79-F723-4B49-8D0E-6F8944A8DF83}" type="pres">
      <dgm:prSet presAssocID="{DBA73B0B-1F2B-49A7-BA22-C8C8A4AA7CCD}" presName="hierChild2" presStyleCnt="0"/>
      <dgm:spPr/>
    </dgm:pt>
    <dgm:pt modelId="{C9363E3C-3316-477F-BD47-96884A661A2C}" type="pres">
      <dgm:prSet presAssocID="{DBA73B0B-1F2B-49A7-BA22-C8C8A4AA7CCD}" presName="hierChild3" presStyleCnt="0"/>
      <dgm:spPr/>
    </dgm:pt>
  </dgm:ptLst>
  <dgm:cxnLst>
    <dgm:cxn modelId="{ADAB5346-6FCB-4D95-A56B-EA6C66F7F8EB}" type="presOf" srcId="{DBA73B0B-1F2B-49A7-BA22-C8C8A4AA7CCD}" destId="{9D881DB8-5AC6-49AD-938C-8A7DA632634C}" srcOrd="0" destOrd="0" presId="urn:microsoft.com/office/officeart/2005/8/layout/orgChart1"/>
    <dgm:cxn modelId="{4230C399-9E87-4D17-B7C9-383697F94C9E}" type="presOf" srcId="{DBA73B0B-1F2B-49A7-BA22-C8C8A4AA7CCD}" destId="{287F918F-03B0-4FD4-A92A-BFC28D3CC8A7}" srcOrd="1" destOrd="0" presId="urn:microsoft.com/office/officeart/2005/8/layout/orgChart1"/>
    <dgm:cxn modelId="{8DD06EE5-BB9B-4724-A5DC-DEF69709BAC5}" type="presOf" srcId="{CAD9A3AD-C6A6-4B4E-A87F-749541029A57}" destId="{D9C09C2A-A7D7-4BCA-AC10-47E67A3BA804}" srcOrd="0" destOrd="0" presId="urn:microsoft.com/office/officeart/2005/8/layout/orgChart1"/>
    <dgm:cxn modelId="{4C3C7FEC-DF88-4D0A-B8BC-4072F88B8720}" srcId="{CAD9A3AD-C6A6-4B4E-A87F-749541029A57}" destId="{DBA73B0B-1F2B-49A7-BA22-C8C8A4AA7CCD}" srcOrd="0" destOrd="0" parTransId="{F0A19919-18B1-447D-A9C6-064AC99E5552}" sibTransId="{EA1AEE60-A1BF-4230-BF5C-EFE98DABE5FB}"/>
    <dgm:cxn modelId="{2AFB3E4F-1001-46AF-8D6C-7F235DAF9AFE}" type="presParOf" srcId="{D9C09C2A-A7D7-4BCA-AC10-47E67A3BA804}" destId="{B28BF376-CFC2-47ED-8613-B8E43391D925}" srcOrd="0" destOrd="0" presId="urn:microsoft.com/office/officeart/2005/8/layout/orgChart1"/>
    <dgm:cxn modelId="{ADB5D0C2-E7EA-4AC6-A635-1B7F750C58AC}" type="presParOf" srcId="{B28BF376-CFC2-47ED-8613-B8E43391D925}" destId="{8E9F8651-638B-4A0C-A87C-EAE6DF3B022A}" srcOrd="0" destOrd="0" presId="urn:microsoft.com/office/officeart/2005/8/layout/orgChart1"/>
    <dgm:cxn modelId="{4035C2DC-C5B6-46F6-8192-C4382A038C67}" type="presParOf" srcId="{8E9F8651-638B-4A0C-A87C-EAE6DF3B022A}" destId="{9D881DB8-5AC6-49AD-938C-8A7DA632634C}" srcOrd="0" destOrd="0" presId="urn:microsoft.com/office/officeart/2005/8/layout/orgChart1"/>
    <dgm:cxn modelId="{C550AD89-9D6B-41FA-89BC-C8F6F957992D}" type="presParOf" srcId="{8E9F8651-638B-4A0C-A87C-EAE6DF3B022A}" destId="{287F918F-03B0-4FD4-A92A-BFC28D3CC8A7}" srcOrd="1" destOrd="0" presId="urn:microsoft.com/office/officeart/2005/8/layout/orgChart1"/>
    <dgm:cxn modelId="{B95D43DB-AD7D-4F32-9DB2-E30C11DC53F4}" type="presParOf" srcId="{B28BF376-CFC2-47ED-8613-B8E43391D925}" destId="{BB16BF79-F723-4B49-8D0E-6F8944A8DF83}" srcOrd="1" destOrd="0" presId="urn:microsoft.com/office/officeart/2005/8/layout/orgChart1"/>
    <dgm:cxn modelId="{0C82ED77-8ACF-4544-B7E4-7844DB67AA36}" type="presParOf" srcId="{B28BF376-CFC2-47ED-8613-B8E43391D925}" destId="{C9363E3C-3316-477F-BD47-96884A661A2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18CE2-F972-4376-A0C6-B99BFAE3C017}"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6E91F0D0-AC0F-4BBB-8D85-91DCC2218C9E}">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Junior Advisement &amp; IGP</a:t>
          </a:r>
        </a:p>
      </dgm:t>
    </dgm:pt>
    <dgm:pt modelId="{676AA0E1-4285-410B-BB26-F42CD5157525}" type="parTrans" cxnId="{0E0B31A7-C7EF-4474-84F3-7852ADB89971}">
      <dgm:prSet/>
      <dgm:spPr/>
      <dgm:t>
        <a:bodyPr/>
        <a:lstStyle/>
        <a:p>
          <a:endParaRPr lang="en-US"/>
        </a:p>
      </dgm:t>
    </dgm:pt>
    <dgm:pt modelId="{0A30F2AF-13D2-477B-8971-AE194BFE6D70}" type="sibTrans" cxnId="{0E0B31A7-C7EF-4474-84F3-7852ADB89971}">
      <dgm:prSet/>
      <dgm:spPr/>
      <dgm:t>
        <a:bodyPr/>
        <a:lstStyle/>
        <a:p>
          <a:endParaRPr lang="en-US"/>
        </a:p>
      </dgm:t>
    </dgm:pt>
    <dgm:pt modelId="{FFC59EA6-B219-4FB2-9E7F-1459D3139FC1}">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Graduation Requirements and Options</a:t>
          </a:r>
        </a:p>
      </dgm:t>
    </dgm:pt>
    <dgm:pt modelId="{10E187DC-039A-4716-88C8-FD96FEB6226E}" type="parTrans" cxnId="{57CF166E-38C8-4F7A-88A9-3E5A48778BD5}">
      <dgm:prSet/>
      <dgm:spPr/>
      <dgm:t>
        <a:bodyPr/>
        <a:lstStyle/>
        <a:p>
          <a:endParaRPr lang="en-US"/>
        </a:p>
      </dgm:t>
    </dgm:pt>
    <dgm:pt modelId="{7739A370-53A7-473D-A72E-7BAD827FC3BC}" type="sibTrans" cxnId="{57CF166E-38C8-4F7A-88A9-3E5A48778BD5}">
      <dgm:prSet/>
      <dgm:spPr/>
      <dgm:t>
        <a:bodyPr/>
        <a:lstStyle/>
        <a:p>
          <a:endParaRPr lang="en-US"/>
        </a:p>
      </dgm:t>
    </dgm:pt>
    <dgm:pt modelId="{154E90E4-F2FB-4010-97ED-5D04D4441989}">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Post-Secondary Options</a:t>
          </a:r>
        </a:p>
      </dgm:t>
    </dgm:pt>
    <dgm:pt modelId="{3DBC7DC3-531E-4C61-A26B-0A98775F99FF}" type="parTrans" cxnId="{7C083619-E1FF-4098-8D4B-ECF81DD29972}">
      <dgm:prSet/>
      <dgm:spPr/>
      <dgm:t>
        <a:bodyPr/>
        <a:lstStyle/>
        <a:p>
          <a:endParaRPr lang="en-US"/>
        </a:p>
      </dgm:t>
    </dgm:pt>
    <dgm:pt modelId="{81B7BA45-6A5B-4F88-A401-C90E3545A16A}" type="sibTrans" cxnId="{7C083619-E1FF-4098-8D4B-ECF81DD29972}">
      <dgm:prSet/>
      <dgm:spPr/>
      <dgm:t>
        <a:bodyPr/>
        <a:lstStyle/>
        <a:p>
          <a:endParaRPr lang="en-US"/>
        </a:p>
      </dgm:t>
    </dgm:pt>
    <dgm:pt modelId="{F3A0316A-DEB3-46E3-930E-36BA5C23ADEA}">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HOPE Programs, Financial Aid, and Georgia Match </a:t>
          </a:r>
        </a:p>
      </dgm:t>
    </dgm:pt>
    <dgm:pt modelId="{7F6F1575-8CC8-492F-9524-21CE1247C20E}" type="parTrans" cxnId="{913865A7-56E7-4D81-A32B-3699B4547DA9}">
      <dgm:prSet/>
      <dgm:spPr/>
      <dgm:t>
        <a:bodyPr/>
        <a:lstStyle/>
        <a:p>
          <a:endParaRPr lang="en-US"/>
        </a:p>
      </dgm:t>
    </dgm:pt>
    <dgm:pt modelId="{11D4A414-75B7-4643-8529-B5F52D9878D2}" type="sibTrans" cxnId="{913865A7-56E7-4D81-A32B-3699B4547DA9}">
      <dgm:prSet/>
      <dgm:spPr/>
      <dgm:t>
        <a:bodyPr/>
        <a:lstStyle/>
        <a:p>
          <a:endParaRPr lang="en-US"/>
        </a:p>
      </dgm:t>
    </dgm:pt>
    <dgm:pt modelId="{0A80FD11-70AD-45B2-AC7D-3695878EA9FD}">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Naviance</a:t>
          </a:r>
        </a:p>
      </dgm:t>
    </dgm:pt>
    <dgm:pt modelId="{F6D9840A-F281-4E54-A013-5DEF991F795D}" type="parTrans" cxnId="{DE57EBAC-E5CD-4368-A83A-BE8EA78E0694}">
      <dgm:prSet/>
      <dgm:spPr/>
      <dgm:t>
        <a:bodyPr/>
        <a:lstStyle/>
        <a:p>
          <a:endParaRPr lang="en-US"/>
        </a:p>
      </dgm:t>
    </dgm:pt>
    <dgm:pt modelId="{DED347FF-C9DC-4948-8077-CB692F0F698F}" type="sibTrans" cxnId="{DE57EBAC-E5CD-4368-A83A-BE8EA78E0694}">
      <dgm:prSet/>
      <dgm:spPr/>
      <dgm:t>
        <a:bodyPr/>
        <a:lstStyle/>
        <a:p>
          <a:endParaRPr lang="en-US"/>
        </a:p>
      </dgm:t>
    </dgm:pt>
    <dgm:pt modelId="{42AE7C2A-8BA4-4E12-9CCD-C44AF7F60EF6}">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Dual Enrollment</a:t>
          </a:r>
        </a:p>
      </dgm:t>
    </dgm:pt>
    <dgm:pt modelId="{4F1861DA-7310-46C0-AAC4-E50C86C631B8}" type="parTrans" cxnId="{8B3108E6-892A-44F0-865C-6A1D4A1BEF55}">
      <dgm:prSet/>
      <dgm:spPr/>
      <dgm:t>
        <a:bodyPr/>
        <a:lstStyle/>
        <a:p>
          <a:endParaRPr lang="en-US"/>
        </a:p>
      </dgm:t>
    </dgm:pt>
    <dgm:pt modelId="{A933A25D-ADC4-49ED-8E38-467F8ADCB80B}" type="sibTrans" cxnId="{8B3108E6-892A-44F0-865C-6A1D4A1BEF55}">
      <dgm:prSet/>
      <dgm:spPr/>
      <dgm:t>
        <a:bodyPr/>
        <a:lstStyle/>
        <a:p>
          <a:endParaRPr lang="en-US"/>
        </a:p>
      </dgm:t>
    </dgm:pt>
    <dgm:pt modelId="{A9DDCB1D-732F-4E28-9144-B5AB5DC4CB45}" type="pres">
      <dgm:prSet presAssocID="{A4818CE2-F972-4376-A0C6-B99BFAE3C017}" presName="vert0" presStyleCnt="0">
        <dgm:presLayoutVars>
          <dgm:dir/>
          <dgm:animOne val="branch"/>
          <dgm:animLvl val="lvl"/>
        </dgm:presLayoutVars>
      </dgm:prSet>
      <dgm:spPr/>
    </dgm:pt>
    <dgm:pt modelId="{93588857-A332-44F8-8773-361A039382E0}" type="pres">
      <dgm:prSet presAssocID="{6E91F0D0-AC0F-4BBB-8D85-91DCC2218C9E}" presName="thickLine" presStyleLbl="alignNode1" presStyleIdx="0" presStyleCnt="6"/>
      <dgm:spPr/>
    </dgm:pt>
    <dgm:pt modelId="{1B5C5BAE-EB8E-439A-99CE-4EA7B6BBBF4D}" type="pres">
      <dgm:prSet presAssocID="{6E91F0D0-AC0F-4BBB-8D85-91DCC2218C9E}" presName="horz1" presStyleCnt="0"/>
      <dgm:spPr/>
    </dgm:pt>
    <dgm:pt modelId="{D72EF5EB-4646-43AF-890D-446F0285BE98}" type="pres">
      <dgm:prSet presAssocID="{6E91F0D0-AC0F-4BBB-8D85-91DCC2218C9E}" presName="tx1" presStyleLbl="revTx" presStyleIdx="0" presStyleCnt="6"/>
      <dgm:spPr/>
    </dgm:pt>
    <dgm:pt modelId="{8583AE30-2DA3-4AB4-B106-F5AADCBB7D69}" type="pres">
      <dgm:prSet presAssocID="{6E91F0D0-AC0F-4BBB-8D85-91DCC2218C9E}" presName="vert1" presStyleCnt="0"/>
      <dgm:spPr/>
    </dgm:pt>
    <dgm:pt modelId="{516F08AD-D405-49B9-9A6D-B49430247E30}" type="pres">
      <dgm:prSet presAssocID="{FFC59EA6-B219-4FB2-9E7F-1459D3139FC1}" presName="thickLine" presStyleLbl="alignNode1" presStyleIdx="1" presStyleCnt="6"/>
      <dgm:spPr/>
    </dgm:pt>
    <dgm:pt modelId="{3BB27A63-808C-4709-9F60-A96683720A61}" type="pres">
      <dgm:prSet presAssocID="{FFC59EA6-B219-4FB2-9E7F-1459D3139FC1}" presName="horz1" presStyleCnt="0"/>
      <dgm:spPr/>
    </dgm:pt>
    <dgm:pt modelId="{1A624A9D-0709-4F50-9D40-D54C14C73E91}" type="pres">
      <dgm:prSet presAssocID="{FFC59EA6-B219-4FB2-9E7F-1459D3139FC1}" presName="tx1" presStyleLbl="revTx" presStyleIdx="1" presStyleCnt="6"/>
      <dgm:spPr/>
    </dgm:pt>
    <dgm:pt modelId="{74E7A5A9-F2C3-49F7-8454-F321E6AA495D}" type="pres">
      <dgm:prSet presAssocID="{FFC59EA6-B219-4FB2-9E7F-1459D3139FC1}" presName="vert1" presStyleCnt="0"/>
      <dgm:spPr/>
    </dgm:pt>
    <dgm:pt modelId="{26D2E53E-8DB1-4BFA-975C-F81C6861C6A7}" type="pres">
      <dgm:prSet presAssocID="{42AE7C2A-8BA4-4E12-9CCD-C44AF7F60EF6}" presName="thickLine" presStyleLbl="alignNode1" presStyleIdx="2" presStyleCnt="6"/>
      <dgm:spPr/>
    </dgm:pt>
    <dgm:pt modelId="{43B86E76-F3B2-4ABC-8855-459930223FFF}" type="pres">
      <dgm:prSet presAssocID="{42AE7C2A-8BA4-4E12-9CCD-C44AF7F60EF6}" presName="horz1" presStyleCnt="0"/>
      <dgm:spPr/>
    </dgm:pt>
    <dgm:pt modelId="{8581AA7D-1EA2-4632-BADD-D7999BB4440E}" type="pres">
      <dgm:prSet presAssocID="{42AE7C2A-8BA4-4E12-9CCD-C44AF7F60EF6}" presName="tx1" presStyleLbl="revTx" presStyleIdx="2" presStyleCnt="6"/>
      <dgm:spPr/>
    </dgm:pt>
    <dgm:pt modelId="{A8F1613B-7274-4BFC-B1EE-851DB8ECBF7B}" type="pres">
      <dgm:prSet presAssocID="{42AE7C2A-8BA4-4E12-9CCD-C44AF7F60EF6}" presName="vert1" presStyleCnt="0"/>
      <dgm:spPr/>
    </dgm:pt>
    <dgm:pt modelId="{C3B8FA79-8585-4E43-AA5C-BA4B8071BABA}" type="pres">
      <dgm:prSet presAssocID="{154E90E4-F2FB-4010-97ED-5D04D4441989}" presName="thickLine" presStyleLbl="alignNode1" presStyleIdx="3" presStyleCnt="6"/>
      <dgm:spPr/>
    </dgm:pt>
    <dgm:pt modelId="{2761B985-74E4-4D9B-86EA-144F47DCA757}" type="pres">
      <dgm:prSet presAssocID="{154E90E4-F2FB-4010-97ED-5D04D4441989}" presName="horz1" presStyleCnt="0"/>
      <dgm:spPr/>
    </dgm:pt>
    <dgm:pt modelId="{81F61A15-9633-4DE9-B132-9B6FF7E9E6D1}" type="pres">
      <dgm:prSet presAssocID="{154E90E4-F2FB-4010-97ED-5D04D4441989}" presName="tx1" presStyleLbl="revTx" presStyleIdx="3" presStyleCnt="6"/>
      <dgm:spPr/>
    </dgm:pt>
    <dgm:pt modelId="{EC54B2DB-8086-4176-AE2E-0271434AA0AF}" type="pres">
      <dgm:prSet presAssocID="{154E90E4-F2FB-4010-97ED-5D04D4441989}" presName="vert1" presStyleCnt="0"/>
      <dgm:spPr/>
    </dgm:pt>
    <dgm:pt modelId="{8AB99ABE-2B9C-480F-95E0-CB75AD05CE14}" type="pres">
      <dgm:prSet presAssocID="{F3A0316A-DEB3-46E3-930E-36BA5C23ADEA}" presName="thickLine" presStyleLbl="alignNode1" presStyleIdx="4" presStyleCnt="6"/>
      <dgm:spPr/>
    </dgm:pt>
    <dgm:pt modelId="{62FB3514-817C-402E-9197-035DFD3B2C7D}" type="pres">
      <dgm:prSet presAssocID="{F3A0316A-DEB3-46E3-930E-36BA5C23ADEA}" presName="horz1" presStyleCnt="0"/>
      <dgm:spPr/>
    </dgm:pt>
    <dgm:pt modelId="{3AD2899F-78BA-41BC-A446-46121F1F5C2C}" type="pres">
      <dgm:prSet presAssocID="{F3A0316A-DEB3-46E3-930E-36BA5C23ADEA}" presName="tx1" presStyleLbl="revTx" presStyleIdx="4" presStyleCnt="6"/>
      <dgm:spPr/>
    </dgm:pt>
    <dgm:pt modelId="{D0420963-46EF-4E85-BA52-AE64622F33AE}" type="pres">
      <dgm:prSet presAssocID="{F3A0316A-DEB3-46E3-930E-36BA5C23ADEA}" presName="vert1" presStyleCnt="0"/>
      <dgm:spPr/>
    </dgm:pt>
    <dgm:pt modelId="{AD58A538-31DD-422B-BF3D-3DE3E24B45DE}" type="pres">
      <dgm:prSet presAssocID="{0A80FD11-70AD-45B2-AC7D-3695878EA9FD}" presName="thickLine" presStyleLbl="alignNode1" presStyleIdx="5" presStyleCnt="6"/>
      <dgm:spPr/>
    </dgm:pt>
    <dgm:pt modelId="{D66F629A-4084-4CB2-A6DD-129F9B229DBC}" type="pres">
      <dgm:prSet presAssocID="{0A80FD11-70AD-45B2-AC7D-3695878EA9FD}" presName="horz1" presStyleCnt="0"/>
      <dgm:spPr/>
    </dgm:pt>
    <dgm:pt modelId="{E098D831-CD95-4E99-A240-A5EF737F14DA}" type="pres">
      <dgm:prSet presAssocID="{0A80FD11-70AD-45B2-AC7D-3695878EA9FD}" presName="tx1" presStyleLbl="revTx" presStyleIdx="5" presStyleCnt="6"/>
      <dgm:spPr/>
    </dgm:pt>
    <dgm:pt modelId="{FACE2D0F-7860-4D4D-B499-34E13556B280}" type="pres">
      <dgm:prSet presAssocID="{0A80FD11-70AD-45B2-AC7D-3695878EA9FD}" presName="vert1" presStyleCnt="0"/>
      <dgm:spPr/>
    </dgm:pt>
  </dgm:ptLst>
  <dgm:cxnLst>
    <dgm:cxn modelId="{7C083619-E1FF-4098-8D4B-ECF81DD29972}" srcId="{A4818CE2-F972-4376-A0C6-B99BFAE3C017}" destId="{154E90E4-F2FB-4010-97ED-5D04D4441989}" srcOrd="3" destOrd="0" parTransId="{3DBC7DC3-531E-4C61-A26B-0A98775F99FF}" sibTransId="{81B7BA45-6A5B-4F88-A401-C90E3545A16A}"/>
    <dgm:cxn modelId="{B4CC7626-6A98-457E-8761-73C99E807DDC}" type="presOf" srcId="{A4818CE2-F972-4376-A0C6-B99BFAE3C017}" destId="{A9DDCB1D-732F-4E28-9144-B5AB5DC4CB45}" srcOrd="0" destOrd="0" presId="urn:microsoft.com/office/officeart/2008/layout/LinedList"/>
    <dgm:cxn modelId="{57CF166E-38C8-4F7A-88A9-3E5A48778BD5}" srcId="{A4818CE2-F972-4376-A0C6-B99BFAE3C017}" destId="{FFC59EA6-B219-4FB2-9E7F-1459D3139FC1}" srcOrd="1" destOrd="0" parTransId="{10E187DC-039A-4716-88C8-FD96FEB6226E}" sibTransId="{7739A370-53A7-473D-A72E-7BAD827FC3BC}"/>
    <dgm:cxn modelId="{E6BE1888-1E96-4C8F-8D4A-9F5B309BC509}" type="presOf" srcId="{6E91F0D0-AC0F-4BBB-8D85-91DCC2218C9E}" destId="{D72EF5EB-4646-43AF-890D-446F0285BE98}" srcOrd="0" destOrd="0" presId="urn:microsoft.com/office/officeart/2008/layout/LinedList"/>
    <dgm:cxn modelId="{F07D1C90-E49E-408C-84F1-5E45CB80F036}" type="presOf" srcId="{F3A0316A-DEB3-46E3-930E-36BA5C23ADEA}" destId="{3AD2899F-78BA-41BC-A446-46121F1F5C2C}" srcOrd="0" destOrd="0" presId="urn:microsoft.com/office/officeart/2008/layout/LinedList"/>
    <dgm:cxn modelId="{E24189A0-E89B-4C2F-B1EC-D7891C7CA865}" type="presOf" srcId="{FFC59EA6-B219-4FB2-9E7F-1459D3139FC1}" destId="{1A624A9D-0709-4F50-9D40-D54C14C73E91}" srcOrd="0" destOrd="0" presId="urn:microsoft.com/office/officeart/2008/layout/LinedList"/>
    <dgm:cxn modelId="{0E0B31A7-C7EF-4474-84F3-7852ADB89971}" srcId="{A4818CE2-F972-4376-A0C6-B99BFAE3C017}" destId="{6E91F0D0-AC0F-4BBB-8D85-91DCC2218C9E}" srcOrd="0" destOrd="0" parTransId="{676AA0E1-4285-410B-BB26-F42CD5157525}" sibTransId="{0A30F2AF-13D2-477B-8971-AE194BFE6D70}"/>
    <dgm:cxn modelId="{913865A7-56E7-4D81-A32B-3699B4547DA9}" srcId="{A4818CE2-F972-4376-A0C6-B99BFAE3C017}" destId="{F3A0316A-DEB3-46E3-930E-36BA5C23ADEA}" srcOrd="4" destOrd="0" parTransId="{7F6F1575-8CC8-492F-9524-21CE1247C20E}" sibTransId="{11D4A414-75B7-4643-8529-B5F52D9878D2}"/>
    <dgm:cxn modelId="{DE57EBAC-E5CD-4368-A83A-BE8EA78E0694}" srcId="{A4818CE2-F972-4376-A0C6-B99BFAE3C017}" destId="{0A80FD11-70AD-45B2-AC7D-3695878EA9FD}" srcOrd="5" destOrd="0" parTransId="{F6D9840A-F281-4E54-A013-5DEF991F795D}" sibTransId="{DED347FF-C9DC-4948-8077-CB692F0F698F}"/>
    <dgm:cxn modelId="{3CAB0AC5-229F-464F-82D7-46E295BC8029}" type="presOf" srcId="{154E90E4-F2FB-4010-97ED-5D04D4441989}" destId="{81F61A15-9633-4DE9-B132-9B6FF7E9E6D1}" srcOrd="0" destOrd="0" presId="urn:microsoft.com/office/officeart/2008/layout/LinedList"/>
    <dgm:cxn modelId="{8B3108E6-892A-44F0-865C-6A1D4A1BEF55}" srcId="{A4818CE2-F972-4376-A0C6-B99BFAE3C017}" destId="{42AE7C2A-8BA4-4E12-9CCD-C44AF7F60EF6}" srcOrd="2" destOrd="0" parTransId="{4F1861DA-7310-46C0-AAC4-E50C86C631B8}" sibTransId="{A933A25D-ADC4-49ED-8E38-467F8ADCB80B}"/>
    <dgm:cxn modelId="{892232E8-7812-4F4D-A77A-03D6105CF8DF}" type="presOf" srcId="{42AE7C2A-8BA4-4E12-9CCD-C44AF7F60EF6}" destId="{8581AA7D-1EA2-4632-BADD-D7999BB4440E}" srcOrd="0" destOrd="0" presId="urn:microsoft.com/office/officeart/2008/layout/LinedList"/>
    <dgm:cxn modelId="{7AA9C6FB-2861-400D-AE23-873D59945AD7}" type="presOf" srcId="{0A80FD11-70AD-45B2-AC7D-3695878EA9FD}" destId="{E098D831-CD95-4E99-A240-A5EF737F14DA}" srcOrd="0" destOrd="0" presId="urn:microsoft.com/office/officeart/2008/layout/LinedList"/>
    <dgm:cxn modelId="{A7457F6F-904C-4028-9EF8-0F501887E04C}" type="presParOf" srcId="{A9DDCB1D-732F-4E28-9144-B5AB5DC4CB45}" destId="{93588857-A332-44F8-8773-361A039382E0}" srcOrd="0" destOrd="0" presId="urn:microsoft.com/office/officeart/2008/layout/LinedList"/>
    <dgm:cxn modelId="{4A95A647-CF0D-47F1-9289-87D6F3A80A0D}" type="presParOf" srcId="{A9DDCB1D-732F-4E28-9144-B5AB5DC4CB45}" destId="{1B5C5BAE-EB8E-439A-99CE-4EA7B6BBBF4D}" srcOrd="1" destOrd="0" presId="urn:microsoft.com/office/officeart/2008/layout/LinedList"/>
    <dgm:cxn modelId="{2D7A030D-0DDA-4A79-BAE1-DAC3C7C966F6}" type="presParOf" srcId="{1B5C5BAE-EB8E-439A-99CE-4EA7B6BBBF4D}" destId="{D72EF5EB-4646-43AF-890D-446F0285BE98}" srcOrd="0" destOrd="0" presId="urn:microsoft.com/office/officeart/2008/layout/LinedList"/>
    <dgm:cxn modelId="{52E49E81-5B81-4080-9D3B-7D753152E44F}" type="presParOf" srcId="{1B5C5BAE-EB8E-439A-99CE-4EA7B6BBBF4D}" destId="{8583AE30-2DA3-4AB4-B106-F5AADCBB7D69}" srcOrd="1" destOrd="0" presId="urn:microsoft.com/office/officeart/2008/layout/LinedList"/>
    <dgm:cxn modelId="{F3F54C68-5FE0-4E17-AFDF-776B2B1DFF0C}" type="presParOf" srcId="{A9DDCB1D-732F-4E28-9144-B5AB5DC4CB45}" destId="{516F08AD-D405-49B9-9A6D-B49430247E30}" srcOrd="2" destOrd="0" presId="urn:microsoft.com/office/officeart/2008/layout/LinedList"/>
    <dgm:cxn modelId="{07EDDE43-A21F-46F8-82CC-66D96A040E3A}" type="presParOf" srcId="{A9DDCB1D-732F-4E28-9144-B5AB5DC4CB45}" destId="{3BB27A63-808C-4709-9F60-A96683720A61}" srcOrd="3" destOrd="0" presId="urn:microsoft.com/office/officeart/2008/layout/LinedList"/>
    <dgm:cxn modelId="{F25FDD20-BE6D-4111-8CEC-4BF4943F8CF3}" type="presParOf" srcId="{3BB27A63-808C-4709-9F60-A96683720A61}" destId="{1A624A9D-0709-4F50-9D40-D54C14C73E91}" srcOrd="0" destOrd="0" presId="urn:microsoft.com/office/officeart/2008/layout/LinedList"/>
    <dgm:cxn modelId="{A07A44ED-61E7-46BE-88B4-72CB346027BE}" type="presParOf" srcId="{3BB27A63-808C-4709-9F60-A96683720A61}" destId="{74E7A5A9-F2C3-49F7-8454-F321E6AA495D}" srcOrd="1" destOrd="0" presId="urn:microsoft.com/office/officeart/2008/layout/LinedList"/>
    <dgm:cxn modelId="{D2219C87-95CD-4B6E-905F-5D6D040BD914}" type="presParOf" srcId="{A9DDCB1D-732F-4E28-9144-B5AB5DC4CB45}" destId="{26D2E53E-8DB1-4BFA-975C-F81C6861C6A7}" srcOrd="4" destOrd="0" presId="urn:microsoft.com/office/officeart/2008/layout/LinedList"/>
    <dgm:cxn modelId="{851328E6-5ED6-4C06-976C-484029ECD1EB}" type="presParOf" srcId="{A9DDCB1D-732F-4E28-9144-B5AB5DC4CB45}" destId="{43B86E76-F3B2-4ABC-8855-459930223FFF}" srcOrd="5" destOrd="0" presId="urn:microsoft.com/office/officeart/2008/layout/LinedList"/>
    <dgm:cxn modelId="{CC789592-590C-496C-ABCC-612924823B5C}" type="presParOf" srcId="{43B86E76-F3B2-4ABC-8855-459930223FFF}" destId="{8581AA7D-1EA2-4632-BADD-D7999BB4440E}" srcOrd="0" destOrd="0" presId="urn:microsoft.com/office/officeart/2008/layout/LinedList"/>
    <dgm:cxn modelId="{1A2DF906-2578-4209-A963-CEE0BFA257CF}" type="presParOf" srcId="{43B86E76-F3B2-4ABC-8855-459930223FFF}" destId="{A8F1613B-7274-4BFC-B1EE-851DB8ECBF7B}" srcOrd="1" destOrd="0" presId="urn:microsoft.com/office/officeart/2008/layout/LinedList"/>
    <dgm:cxn modelId="{45FB11DA-D90A-4ED4-8D5B-C6D50C53CF16}" type="presParOf" srcId="{A9DDCB1D-732F-4E28-9144-B5AB5DC4CB45}" destId="{C3B8FA79-8585-4E43-AA5C-BA4B8071BABA}" srcOrd="6" destOrd="0" presId="urn:microsoft.com/office/officeart/2008/layout/LinedList"/>
    <dgm:cxn modelId="{64CE55B0-7751-4F01-8C40-83020AD59837}" type="presParOf" srcId="{A9DDCB1D-732F-4E28-9144-B5AB5DC4CB45}" destId="{2761B985-74E4-4D9B-86EA-144F47DCA757}" srcOrd="7" destOrd="0" presId="urn:microsoft.com/office/officeart/2008/layout/LinedList"/>
    <dgm:cxn modelId="{76F9CF44-D1C7-4652-9083-1E2E5A427E2E}" type="presParOf" srcId="{2761B985-74E4-4D9B-86EA-144F47DCA757}" destId="{81F61A15-9633-4DE9-B132-9B6FF7E9E6D1}" srcOrd="0" destOrd="0" presId="urn:microsoft.com/office/officeart/2008/layout/LinedList"/>
    <dgm:cxn modelId="{403B53FC-F740-404C-B735-1C06D685420D}" type="presParOf" srcId="{2761B985-74E4-4D9B-86EA-144F47DCA757}" destId="{EC54B2DB-8086-4176-AE2E-0271434AA0AF}" srcOrd="1" destOrd="0" presId="urn:microsoft.com/office/officeart/2008/layout/LinedList"/>
    <dgm:cxn modelId="{0D91689E-BAAE-48D5-ADF3-D3041C68134B}" type="presParOf" srcId="{A9DDCB1D-732F-4E28-9144-B5AB5DC4CB45}" destId="{8AB99ABE-2B9C-480F-95E0-CB75AD05CE14}" srcOrd="8" destOrd="0" presId="urn:microsoft.com/office/officeart/2008/layout/LinedList"/>
    <dgm:cxn modelId="{F8867934-61F3-4B84-9279-924B5E5964AF}" type="presParOf" srcId="{A9DDCB1D-732F-4E28-9144-B5AB5DC4CB45}" destId="{62FB3514-817C-402E-9197-035DFD3B2C7D}" srcOrd="9" destOrd="0" presId="urn:microsoft.com/office/officeart/2008/layout/LinedList"/>
    <dgm:cxn modelId="{5A936E99-1211-4A9F-A2B3-462DF62ED698}" type="presParOf" srcId="{62FB3514-817C-402E-9197-035DFD3B2C7D}" destId="{3AD2899F-78BA-41BC-A446-46121F1F5C2C}" srcOrd="0" destOrd="0" presId="urn:microsoft.com/office/officeart/2008/layout/LinedList"/>
    <dgm:cxn modelId="{CEBB8FCE-7162-4BB8-9947-20D11CD7D848}" type="presParOf" srcId="{62FB3514-817C-402E-9197-035DFD3B2C7D}" destId="{D0420963-46EF-4E85-BA52-AE64622F33AE}" srcOrd="1" destOrd="0" presId="urn:microsoft.com/office/officeart/2008/layout/LinedList"/>
    <dgm:cxn modelId="{62976DFA-C3D8-4842-8871-3F9FAFA4F0D7}" type="presParOf" srcId="{A9DDCB1D-732F-4E28-9144-B5AB5DC4CB45}" destId="{AD58A538-31DD-422B-BF3D-3DE3E24B45DE}" srcOrd="10" destOrd="0" presId="urn:microsoft.com/office/officeart/2008/layout/LinedList"/>
    <dgm:cxn modelId="{917982A9-FD64-4598-AA09-0DEB56F94666}" type="presParOf" srcId="{A9DDCB1D-732F-4E28-9144-B5AB5DC4CB45}" destId="{D66F629A-4084-4CB2-A6DD-129F9B229DBC}" srcOrd="11" destOrd="0" presId="urn:microsoft.com/office/officeart/2008/layout/LinedList"/>
    <dgm:cxn modelId="{6560351D-7518-475F-857E-E9758E8E6D71}" type="presParOf" srcId="{D66F629A-4084-4CB2-A6DD-129F9B229DBC}" destId="{E098D831-CD95-4E99-A240-A5EF737F14DA}" srcOrd="0" destOrd="0" presId="urn:microsoft.com/office/officeart/2008/layout/LinedList"/>
    <dgm:cxn modelId="{40712C62-DBE8-402D-8B48-AAC7E40C8F0E}" type="presParOf" srcId="{D66F629A-4084-4CB2-A6DD-129F9B229DBC}" destId="{FACE2D0F-7860-4D4D-B499-34E13556B2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D16410-152E-4DE3-8D94-072B26CD87A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192C9BB-AB86-4FF8-ABB3-DF8BCD844DB7}">
      <dgm:prSet/>
      <dgm:spPr/>
      <dgm:t>
        <a:bodyPr/>
        <a:lstStyle/>
        <a:p>
          <a:pPr>
            <a:lnSpc>
              <a:spcPct val="100000"/>
            </a:lnSpc>
          </a:pPr>
          <a:r>
            <a:rPr lang="en-US" dirty="0">
              <a:latin typeface="Roboto" panose="02000000000000000000" pitchFamily="2" charset="0"/>
              <a:ea typeface="Roboto" panose="02000000000000000000" pitchFamily="2" charset="0"/>
              <a:cs typeface="Roboto" panose="02000000000000000000" pitchFamily="2" charset="0"/>
            </a:rPr>
            <a:t>Dual Enrollment is a program that allows 10</a:t>
          </a:r>
          <a:r>
            <a:rPr lang="en-US" baseline="30000" dirty="0">
              <a:latin typeface="Roboto" panose="02000000000000000000" pitchFamily="2" charset="0"/>
              <a:ea typeface="Roboto" panose="02000000000000000000" pitchFamily="2" charset="0"/>
              <a:cs typeface="Roboto" panose="02000000000000000000" pitchFamily="2" charset="0"/>
            </a:rPr>
            <a:t>th</a:t>
          </a:r>
          <a:r>
            <a:rPr lang="en-US" dirty="0">
              <a:latin typeface="Roboto" panose="02000000000000000000" pitchFamily="2" charset="0"/>
              <a:ea typeface="Roboto" panose="02000000000000000000" pitchFamily="2" charset="0"/>
              <a:cs typeface="Roboto" panose="02000000000000000000" pitchFamily="2" charset="0"/>
            </a:rPr>
            <a:t> - 12</a:t>
          </a:r>
          <a:r>
            <a:rPr lang="en-US" baseline="30000" dirty="0">
              <a:latin typeface="Roboto" panose="02000000000000000000" pitchFamily="2" charset="0"/>
              <a:ea typeface="Roboto" panose="02000000000000000000" pitchFamily="2" charset="0"/>
              <a:cs typeface="Roboto" panose="02000000000000000000" pitchFamily="2" charset="0"/>
            </a:rPr>
            <a:t>th</a:t>
          </a:r>
          <a:r>
            <a:rPr lang="en-US" dirty="0">
              <a:latin typeface="Roboto" panose="02000000000000000000" pitchFamily="2" charset="0"/>
              <a:ea typeface="Roboto" panose="02000000000000000000" pitchFamily="2" charset="0"/>
              <a:cs typeface="Roboto" panose="02000000000000000000" pitchFamily="2" charset="0"/>
            </a:rPr>
            <a:t> graders to take college classes while completing their high school diploma. Students receive high school credit towards graduation and receive the college credit.</a:t>
          </a:r>
        </a:p>
      </dgm:t>
    </dgm:pt>
    <dgm:pt modelId="{3DA701C8-AB99-4F3A-ACD8-ECBFE38870F3}" type="parTrans" cxnId="{62ED1DD8-48EE-40C8-82CE-2A206FD2F4B3}">
      <dgm:prSet/>
      <dgm:spPr/>
      <dgm:t>
        <a:bodyPr/>
        <a:lstStyle/>
        <a:p>
          <a:endParaRPr lang="en-US"/>
        </a:p>
      </dgm:t>
    </dgm:pt>
    <dgm:pt modelId="{D5E693DC-65CE-4128-8649-C2CDF27D3CD8}" type="sibTrans" cxnId="{62ED1DD8-48EE-40C8-82CE-2A206FD2F4B3}">
      <dgm:prSet/>
      <dgm:spPr/>
      <dgm:t>
        <a:bodyPr/>
        <a:lstStyle/>
        <a:p>
          <a:endParaRPr lang="en-US"/>
        </a:p>
      </dgm:t>
    </dgm:pt>
    <dgm:pt modelId="{A1716D6E-8321-4EA3-82BA-40108B6EFA7E}">
      <dgm:prSet/>
      <dgm:spPr/>
      <dgm:t>
        <a:bodyPr/>
        <a:lstStyle/>
        <a:p>
          <a:pPr>
            <a:lnSpc>
              <a:spcPct val="100000"/>
            </a:lnSpc>
          </a:pPr>
          <a:r>
            <a:rPr lang="en-US" dirty="0">
              <a:latin typeface="Roboto" panose="02000000000000000000" pitchFamily="2" charset="0"/>
              <a:ea typeface="Roboto" panose="02000000000000000000" pitchFamily="2" charset="0"/>
              <a:cs typeface="Roboto" panose="02000000000000000000" pitchFamily="2" charset="0"/>
            </a:rPr>
            <a:t>DE pays for 100% tuition, mandatory fees, and required textbooks up to a maximum cap of 30 hours </a:t>
          </a:r>
          <a:r>
            <a:rPr lang="en-US" i="0" dirty="0">
              <a:latin typeface="Roboto" panose="02000000000000000000" pitchFamily="2" charset="0"/>
              <a:ea typeface="Roboto" panose="02000000000000000000" pitchFamily="2" charset="0"/>
              <a:cs typeface="Roboto" panose="02000000000000000000" pitchFamily="2" charset="0"/>
            </a:rPr>
            <a:t>(this equates to roughly one year of full-time college enrollment or around 10 courses</a:t>
          </a:r>
          <a:r>
            <a:rPr lang="en-US" i="0" dirty="0"/>
            <a:t>)</a:t>
          </a:r>
        </a:p>
      </dgm:t>
    </dgm:pt>
    <dgm:pt modelId="{3946C77F-8FCB-4071-BB81-737A91794214}" type="sibTrans" cxnId="{DDB59570-7EF7-4793-A341-C4FDE982A769}">
      <dgm:prSet/>
      <dgm:spPr/>
      <dgm:t>
        <a:bodyPr/>
        <a:lstStyle/>
        <a:p>
          <a:endParaRPr lang="en-US"/>
        </a:p>
      </dgm:t>
    </dgm:pt>
    <dgm:pt modelId="{1559E81C-9F7C-40A1-9574-3DB5EAD6FBDC}" type="parTrans" cxnId="{DDB59570-7EF7-4793-A341-C4FDE982A769}">
      <dgm:prSet/>
      <dgm:spPr/>
      <dgm:t>
        <a:bodyPr/>
        <a:lstStyle/>
        <a:p>
          <a:endParaRPr lang="en-US"/>
        </a:p>
      </dgm:t>
    </dgm:pt>
    <dgm:pt modelId="{862F3958-DB01-40F9-9959-8B6AC579A101}" type="pres">
      <dgm:prSet presAssocID="{FBD16410-152E-4DE3-8D94-072B26CD87A1}" presName="root" presStyleCnt="0">
        <dgm:presLayoutVars>
          <dgm:dir/>
          <dgm:resizeHandles val="exact"/>
        </dgm:presLayoutVars>
      </dgm:prSet>
      <dgm:spPr/>
    </dgm:pt>
    <dgm:pt modelId="{EB7DB25C-42E2-43F8-908A-CDDC1A8FCC36}" type="pres">
      <dgm:prSet presAssocID="{C192C9BB-AB86-4FF8-ABB3-DF8BCD844DB7}" presName="compNode" presStyleCnt="0"/>
      <dgm:spPr/>
    </dgm:pt>
    <dgm:pt modelId="{F655EDEC-8CB0-4E6F-BDAC-BC232C069FE3}" type="pres">
      <dgm:prSet presAssocID="{C192C9BB-AB86-4FF8-ABB3-DF8BCD844DB7}" presName="bgRect" presStyleLbl="bgShp" presStyleIdx="0" presStyleCnt="2"/>
      <dgm:spPr/>
    </dgm:pt>
    <dgm:pt modelId="{258A2F58-0444-4683-A39A-85F0C8E6FFEE}" type="pres">
      <dgm:prSet presAssocID="{C192C9BB-AB86-4FF8-ABB3-DF8BCD844D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0FE6A169-2A63-43B3-BC79-62A5CA34C72A}" type="pres">
      <dgm:prSet presAssocID="{C192C9BB-AB86-4FF8-ABB3-DF8BCD844DB7}" presName="spaceRect" presStyleCnt="0"/>
      <dgm:spPr/>
    </dgm:pt>
    <dgm:pt modelId="{4D332865-3053-4D9F-9427-3DCB863F8A93}" type="pres">
      <dgm:prSet presAssocID="{C192C9BB-AB86-4FF8-ABB3-DF8BCD844DB7}" presName="parTx" presStyleLbl="revTx" presStyleIdx="0" presStyleCnt="2">
        <dgm:presLayoutVars>
          <dgm:chMax val="0"/>
          <dgm:chPref val="0"/>
        </dgm:presLayoutVars>
      </dgm:prSet>
      <dgm:spPr/>
    </dgm:pt>
    <dgm:pt modelId="{56E1FF79-55FA-49EF-B1A8-28564424766B}" type="pres">
      <dgm:prSet presAssocID="{D5E693DC-65CE-4128-8649-C2CDF27D3CD8}" presName="sibTrans" presStyleCnt="0"/>
      <dgm:spPr/>
    </dgm:pt>
    <dgm:pt modelId="{F86319FE-1E97-4109-B7E8-874A3FD0C0AB}" type="pres">
      <dgm:prSet presAssocID="{A1716D6E-8321-4EA3-82BA-40108B6EFA7E}" presName="compNode" presStyleCnt="0"/>
      <dgm:spPr/>
    </dgm:pt>
    <dgm:pt modelId="{0E910D78-59F4-4BC7-833D-69B5FDE0394B}" type="pres">
      <dgm:prSet presAssocID="{A1716D6E-8321-4EA3-82BA-40108B6EFA7E}" presName="bgRect" presStyleLbl="bgShp" presStyleIdx="1" presStyleCnt="2"/>
      <dgm:spPr/>
    </dgm:pt>
    <dgm:pt modelId="{53F899E1-D5F2-4955-B78B-0D7B83E8DFE5}" type="pres">
      <dgm:prSet presAssocID="{A1716D6E-8321-4EA3-82BA-40108B6EFA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028E0A61-A65E-40A5-A788-494E568D25E0}" type="pres">
      <dgm:prSet presAssocID="{A1716D6E-8321-4EA3-82BA-40108B6EFA7E}" presName="spaceRect" presStyleCnt="0"/>
      <dgm:spPr/>
    </dgm:pt>
    <dgm:pt modelId="{21D18848-6913-46A2-AB94-94B7A929DBF7}" type="pres">
      <dgm:prSet presAssocID="{A1716D6E-8321-4EA3-82BA-40108B6EFA7E}" presName="parTx" presStyleLbl="revTx" presStyleIdx="1" presStyleCnt="2">
        <dgm:presLayoutVars>
          <dgm:chMax val="0"/>
          <dgm:chPref val="0"/>
        </dgm:presLayoutVars>
      </dgm:prSet>
      <dgm:spPr/>
    </dgm:pt>
  </dgm:ptLst>
  <dgm:cxnLst>
    <dgm:cxn modelId="{DDB59570-7EF7-4793-A341-C4FDE982A769}" srcId="{FBD16410-152E-4DE3-8D94-072B26CD87A1}" destId="{A1716D6E-8321-4EA3-82BA-40108B6EFA7E}" srcOrd="1" destOrd="0" parTransId="{1559E81C-9F7C-40A1-9574-3DB5EAD6FBDC}" sibTransId="{3946C77F-8FCB-4071-BB81-737A91794214}"/>
    <dgm:cxn modelId="{189FD454-EECC-4F76-BD87-BF034BA0B204}" type="presOf" srcId="{C192C9BB-AB86-4FF8-ABB3-DF8BCD844DB7}" destId="{4D332865-3053-4D9F-9427-3DCB863F8A93}" srcOrd="0" destOrd="0" presId="urn:microsoft.com/office/officeart/2018/2/layout/IconVerticalSolidList"/>
    <dgm:cxn modelId="{B7E6B4AD-8D5B-41F9-857C-A5DF633F7261}" type="presOf" srcId="{FBD16410-152E-4DE3-8D94-072B26CD87A1}" destId="{862F3958-DB01-40F9-9959-8B6AC579A101}" srcOrd="0" destOrd="0" presId="urn:microsoft.com/office/officeart/2018/2/layout/IconVerticalSolidList"/>
    <dgm:cxn modelId="{5FDAB1C2-F0CD-4AD5-88A8-246C145CE557}" type="presOf" srcId="{A1716D6E-8321-4EA3-82BA-40108B6EFA7E}" destId="{21D18848-6913-46A2-AB94-94B7A929DBF7}" srcOrd="0" destOrd="0" presId="urn:microsoft.com/office/officeart/2018/2/layout/IconVerticalSolidList"/>
    <dgm:cxn modelId="{62ED1DD8-48EE-40C8-82CE-2A206FD2F4B3}" srcId="{FBD16410-152E-4DE3-8D94-072B26CD87A1}" destId="{C192C9BB-AB86-4FF8-ABB3-DF8BCD844DB7}" srcOrd="0" destOrd="0" parTransId="{3DA701C8-AB99-4F3A-ACD8-ECBFE38870F3}" sibTransId="{D5E693DC-65CE-4128-8649-C2CDF27D3CD8}"/>
    <dgm:cxn modelId="{1635F230-768D-4384-B7BD-69B267E8474E}" type="presParOf" srcId="{862F3958-DB01-40F9-9959-8B6AC579A101}" destId="{EB7DB25C-42E2-43F8-908A-CDDC1A8FCC36}" srcOrd="0" destOrd="0" presId="urn:microsoft.com/office/officeart/2018/2/layout/IconVerticalSolidList"/>
    <dgm:cxn modelId="{D72F4D68-F1B8-4116-98CA-B30411720FF0}" type="presParOf" srcId="{EB7DB25C-42E2-43F8-908A-CDDC1A8FCC36}" destId="{F655EDEC-8CB0-4E6F-BDAC-BC232C069FE3}" srcOrd="0" destOrd="0" presId="urn:microsoft.com/office/officeart/2018/2/layout/IconVerticalSolidList"/>
    <dgm:cxn modelId="{44FD78B5-0BF7-4275-80EA-0728D3C5FAED}" type="presParOf" srcId="{EB7DB25C-42E2-43F8-908A-CDDC1A8FCC36}" destId="{258A2F58-0444-4683-A39A-85F0C8E6FFEE}" srcOrd="1" destOrd="0" presId="urn:microsoft.com/office/officeart/2018/2/layout/IconVerticalSolidList"/>
    <dgm:cxn modelId="{926FF4E6-AC28-47BB-895E-F4BC870AEB03}" type="presParOf" srcId="{EB7DB25C-42E2-43F8-908A-CDDC1A8FCC36}" destId="{0FE6A169-2A63-43B3-BC79-62A5CA34C72A}" srcOrd="2" destOrd="0" presId="urn:microsoft.com/office/officeart/2018/2/layout/IconVerticalSolidList"/>
    <dgm:cxn modelId="{9916503D-00B4-4DA8-BB1E-7DB4664DCDB8}" type="presParOf" srcId="{EB7DB25C-42E2-43F8-908A-CDDC1A8FCC36}" destId="{4D332865-3053-4D9F-9427-3DCB863F8A93}" srcOrd="3" destOrd="0" presId="urn:microsoft.com/office/officeart/2018/2/layout/IconVerticalSolidList"/>
    <dgm:cxn modelId="{7FAA2AC3-C48F-4071-B613-F7E2A94CA03D}" type="presParOf" srcId="{862F3958-DB01-40F9-9959-8B6AC579A101}" destId="{56E1FF79-55FA-49EF-B1A8-28564424766B}" srcOrd="1" destOrd="0" presId="urn:microsoft.com/office/officeart/2018/2/layout/IconVerticalSolidList"/>
    <dgm:cxn modelId="{813DE9DF-CD2C-4867-990B-597D628FC040}" type="presParOf" srcId="{862F3958-DB01-40F9-9959-8B6AC579A101}" destId="{F86319FE-1E97-4109-B7E8-874A3FD0C0AB}" srcOrd="2" destOrd="0" presId="urn:microsoft.com/office/officeart/2018/2/layout/IconVerticalSolidList"/>
    <dgm:cxn modelId="{C100799E-B2F9-4C2E-AE5F-57AF8A2871E7}" type="presParOf" srcId="{F86319FE-1E97-4109-B7E8-874A3FD0C0AB}" destId="{0E910D78-59F4-4BC7-833D-69B5FDE0394B}" srcOrd="0" destOrd="0" presId="urn:microsoft.com/office/officeart/2018/2/layout/IconVerticalSolidList"/>
    <dgm:cxn modelId="{E76596EE-429B-42EF-86AA-CAC8CFE5D9CC}" type="presParOf" srcId="{F86319FE-1E97-4109-B7E8-874A3FD0C0AB}" destId="{53F899E1-D5F2-4955-B78B-0D7B83E8DFE5}" srcOrd="1" destOrd="0" presId="urn:microsoft.com/office/officeart/2018/2/layout/IconVerticalSolidList"/>
    <dgm:cxn modelId="{BE76D3CF-412C-4782-864A-0C9FB61DBCB1}" type="presParOf" srcId="{F86319FE-1E97-4109-B7E8-874A3FD0C0AB}" destId="{028E0A61-A65E-40A5-A788-494E568D25E0}" srcOrd="2" destOrd="0" presId="urn:microsoft.com/office/officeart/2018/2/layout/IconVerticalSolidList"/>
    <dgm:cxn modelId="{FC91A1F9-BD6C-4682-B7F8-BA3600958526}" type="presParOf" srcId="{F86319FE-1E97-4109-B7E8-874A3FD0C0AB}" destId="{21D18848-6913-46A2-AB94-94B7A929DB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6A84ED-FD70-4A01-A3B5-52631D6A92D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A73A2B0-DEED-421B-93F9-6C23395E5A0B}">
      <dgm:prSet/>
      <dgm:spPr/>
      <dgm:t>
        <a:bodyPr/>
        <a:lstStyle/>
        <a:p>
          <a:pPr>
            <a:lnSpc>
              <a:spcPct val="100000"/>
            </a:lnSpc>
          </a:pPr>
          <a:r>
            <a:rPr lang="en-US" b="1" dirty="0">
              <a:latin typeface="Roboto" panose="02000000000000000000" pitchFamily="2" charset="0"/>
              <a:ea typeface="Roboto" panose="02000000000000000000" pitchFamily="2" charset="0"/>
              <a:cs typeface="Roboto" panose="02000000000000000000" pitchFamily="2" charset="0"/>
            </a:rPr>
            <a:t>Specialty School </a:t>
          </a:r>
          <a:r>
            <a:rPr lang="en-US" dirty="0">
              <a:latin typeface="Roboto" panose="02000000000000000000" pitchFamily="2" charset="0"/>
              <a:ea typeface="Roboto" panose="02000000000000000000" pitchFamily="2" charset="0"/>
              <a:cs typeface="Roboto" panose="02000000000000000000" pitchFamily="2" charset="0"/>
            </a:rPr>
            <a:t>(certificate or diploma)</a:t>
          </a:r>
        </a:p>
      </dgm:t>
    </dgm:pt>
    <dgm:pt modelId="{4A713E58-0A13-4056-A107-E3F4C6B5CD65}" type="parTrans" cxnId="{ED51097A-74E5-44DF-8BFC-AEF6DB277A1B}">
      <dgm:prSet/>
      <dgm:spPr/>
      <dgm:t>
        <a:bodyPr/>
        <a:lstStyle/>
        <a:p>
          <a:endParaRPr lang="en-US"/>
        </a:p>
      </dgm:t>
    </dgm:pt>
    <dgm:pt modelId="{25319C4D-25FF-4E76-9140-468ED189AB10}" type="sibTrans" cxnId="{ED51097A-74E5-44DF-8BFC-AEF6DB277A1B}">
      <dgm:prSet/>
      <dgm:spPr/>
      <dgm:t>
        <a:bodyPr/>
        <a:lstStyle/>
        <a:p>
          <a:endParaRPr lang="en-US"/>
        </a:p>
      </dgm:t>
    </dgm:pt>
    <dgm:pt modelId="{7098649E-60DE-46BD-A3BF-6482497968C0}">
      <dgm:prSet/>
      <dgm:spPr/>
      <dgm:t>
        <a:bodyPr/>
        <a:lstStyle/>
        <a:p>
          <a:pPr>
            <a:lnSpc>
              <a:spcPct val="100000"/>
            </a:lnSpc>
          </a:pPr>
          <a:r>
            <a:rPr lang="en-US" b="1" dirty="0">
              <a:latin typeface="Roboto" panose="02000000000000000000" pitchFamily="2" charset="0"/>
              <a:ea typeface="Roboto" panose="02000000000000000000" pitchFamily="2" charset="0"/>
              <a:cs typeface="Roboto" panose="02000000000000000000" pitchFamily="2" charset="0"/>
            </a:rPr>
            <a:t>2-year and/or Technical College </a:t>
          </a:r>
          <a:r>
            <a:rPr lang="en-US" dirty="0">
              <a:latin typeface="Roboto" panose="02000000000000000000" pitchFamily="2" charset="0"/>
              <a:ea typeface="Roboto" panose="02000000000000000000" pitchFamily="2" charset="0"/>
              <a:cs typeface="Roboto" panose="02000000000000000000" pitchFamily="2" charset="0"/>
            </a:rPr>
            <a:t>(certificate, diploma or Associate’s degree)</a:t>
          </a:r>
        </a:p>
      </dgm:t>
    </dgm:pt>
    <dgm:pt modelId="{1B8EB5A2-CDB3-4E0D-A432-17BB8BF4544B}" type="parTrans" cxnId="{42ED2F56-F46E-4FE1-BB2E-F6AC0376BD2D}">
      <dgm:prSet/>
      <dgm:spPr/>
      <dgm:t>
        <a:bodyPr/>
        <a:lstStyle/>
        <a:p>
          <a:endParaRPr lang="en-US"/>
        </a:p>
      </dgm:t>
    </dgm:pt>
    <dgm:pt modelId="{A8F3560C-C113-464F-83C2-6353B8EE2825}" type="sibTrans" cxnId="{42ED2F56-F46E-4FE1-BB2E-F6AC0376BD2D}">
      <dgm:prSet/>
      <dgm:spPr/>
      <dgm:t>
        <a:bodyPr/>
        <a:lstStyle/>
        <a:p>
          <a:endParaRPr lang="en-US"/>
        </a:p>
      </dgm:t>
    </dgm:pt>
    <dgm:pt modelId="{139F79FE-3518-4142-88C3-5253DA038570}">
      <dgm:prSet/>
      <dgm:spPr/>
      <dgm:t>
        <a:bodyPr/>
        <a:lstStyle/>
        <a:p>
          <a:pPr>
            <a:lnSpc>
              <a:spcPct val="100000"/>
            </a:lnSpc>
          </a:pPr>
          <a:r>
            <a:rPr lang="en-US" b="1" dirty="0">
              <a:latin typeface="Roboto" panose="02000000000000000000" pitchFamily="2" charset="0"/>
              <a:ea typeface="Roboto" panose="02000000000000000000" pitchFamily="2" charset="0"/>
              <a:cs typeface="Roboto" panose="02000000000000000000" pitchFamily="2" charset="0"/>
            </a:rPr>
            <a:t>4-year College/University </a:t>
          </a:r>
          <a:r>
            <a:rPr lang="en-US" dirty="0">
              <a:latin typeface="Roboto" panose="02000000000000000000" pitchFamily="2" charset="0"/>
              <a:ea typeface="Roboto" panose="02000000000000000000" pitchFamily="2" charset="0"/>
              <a:cs typeface="Roboto" panose="02000000000000000000" pitchFamily="2" charset="0"/>
            </a:rPr>
            <a:t>(Bachelor’s degree)</a:t>
          </a:r>
        </a:p>
      </dgm:t>
    </dgm:pt>
    <dgm:pt modelId="{AA07C3BF-2410-451C-990B-877C683025FC}" type="parTrans" cxnId="{7CAB69AB-B21B-451E-896D-24F91AF82092}">
      <dgm:prSet/>
      <dgm:spPr/>
      <dgm:t>
        <a:bodyPr/>
        <a:lstStyle/>
        <a:p>
          <a:endParaRPr lang="en-US"/>
        </a:p>
      </dgm:t>
    </dgm:pt>
    <dgm:pt modelId="{D638108D-6D51-4333-BF7B-8BB0AE252004}" type="sibTrans" cxnId="{7CAB69AB-B21B-451E-896D-24F91AF82092}">
      <dgm:prSet/>
      <dgm:spPr/>
      <dgm:t>
        <a:bodyPr/>
        <a:lstStyle/>
        <a:p>
          <a:endParaRPr lang="en-US"/>
        </a:p>
      </dgm:t>
    </dgm:pt>
    <dgm:pt modelId="{5DB110E3-774D-4E8A-8AAC-0A04BC26227A}" type="pres">
      <dgm:prSet presAssocID="{E26A84ED-FD70-4A01-A3B5-52631D6A92D3}" presName="root" presStyleCnt="0">
        <dgm:presLayoutVars>
          <dgm:dir/>
          <dgm:resizeHandles val="exact"/>
        </dgm:presLayoutVars>
      </dgm:prSet>
      <dgm:spPr/>
    </dgm:pt>
    <dgm:pt modelId="{AA0CC723-946F-4C2F-9BCE-45AAD0EBDB1D}" type="pres">
      <dgm:prSet presAssocID="{CA73A2B0-DEED-421B-93F9-6C23395E5A0B}" presName="compNode" presStyleCnt="0"/>
      <dgm:spPr/>
    </dgm:pt>
    <dgm:pt modelId="{3B841121-31BC-416F-9450-00E9CB31C99C}" type="pres">
      <dgm:prSet presAssocID="{CA73A2B0-DEED-421B-93F9-6C23395E5A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B4FBC0E9-9E7F-4455-9A52-C1DF393D2845}" type="pres">
      <dgm:prSet presAssocID="{CA73A2B0-DEED-421B-93F9-6C23395E5A0B}" presName="spaceRect" presStyleCnt="0"/>
      <dgm:spPr/>
    </dgm:pt>
    <dgm:pt modelId="{7A2E6988-CC0A-491F-B217-7D028AF495C7}" type="pres">
      <dgm:prSet presAssocID="{CA73A2B0-DEED-421B-93F9-6C23395E5A0B}" presName="textRect" presStyleLbl="revTx" presStyleIdx="0" presStyleCnt="3">
        <dgm:presLayoutVars>
          <dgm:chMax val="1"/>
          <dgm:chPref val="1"/>
        </dgm:presLayoutVars>
      </dgm:prSet>
      <dgm:spPr/>
    </dgm:pt>
    <dgm:pt modelId="{DBE62D91-B878-4D1D-B34B-544D848FF968}" type="pres">
      <dgm:prSet presAssocID="{25319C4D-25FF-4E76-9140-468ED189AB10}" presName="sibTrans" presStyleCnt="0"/>
      <dgm:spPr/>
    </dgm:pt>
    <dgm:pt modelId="{2AC29B5B-7161-4936-95C0-478D883A39CF}" type="pres">
      <dgm:prSet presAssocID="{7098649E-60DE-46BD-A3BF-6482497968C0}" presName="compNode" presStyleCnt="0"/>
      <dgm:spPr/>
    </dgm:pt>
    <dgm:pt modelId="{DC5772DA-9254-4BC9-9078-F93BBA029A05}" type="pres">
      <dgm:prSet presAssocID="{7098649E-60DE-46BD-A3BF-6482497968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a:ext>
      </dgm:extLst>
    </dgm:pt>
    <dgm:pt modelId="{904FCF23-8082-4D47-87F8-9F6FB6A47667}" type="pres">
      <dgm:prSet presAssocID="{7098649E-60DE-46BD-A3BF-6482497968C0}" presName="spaceRect" presStyleCnt="0"/>
      <dgm:spPr/>
    </dgm:pt>
    <dgm:pt modelId="{36F247B8-A9C9-4AE4-86A0-F60D31348FA1}" type="pres">
      <dgm:prSet presAssocID="{7098649E-60DE-46BD-A3BF-6482497968C0}" presName="textRect" presStyleLbl="revTx" presStyleIdx="1" presStyleCnt="3">
        <dgm:presLayoutVars>
          <dgm:chMax val="1"/>
          <dgm:chPref val="1"/>
        </dgm:presLayoutVars>
      </dgm:prSet>
      <dgm:spPr/>
    </dgm:pt>
    <dgm:pt modelId="{16380A02-43D8-4B58-A04B-F3B73700107E}" type="pres">
      <dgm:prSet presAssocID="{A8F3560C-C113-464F-83C2-6353B8EE2825}" presName="sibTrans" presStyleCnt="0"/>
      <dgm:spPr/>
    </dgm:pt>
    <dgm:pt modelId="{EC019B38-57AF-4CAD-9EDC-4A81D8881387}" type="pres">
      <dgm:prSet presAssocID="{139F79FE-3518-4142-88C3-5253DA038570}" presName="compNode" presStyleCnt="0"/>
      <dgm:spPr/>
    </dgm:pt>
    <dgm:pt modelId="{BC105136-F501-4EC8-A8F6-98F087E1D8F5}" type="pres">
      <dgm:prSet presAssocID="{139F79FE-3518-4142-88C3-5253DA0385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2A805B64-D6BC-4D11-A3A7-1F4168B77AEA}" type="pres">
      <dgm:prSet presAssocID="{139F79FE-3518-4142-88C3-5253DA038570}" presName="spaceRect" presStyleCnt="0"/>
      <dgm:spPr/>
    </dgm:pt>
    <dgm:pt modelId="{25901E59-2305-4B77-854E-A32836430813}" type="pres">
      <dgm:prSet presAssocID="{139F79FE-3518-4142-88C3-5253DA038570}" presName="textRect" presStyleLbl="revTx" presStyleIdx="2" presStyleCnt="3">
        <dgm:presLayoutVars>
          <dgm:chMax val="1"/>
          <dgm:chPref val="1"/>
        </dgm:presLayoutVars>
      </dgm:prSet>
      <dgm:spPr/>
    </dgm:pt>
  </dgm:ptLst>
  <dgm:cxnLst>
    <dgm:cxn modelId="{5CC5E937-EF64-4E58-8DF8-1D5F6D6B36F0}" type="presOf" srcId="{CA73A2B0-DEED-421B-93F9-6C23395E5A0B}" destId="{7A2E6988-CC0A-491F-B217-7D028AF495C7}" srcOrd="0" destOrd="0" presId="urn:microsoft.com/office/officeart/2018/2/layout/IconLabelList"/>
    <dgm:cxn modelId="{0654E469-EEC1-4CF0-87A3-1539D0BB42B6}" type="presOf" srcId="{7098649E-60DE-46BD-A3BF-6482497968C0}" destId="{36F247B8-A9C9-4AE4-86A0-F60D31348FA1}" srcOrd="0" destOrd="0" presId="urn:microsoft.com/office/officeart/2018/2/layout/IconLabelList"/>
    <dgm:cxn modelId="{42ED2F56-F46E-4FE1-BB2E-F6AC0376BD2D}" srcId="{E26A84ED-FD70-4A01-A3B5-52631D6A92D3}" destId="{7098649E-60DE-46BD-A3BF-6482497968C0}" srcOrd="1" destOrd="0" parTransId="{1B8EB5A2-CDB3-4E0D-A432-17BB8BF4544B}" sibTransId="{A8F3560C-C113-464F-83C2-6353B8EE2825}"/>
    <dgm:cxn modelId="{ED51097A-74E5-44DF-8BFC-AEF6DB277A1B}" srcId="{E26A84ED-FD70-4A01-A3B5-52631D6A92D3}" destId="{CA73A2B0-DEED-421B-93F9-6C23395E5A0B}" srcOrd="0" destOrd="0" parTransId="{4A713E58-0A13-4056-A107-E3F4C6B5CD65}" sibTransId="{25319C4D-25FF-4E76-9140-468ED189AB10}"/>
    <dgm:cxn modelId="{F3146FA1-D033-48B3-B552-E671A5270878}" type="presOf" srcId="{139F79FE-3518-4142-88C3-5253DA038570}" destId="{25901E59-2305-4B77-854E-A32836430813}" srcOrd="0" destOrd="0" presId="urn:microsoft.com/office/officeart/2018/2/layout/IconLabelList"/>
    <dgm:cxn modelId="{7CAB69AB-B21B-451E-896D-24F91AF82092}" srcId="{E26A84ED-FD70-4A01-A3B5-52631D6A92D3}" destId="{139F79FE-3518-4142-88C3-5253DA038570}" srcOrd="2" destOrd="0" parTransId="{AA07C3BF-2410-451C-990B-877C683025FC}" sibTransId="{D638108D-6D51-4333-BF7B-8BB0AE252004}"/>
    <dgm:cxn modelId="{72F821E4-A16F-4825-B103-952F3D7E344E}" type="presOf" srcId="{E26A84ED-FD70-4A01-A3B5-52631D6A92D3}" destId="{5DB110E3-774D-4E8A-8AAC-0A04BC26227A}" srcOrd="0" destOrd="0" presId="urn:microsoft.com/office/officeart/2018/2/layout/IconLabelList"/>
    <dgm:cxn modelId="{B30E0F7D-A881-407B-9F65-56034D1B9F45}" type="presParOf" srcId="{5DB110E3-774D-4E8A-8AAC-0A04BC26227A}" destId="{AA0CC723-946F-4C2F-9BCE-45AAD0EBDB1D}" srcOrd="0" destOrd="0" presId="urn:microsoft.com/office/officeart/2018/2/layout/IconLabelList"/>
    <dgm:cxn modelId="{4A866861-9B25-4738-823A-5B44D52C0907}" type="presParOf" srcId="{AA0CC723-946F-4C2F-9BCE-45AAD0EBDB1D}" destId="{3B841121-31BC-416F-9450-00E9CB31C99C}" srcOrd="0" destOrd="0" presId="urn:microsoft.com/office/officeart/2018/2/layout/IconLabelList"/>
    <dgm:cxn modelId="{7BA7307D-6B56-45EB-A5C5-E7BF87DFF0A1}" type="presParOf" srcId="{AA0CC723-946F-4C2F-9BCE-45AAD0EBDB1D}" destId="{B4FBC0E9-9E7F-4455-9A52-C1DF393D2845}" srcOrd="1" destOrd="0" presId="urn:microsoft.com/office/officeart/2018/2/layout/IconLabelList"/>
    <dgm:cxn modelId="{509921EA-BEA2-4F15-AA43-3AEF3799BDAC}" type="presParOf" srcId="{AA0CC723-946F-4C2F-9BCE-45AAD0EBDB1D}" destId="{7A2E6988-CC0A-491F-B217-7D028AF495C7}" srcOrd="2" destOrd="0" presId="urn:microsoft.com/office/officeart/2018/2/layout/IconLabelList"/>
    <dgm:cxn modelId="{9A17D074-7889-487E-8EBE-0E6E60DE3F03}" type="presParOf" srcId="{5DB110E3-774D-4E8A-8AAC-0A04BC26227A}" destId="{DBE62D91-B878-4D1D-B34B-544D848FF968}" srcOrd="1" destOrd="0" presId="urn:microsoft.com/office/officeart/2018/2/layout/IconLabelList"/>
    <dgm:cxn modelId="{08298B93-3A19-4FAF-AEB3-04E3EDBBF0A8}" type="presParOf" srcId="{5DB110E3-774D-4E8A-8AAC-0A04BC26227A}" destId="{2AC29B5B-7161-4936-95C0-478D883A39CF}" srcOrd="2" destOrd="0" presId="urn:microsoft.com/office/officeart/2018/2/layout/IconLabelList"/>
    <dgm:cxn modelId="{F032506C-DA86-44E8-A450-12FDF7B63F7C}" type="presParOf" srcId="{2AC29B5B-7161-4936-95C0-478D883A39CF}" destId="{DC5772DA-9254-4BC9-9078-F93BBA029A05}" srcOrd="0" destOrd="0" presId="urn:microsoft.com/office/officeart/2018/2/layout/IconLabelList"/>
    <dgm:cxn modelId="{7B1C2F6A-C3AA-4F17-AF92-19778742E8F5}" type="presParOf" srcId="{2AC29B5B-7161-4936-95C0-478D883A39CF}" destId="{904FCF23-8082-4D47-87F8-9F6FB6A47667}" srcOrd="1" destOrd="0" presId="urn:microsoft.com/office/officeart/2018/2/layout/IconLabelList"/>
    <dgm:cxn modelId="{15F719D7-5971-48FF-9BD9-A1981C32729D}" type="presParOf" srcId="{2AC29B5B-7161-4936-95C0-478D883A39CF}" destId="{36F247B8-A9C9-4AE4-86A0-F60D31348FA1}" srcOrd="2" destOrd="0" presId="urn:microsoft.com/office/officeart/2018/2/layout/IconLabelList"/>
    <dgm:cxn modelId="{886CCE3A-6E10-4C07-B343-392DD038D6DE}" type="presParOf" srcId="{5DB110E3-774D-4E8A-8AAC-0A04BC26227A}" destId="{16380A02-43D8-4B58-A04B-F3B73700107E}" srcOrd="3" destOrd="0" presId="urn:microsoft.com/office/officeart/2018/2/layout/IconLabelList"/>
    <dgm:cxn modelId="{9FF53383-C901-4680-A8DB-D510DAAA87A5}" type="presParOf" srcId="{5DB110E3-774D-4E8A-8AAC-0A04BC26227A}" destId="{EC019B38-57AF-4CAD-9EDC-4A81D8881387}" srcOrd="4" destOrd="0" presId="urn:microsoft.com/office/officeart/2018/2/layout/IconLabelList"/>
    <dgm:cxn modelId="{9A9E776E-7AC8-41AF-8A9D-7273C7C29139}" type="presParOf" srcId="{EC019B38-57AF-4CAD-9EDC-4A81D8881387}" destId="{BC105136-F501-4EC8-A8F6-98F087E1D8F5}" srcOrd="0" destOrd="0" presId="urn:microsoft.com/office/officeart/2018/2/layout/IconLabelList"/>
    <dgm:cxn modelId="{4418D8AE-3196-4DF0-8E85-368BE8B7600D}" type="presParOf" srcId="{EC019B38-57AF-4CAD-9EDC-4A81D8881387}" destId="{2A805B64-D6BC-4D11-A3A7-1F4168B77AEA}" srcOrd="1" destOrd="0" presId="urn:microsoft.com/office/officeart/2018/2/layout/IconLabelList"/>
    <dgm:cxn modelId="{727A41D4-2814-4991-981C-62E43F91100B}" type="presParOf" srcId="{EC019B38-57AF-4CAD-9EDC-4A81D8881387}" destId="{25901E59-2305-4B77-854E-A3283643081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F6FD55-47A6-41C5-BF7F-72EE2BBA2D33}"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6328873C-0661-4F6B-8B00-157FEBF7CF3A}">
      <dgm:prSet/>
      <dgm:spPr/>
      <dgm:t>
        <a:bodyPr/>
        <a:lstStyle/>
        <a:p>
          <a:r>
            <a:rPr lang="en-US" b="1" dirty="0">
              <a:latin typeface="Roboto" panose="02000000000000000000" pitchFamily="2" charset="0"/>
              <a:ea typeface="Roboto" panose="02000000000000000000" pitchFamily="2" charset="0"/>
              <a:cs typeface="Roboto" panose="02000000000000000000" pitchFamily="2" charset="0"/>
            </a:rPr>
            <a:t>ACCUPLACER</a:t>
          </a:r>
          <a:r>
            <a:rPr lang="en-US" dirty="0">
              <a:latin typeface="Roboto" panose="02000000000000000000" pitchFamily="2" charset="0"/>
              <a:ea typeface="Roboto" panose="02000000000000000000" pitchFamily="2" charset="0"/>
              <a:cs typeface="Roboto" panose="02000000000000000000" pitchFamily="2" charset="0"/>
            </a:rPr>
            <a:t> – Placement exam for two year and technical colleges. (Schedule to take this test at chosen college)</a:t>
          </a:r>
        </a:p>
      </dgm:t>
    </dgm:pt>
    <dgm:pt modelId="{8013FCD1-6F35-45E1-BA5A-7F0486335C84}" type="parTrans" cxnId="{7D5919A5-900A-4567-A99C-41F4005B6C14}">
      <dgm:prSet/>
      <dgm:spPr/>
      <dgm:t>
        <a:bodyPr/>
        <a:lstStyle/>
        <a:p>
          <a:endParaRPr lang="en-US"/>
        </a:p>
      </dgm:t>
    </dgm:pt>
    <dgm:pt modelId="{19C0CD0C-4340-4482-84D2-AD5D56851ECE}" type="sibTrans" cxnId="{7D5919A5-900A-4567-A99C-41F4005B6C14}">
      <dgm:prSet/>
      <dgm:spPr/>
      <dgm:t>
        <a:bodyPr/>
        <a:lstStyle/>
        <a:p>
          <a:endParaRPr lang="en-US"/>
        </a:p>
      </dgm:t>
    </dgm:pt>
    <dgm:pt modelId="{26980900-54CA-46CC-A8EB-8BFDC5C1BEA8}">
      <dgm:prSet/>
      <dgm:spPr/>
      <dgm:t>
        <a:bodyPr/>
        <a:lstStyle/>
        <a:p>
          <a:r>
            <a:rPr lang="en-US" b="1" dirty="0">
              <a:latin typeface="Roboto" panose="02000000000000000000" pitchFamily="2" charset="0"/>
              <a:ea typeface="Roboto" panose="02000000000000000000" pitchFamily="2" charset="0"/>
              <a:cs typeface="Roboto" panose="02000000000000000000" pitchFamily="2" charset="0"/>
            </a:rPr>
            <a:t>ASVAB</a:t>
          </a:r>
          <a:r>
            <a:rPr lang="en-US" dirty="0">
              <a:latin typeface="Roboto" panose="02000000000000000000" pitchFamily="2" charset="0"/>
              <a:ea typeface="Roboto" panose="02000000000000000000" pitchFamily="2" charset="0"/>
              <a:cs typeface="Roboto" panose="02000000000000000000" pitchFamily="2" charset="0"/>
            </a:rPr>
            <a:t> – Aptitude/career exam required for entrance into the military that determines your eligibility for military jobs</a:t>
          </a:r>
        </a:p>
      </dgm:t>
    </dgm:pt>
    <dgm:pt modelId="{B8F50A0D-C256-4260-9DB7-0C125C6AC4F8}" type="parTrans" cxnId="{735E58F7-3AE8-4C51-AE29-363A2C8CEF2C}">
      <dgm:prSet/>
      <dgm:spPr/>
      <dgm:t>
        <a:bodyPr/>
        <a:lstStyle/>
        <a:p>
          <a:endParaRPr lang="en-US"/>
        </a:p>
      </dgm:t>
    </dgm:pt>
    <dgm:pt modelId="{38472272-3E28-4CAD-8EDD-16D926640816}" type="sibTrans" cxnId="{735E58F7-3AE8-4C51-AE29-363A2C8CEF2C}">
      <dgm:prSet/>
      <dgm:spPr/>
      <dgm:t>
        <a:bodyPr/>
        <a:lstStyle/>
        <a:p>
          <a:endParaRPr lang="en-US"/>
        </a:p>
      </dgm:t>
    </dgm:pt>
    <dgm:pt modelId="{DD46CFF1-43E5-4FE5-9120-10A4266A7F2E}">
      <dgm:prSet/>
      <dgm:spPr/>
      <dgm:t>
        <a:bodyPr/>
        <a:lstStyle/>
        <a:p>
          <a:r>
            <a:rPr lang="en-US" b="1" i="1" dirty="0">
              <a:latin typeface="Roboto" panose="02000000000000000000" pitchFamily="2" charset="0"/>
              <a:ea typeface="Roboto" panose="02000000000000000000" pitchFamily="2" charset="0"/>
              <a:cs typeface="Roboto" panose="02000000000000000000" pitchFamily="2" charset="0"/>
            </a:rPr>
            <a:t>It is the student’s responsibility to check with each individual college for all admission requirements.</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20BB24C0-3FDD-45D7-9D1F-A972391CDC9D}" type="parTrans" cxnId="{85C68349-93D2-489B-8C66-F975054DB600}">
      <dgm:prSet/>
      <dgm:spPr/>
      <dgm:t>
        <a:bodyPr/>
        <a:lstStyle/>
        <a:p>
          <a:endParaRPr lang="en-US"/>
        </a:p>
      </dgm:t>
    </dgm:pt>
    <dgm:pt modelId="{24575B31-D586-4832-B934-55FF5CA6419F}" type="sibTrans" cxnId="{85C68349-93D2-489B-8C66-F975054DB600}">
      <dgm:prSet/>
      <dgm:spPr/>
      <dgm:t>
        <a:bodyPr/>
        <a:lstStyle/>
        <a:p>
          <a:endParaRPr lang="en-US"/>
        </a:p>
      </dgm:t>
    </dgm:pt>
    <dgm:pt modelId="{340D58DA-93B0-4446-8DDC-CD4460A11FB9}" type="pres">
      <dgm:prSet presAssocID="{21F6FD55-47A6-41C5-BF7F-72EE2BBA2D33}" presName="hierChild1" presStyleCnt="0">
        <dgm:presLayoutVars>
          <dgm:chPref val="1"/>
          <dgm:dir/>
          <dgm:animOne val="branch"/>
          <dgm:animLvl val="lvl"/>
          <dgm:resizeHandles/>
        </dgm:presLayoutVars>
      </dgm:prSet>
      <dgm:spPr/>
    </dgm:pt>
    <dgm:pt modelId="{F9B4DB41-0B0E-4291-A628-6F0F026D3F83}" type="pres">
      <dgm:prSet presAssocID="{6328873C-0661-4F6B-8B00-157FEBF7CF3A}" presName="hierRoot1" presStyleCnt="0"/>
      <dgm:spPr/>
    </dgm:pt>
    <dgm:pt modelId="{A6150A99-8DD5-4DA6-8479-E54BA3C47596}" type="pres">
      <dgm:prSet presAssocID="{6328873C-0661-4F6B-8B00-157FEBF7CF3A}" presName="composite" presStyleCnt="0"/>
      <dgm:spPr/>
    </dgm:pt>
    <dgm:pt modelId="{51ACF33D-51E5-405E-9B66-37468ECE8B09}" type="pres">
      <dgm:prSet presAssocID="{6328873C-0661-4F6B-8B00-157FEBF7CF3A}" presName="background" presStyleLbl="node0" presStyleIdx="0" presStyleCnt="3"/>
      <dgm:spPr/>
    </dgm:pt>
    <dgm:pt modelId="{D6DF50BA-0158-4D69-9CC7-FB9E2BD0153E}" type="pres">
      <dgm:prSet presAssocID="{6328873C-0661-4F6B-8B00-157FEBF7CF3A}" presName="text" presStyleLbl="fgAcc0" presStyleIdx="0" presStyleCnt="3">
        <dgm:presLayoutVars>
          <dgm:chPref val="3"/>
        </dgm:presLayoutVars>
      </dgm:prSet>
      <dgm:spPr/>
    </dgm:pt>
    <dgm:pt modelId="{7BC1B783-4486-4736-95DF-8D436C991E71}" type="pres">
      <dgm:prSet presAssocID="{6328873C-0661-4F6B-8B00-157FEBF7CF3A}" presName="hierChild2" presStyleCnt="0"/>
      <dgm:spPr/>
    </dgm:pt>
    <dgm:pt modelId="{8BF2B498-E555-4345-9407-14A9B85D8E68}" type="pres">
      <dgm:prSet presAssocID="{26980900-54CA-46CC-A8EB-8BFDC5C1BEA8}" presName="hierRoot1" presStyleCnt="0"/>
      <dgm:spPr/>
    </dgm:pt>
    <dgm:pt modelId="{E4E415B5-7059-4B0A-97C1-CF5942388A84}" type="pres">
      <dgm:prSet presAssocID="{26980900-54CA-46CC-A8EB-8BFDC5C1BEA8}" presName="composite" presStyleCnt="0"/>
      <dgm:spPr/>
    </dgm:pt>
    <dgm:pt modelId="{ED82173C-ED8F-4D6A-AE5F-4672C146A662}" type="pres">
      <dgm:prSet presAssocID="{26980900-54CA-46CC-A8EB-8BFDC5C1BEA8}" presName="background" presStyleLbl="node0" presStyleIdx="1" presStyleCnt="3"/>
      <dgm:spPr/>
    </dgm:pt>
    <dgm:pt modelId="{736BF0FE-D225-411E-A471-E909EA6C0A0D}" type="pres">
      <dgm:prSet presAssocID="{26980900-54CA-46CC-A8EB-8BFDC5C1BEA8}" presName="text" presStyleLbl="fgAcc0" presStyleIdx="1" presStyleCnt="3">
        <dgm:presLayoutVars>
          <dgm:chPref val="3"/>
        </dgm:presLayoutVars>
      </dgm:prSet>
      <dgm:spPr/>
    </dgm:pt>
    <dgm:pt modelId="{C05DC477-D3FA-47FF-8CAB-3850FD38E3D0}" type="pres">
      <dgm:prSet presAssocID="{26980900-54CA-46CC-A8EB-8BFDC5C1BEA8}" presName="hierChild2" presStyleCnt="0"/>
      <dgm:spPr/>
    </dgm:pt>
    <dgm:pt modelId="{F28D4299-13F9-4A8D-ADA0-BC22D40828E9}" type="pres">
      <dgm:prSet presAssocID="{DD46CFF1-43E5-4FE5-9120-10A4266A7F2E}" presName="hierRoot1" presStyleCnt="0"/>
      <dgm:spPr/>
    </dgm:pt>
    <dgm:pt modelId="{D8AAB5F7-3D8E-47A6-B1B8-5F7AC6376F16}" type="pres">
      <dgm:prSet presAssocID="{DD46CFF1-43E5-4FE5-9120-10A4266A7F2E}" presName="composite" presStyleCnt="0"/>
      <dgm:spPr/>
    </dgm:pt>
    <dgm:pt modelId="{657F63B3-BB98-41BB-86E7-6F89D717DD44}" type="pres">
      <dgm:prSet presAssocID="{DD46CFF1-43E5-4FE5-9120-10A4266A7F2E}" presName="background" presStyleLbl="node0" presStyleIdx="2" presStyleCnt="3"/>
      <dgm:spPr/>
    </dgm:pt>
    <dgm:pt modelId="{40DAD24C-DB49-4A03-BBBA-B9223FC36D67}" type="pres">
      <dgm:prSet presAssocID="{DD46CFF1-43E5-4FE5-9120-10A4266A7F2E}" presName="text" presStyleLbl="fgAcc0" presStyleIdx="2" presStyleCnt="3">
        <dgm:presLayoutVars>
          <dgm:chPref val="3"/>
        </dgm:presLayoutVars>
      </dgm:prSet>
      <dgm:spPr/>
    </dgm:pt>
    <dgm:pt modelId="{08665B97-EDD7-415A-A465-CD3715B6A791}" type="pres">
      <dgm:prSet presAssocID="{DD46CFF1-43E5-4FE5-9120-10A4266A7F2E}" presName="hierChild2" presStyleCnt="0"/>
      <dgm:spPr/>
    </dgm:pt>
  </dgm:ptLst>
  <dgm:cxnLst>
    <dgm:cxn modelId="{91293E64-0CDC-4EBE-B70C-ED7F3DD231E4}" type="presOf" srcId="{26980900-54CA-46CC-A8EB-8BFDC5C1BEA8}" destId="{736BF0FE-D225-411E-A471-E909EA6C0A0D}" srcOrd="0" destOrd="0" presId="urn:microsoft.com/office/officeart/2005/8/layout/hierarchy1"/>
    <dgm:cxn modelId="{85C68349-93D2-489B-8C66-F975054DB600}" srcId="{21F6FD55-47A6-41C5-BF7F-72EE2BBA2D33}" destId="{DD46CFF1-43E5-4FE5-9120-10A4266A7F2E}" srcOrd="2" destOrd="0" parTransId="{20BB24C0-3FDD-45D7-9D1F-A972391CDC9D}" sibTransId="{24575B31-D586-4832-B934-55FF5CA6419F}"/>
    <dgm:cxn modelId="{DB582655-2ABB-4F36-9215-C782365833FF}" type="presOf" srcId="{DD46CFF1-43E5-4FE5-9120-10A4266A7F2E}" destId="{40DAD24C-DB49-4A03-BBBA-B9223FC36D67}" srcOrd="0" destOrd="0" presId="urn:microsoft.com/office/officeart/2005/8/layout/hierarchy1"/>
    <dgm:cxn modelId="{7D5919A5-900A-4567-A99C-41F4005B6C14}" srcId="{21F6FD55-47A6-41C5-BF7F-72EE2BBA2D33}" destId="{6328873C-0661-4F6B-8B00-157FEBF7CF3A}" srcOrd="0" destOrd="0" parTransId="{8013FCD1-6F35-45E1-BA5A-7F0486335C84}" sibTransId="{19C0CD0C-4340-4482-84D2-AD5D56851ECE}"/>
    <dgm:cxn modelId="{7126F4C1-09C5-4696-85DC-AAB3FD564F1B}" type="presOf" srcId="{21F6FD55-47A6-41C5-BF7F-72EE2BBA2D33}" destId="{340D58DA-93B0-4446-8DDC-CD4460A11FB9}" srcOrd="0" destOrd="0" presId="urn:microsoft.com/office/officeart/2005/8/layout/hierarchy1"/>
    <dgm:cxn modelId="{64CE49E5-516F-479B-A88B-94F478F43F58}" type="presOf" srcId="{6328873C-0661-4F6B-8B00-157FEBF7CF3A}" destId="{D6DF50BA-0158-4D69-9CC7-FB9E2BD0153E}" srcOrd="0" destOrd="0" presId="urn:microsoft.com/office/officeart/2005/8/layout/hierarchy1"/>
    <dgm:cxn modelId="{735E58F7-3AE8-4C51-AE29-363A2C8CEF2C}" srcId="{21F6FD55-47A6-41C5-BF7F-72EE2BBA2D33}" destId="{26980900-54CA-46CC-A8EB-8BFDC5C1BEA8}" srcOrd="1" destOrd="0" parTransId="{B8F50A0D-C256-4260-9DB7-0C125C6AC4F8}" sibTransId="{38472272-3E28-4CAD-8EDD-16D926640816}"/>
    <dgm:cxn modelId="{24CB4705-04FC-488C-A384-6C96058098DA}" type="presParOf" srcId="{340D58DA-93B0-4446-8DDC-CD4460A11FB9}" destId="{F9B4DB41-0B0E-4291-A628-6F0F026D3F83}" srcOrd="0" destOrd="0" presId="urn:microsoft.com/office/officeart/2005/8/layout/hierarchy1"/>
    <dgm:cxn modelId="{856467F4-9902-4A0D-9A4F-F0627407D101}" type="presParOf" srcId="{F9B4DB41-0B0E-4291-A628-6F0F026D3F83}" destId="{A6150A99-8DD5-4DA6-8479-E54BA3C47596}" srcOrd="0" destOrd="0" presId="urn:microsoft.com/office/officeart/2005/8/layout/hierarchy1"/>
    <dgm:cxn modelId="{F6EBB503-EFD1-4F90-B571-72B7AE5ADF61}" type="presParOf" srcId="{A6150A99-8DD5-4DA6-8479-E54BA3C47596}" destId="{51ACF33D-51E5-405E-9B66-37468ECE8B09}" srcOrd="0" destOrd="0" presId="urn:microsoft.com/office/officeart/2005/8/layout/hierarchy1"/>
    <dgm:cxn modelId="{19B5043E-9F2B-49B7-81DE-53B8E6DEAEDF}" type="presParOf" srcId="{A6150A99-8DD5-4DA6-8479-E54BA3C47596}" destId="{D6DF50BA-0158-4D69-9CC7-FB9E2BD0153E}" srcOrd="1" destOrd="0" presId="urn:microsoft.com/office/officeart/2005/8/layout/hierarchy1"/>
    <dgm:cxn modelId="{4A859E9E-7C3F-4862-BAC7-ECA941EB6B99}" type="presParOf" srcId="{F9B4DB41-0B0E-4291-A628-6F0F026D3F83}" destId="{7BC1B783-4486-4736-95DF-8D436C991E71}" srcOrd="1" destOrd="0" presId="urn:microsoft.com/office/officeart/2005/8/layout/hierarchy1"/>
    <dgm:cxn modelId="{5A10E929-9DAB-44BC-AF5A-51AEDB4AEEBF}" type="presParOf" srcId="{340D58DA-93B0-4446-8DDC-CD4460A11FB9}" destId="{8BF2B498-E555-4345-9407-14A9B85D8E68}" srcOrd="1" destOrd="0" presId="urn:microsoft.com/office/officeart/2005/8/layout/hierarchy1"/>
    <dgm:cxn modelId="{B4FB88BC-8FCD-4D76-8856-7F06C91AA300}" type="presParOf" srcId="{8BF2B498-E555-4345-9407-14A9B85D8E68}" destId="{E4E415B5-7059-4B0A-97C1-CF5942388A84}" srcOrd="0" destOrd="0" presId="urn:microsoft.com/office/officeart/2005/8/layout/hierarchy1"/>
    <dgm:cxn modelId="{04CF2AC3-36CF-4EFB-AA6F-A94FD443A330}" type="presParOf" srcId="{E4E415B5-7059-4B0A-97C1-CF5942388A84}" destId="{ED82173C-ED8F-4D6A-AE5F-4672C146A662}" srcOrd="0" destOrd="0" presId="urn:microsoft.com/office/officeart/2005/8/layout/hierarchy1"/>
    <dgm:cxn modelId="{EC736C88-165E-4ED7-AE64-3E1634FE81D3}" type="presParOf" srcId="{E4E415B5-7059-4B0A-97C1-CF5942388A84}" destId="{736BF0FE-D225-411E-A471-E909EA6C0A0D}" srcOrd="1" destOrd="0" presId="urn:microsoft.com/office/officeart/2005/8/layout/hierarchy1"/>
    <dgm:cxn modelId="{77B8044D-9597-4775-AE2A-B0AE8DBB09D7}" type="presParOf" srcId="{8BF2B498-E555-4345-9407-14A9B85D8E68}" destId="{C05DC477-D3FA-47FF-8CAB-3850FD38E3D0}" srcOrd="1" destOrd="0" presId="urn:microsoft.com/office/officeart/2005/8/layout/hierarchy1"/>
    <dgm:cxn modelId="{625F3607-92E4-4D8C-AB06-E3299D70B386}" type="presParOf" srcId="{340D58DA-93B0-4446-8DDC-CD4460A11FB9}" destId="{F28D4299-13F9-4A8D-ADA0-BC22D40828E9}" srcOrd="2" destOrd="0" presId="urn:microsoft.com/office/officeart/2005/8/layout/hierarchy1"/>
    <dgm:cxn modelId="{F74ECAEE-9067-46BB-96F3-A2C60EC54DFD}" type="presParOf" srcId="{F28D4299-13F9-4A8D-ADA0-BC22D40828E9}" destId="{D8AAB5F7-3D8E-47A6-B1B8-5F7AC6376F16}" srcOrd="0" destOrd="0" presId="urn:microsoft.com/office/officeart/2005/8/layout/hierarchy1"/>
    <dgm:cxn modelId="{ACEF1807-2950-482F-A0B8-AEB340AA62B9}" type="presParOf" srcId="{D8AAB5F7-3D8E-47A6-B1B8-5F7AC6376F16}" destId="{657F63B3-BB98-41BB-86E7-6F89D717DD44}" srcOrd="0" destOrd="0" presId="urn:microsoft.com/office/officeart/2005/8/layout/hierarchy1"/>
    <dgm:cxn modelId="{F46FF305-D0BC-44C8-842D-C162C8B434D0}" type="presParOf" srcId="{D8AAB5F7-3D8E-47A6-B1B8-5F7AC6376F16}" destId="{40DAD24C-DB49-4A03-BBBA-B9223FC36D67}" srcOrd="1" destOrd="0" presId="urn:microsoft.com/office/officeart/2005/8/layout/hierarchy1"/>
    <dgm:cxn modelId="{D61132CC-0FEA-4F34-8797-D567861053E6}" type="presParOf" srcId="{F28D4299-13F9-4A8D-ADA0-BC22D40828E9}" destId="{08665B97-EDD7-415A-A465-CD3715B6A79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DC49D2-88C1-416D-AE43-6306CD303B99}"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2374564B-F2BB-428B-BC47-3899DCA974BC}">
      <dgm:prSet/>
      <dgm:spPr/>
      <dgm:t>
        <a:bodyPr/>
        <a:lstStyle/>
        <a:p>
          <a:pPr>
            <a:lnSpc>
              <a:spcPct val="100000"/>
            </a:lnSpc>
          </a:pPr>
          <a:r>
            <a:rPr lang="en-US">
              <a:latin typeface="Roboto" panose="02000000000000000000" pitchFamily="2" charset="0"/>
              <a:ea typeface="Roboto" panose="02000000000000000000" pitchFamily="2" charset="0"/>
              <a:cs typeface="Roboto" panose="02000000000000000000" pitchFamily="2" charset="0"/>
            </a:rPr>
            <a:t>College and Career Planning</a:t>
          </a:r>
        </a:p>
      </dgm:t>
    </dgm:pt>
    <dgm:pt modelId="{6920BA66-9109-4AE6-B88A-812A49E90DF3}" type="parTrans" cxnId="{A7BB4225-0287-49D7-AF7E-D044423CB64D}">
      <dgm:prSet/>
      <dgm:spPr/>
      <dgm:t>
        <a:bodyPr/>
        <a:lstStyle/>
        <a:p>
          <a:endParaRPr lang="en-US"/>
        </a:p>
      </dgm:t>
    </dgm:pt>
    <dgm:pt modelId="{F7CC961A-4EC5-47DA-8217-4076BBE84A41}" type="sibTrans" cxnId="{A7BB4225-0287-49D7-AF7E-D044423CB64D}">
      <dgm:prSet/>
      <dgm:spPr/>
      <dgm:t>
        <a:bodyPr/>
        <a:lstStyle/>
        <a:p>
          <a:endParaRPr lang="en-US"/>
        </a:p>
      </dgm:t>
    </dgm:pt>
    <dgm:pt modelId="{E9FB79A1-8759-4FE5-A6A6-CA95CA13E90A}">
      <dgm:prSet/>
      <dgm:spPr/>
      <dgm:t>
        <a:bodyPr/>
        <a:lstStyle/>
        <a:p>
          <a:pPr>
            <a:lnSpc>
              <a:spcPct val="100000"/>
            </a:lnSpc>
          </a:pPr>
          <a:r>
            <a:rPr lang="en-US">
              <a:latin typeface="Roboto" panose="02000000000000000000" pitchFamily="2" charset="0"/>
              <a:ea typeface="Roboto" panose="02000000000000000000" pitchFamily="2" charset="0"/>
              <a:cs typeface="Roboto" panose="02000000000000000000" pitchFamily="2" charset="0"/>
            </a:rPr>
            <a:t>Resume Building</a:t>
          </a:r>
        </a:p>
      </dgm:t>
    </dgm:pt>
    <dgm:pt modelId="{43169A7B-EEC5-4C81-9EA3-D47F54046AB7}" type="parTrans" cxnId="{77F2ED65-F563-4CF2-AE25-329E7332E01B}">
      <dgm:prSet/>
      <dgm:spPr/>
      <dgm:t>
        <a:bodyPr/>
        <a:lstStyle/>
        <a:p>
          <a:endParaRPr lang="en-US"/>
        </a:p>
      </dgm:t>
    </dgm:pt>
    <dgm:pt modelId="{1486CA26-4821-447B-BE75-F18526D72970}" type="sibTrans" cxnId="{77F2ED65-F563-4CF2-AE25-329E7332E01B}">
      <dgm:prSet/>
      <dgm:spPr/>
      <dgm:t>
        <a:bodyPr/>
        <a:lstStyle/>
        <a:p>
          <a:endParaRPr lang="en-US"/>
        </a:p>
      </dgm:t>
    </dgm:pt>
    <dgm:pt modelId="{45446BE7-1F6F-413E-9F24-39FBA1EB25F3}">
      <dgm:prSet/>
      <dgm:spPr/>
      <dgm:t>
        <a:bodyPr/>
        <a:lstStyle/>
        <a:p>
          <a:pPr>
            <a:lnSpc>
              <a:spcPct val="100000"/>
            </a:lnSpc>
          </a:pPr>
          <a:r>
            <a:rPr lang="en-US" dirty="0">
              <a:latin typeface="Roboto" panose="02000000000000000000" pitchFamily="2" charset="0"/>
              <a:ea typeface="Roboto" panose="02000000000000000000" pitchFamily="2" charset="0"/>
              <a:cs typeface="Roboto" panose="02000000000000000000" pitchFamily="2" charset="0"/>
            </a:rPr>
            <a:t>Communication with your Counselor</a:t>
          </a:r>
        </a:p>
      </dgm:t>
    </dgm:pt>
    <dgm:pt modelId="{ED5A68C7-8DE3-4CF2-BB0D-CE7D0F284D0C}" type="parTrans" cxnId="{5625EA3A-332E-4C36-975C-EE2EE2B17C10}">
      <dgm:prSet/>
      <dgm:spPr/>
      <dgm:t>
        <a:bodyPr/>
        <a:lstStyle/>
        <a:p>
          <a:endParaRPr lang="en-US"/>
        </a:p>
      </dgm:t>
    </dgm:pt>
    <dgm:pt modelId="{3A3F4312-6838-4230-9E27-DCBE3A97549E}" type="sibTrans" cxnId="{5625EA3A-332E-4C36-975C-EE2EE2B17C10}">
      <dgm:prSet/>
      <dgm:spPr/>
      <dgm:t>
        <a:bodyPr/>
        <a:lstStyle/>
        <a:p>
          <a:endParaRPr lang="en-US"/>
        </a:p>
      </dgm:t>
    </dgm:pt>
    <dgm:pt modelId="{AF8F8E24-3E53-41EA-A8B8-845199C33689}">
      <dgm:prSet/>
      <dgm:spPr/>
      <dgm:t>
        <a:bodyPr/>
        <a:lstStyle/>
        <a:p>
          <a:pPr>
            <a:lnSpc>
              <a:spcPct val="100000"/>
            </a:lnSpc>
          </a:pPr>
          <a:r>
            <a:rPr lang="en-US">
              <a:latin typeface="Roboto" panose="02000000000000000000" pitchFamily="2" charset="0"/>
              <a:ea typeface="Roboto" panose="02000000000000000000" pitchFamily="2" charset="0"/>
              <a:cs typeface="Roboto" panose="02000000000000000000" pitchFamily="2" charset="0"/>
            </a:rPr>
            <a:t>Scholarship Searches</a:t>
          </a:r>
        </a:p>
      </dgm:t>
    </dgm:pt>
    <dgm:pt modelId="{EA4C0B68-5273-4D3B-91FE-3A0813030833}" type="parTrans" cxnId="{67D60EDB-AC3B-4AD6-A9E5-F7BCBBD83C8B}">
      <dgm:prSet/>
      <dgm:spPr/>
      <dgm:t>
        <a:bodyPr/>
        <a:lstStyle/>
        <a:p>
          <a:endParaRPr lang="en-US"/>
        </a:p>
      </dgm:t>
    </dgm:pt>
    <dgm:pt modelId="{A84DADAA-5EB7-4C2D-B98D-03FFEAA14047}" type="sibTrans" cxnId="{67D60EDB-AC3B-4AD6-A9E5-F7BCBBD83C8B}">
      <dgm:prSet/>
      <dgm:spPr/>
      <dgm:t>
        <a:bodyPr/>
        <a:lstStyle/>
        <a:p>
          <a:endParaRPr lang="en-US"/>
        </a:p>
      </dgm:t>
    </dgm:pt>
    <dgm:pt modelId="{AD412836-8412-4256-9435-61D921C2C11A}" type="pres">
      <dgm:prSet presAssocID="{BBDC49D2-88C1-416D-AE43-6306CD303B99}" presName="root" presStyleCnt="0">
        <dgm:presLayoutVars>
          <dgm:dir/>
          <dgm:resizeHandles val="exact"/>
        </dgm:presLayoutVars>
      </dgm:prSet>
      <dgm:spPr/>
    </dgm:pt>
    <dgm:pt modelId="{6B7D9E27-BA1C-4348-8774-0462495515F3}" type="pres">
      <dgm:prSet presAssocID="{2374564B-F2BB-428B-BC47-3899DCA974BC}" presName="compNode" presStyleCnt="0"/>
      <dgm:spPr/>
    </dgm:pt>
    <dgm:pt modelId="{67F6C25F-B74C-487C-9A7E-602D88E10474}" type="pres">
      <dgm:prSet presAssocID="{2374564B-F2BB-428B-BC47-3899DCA974BC}" presName="bgRect" presStyleLbl="bgShp" presStyleIdx="0" presStyleCnt="4"/>
      <dgm:spPr/>
    </dgm:pt>
    <dgm:pt modelId="{3C0E48EF-8A01-4EB5-BA5C-003B1EEEB5FD}" type="pres">
      <dgm:prSet presAssocID="{2374564B-F2BB-428B-BC47-3899DCA974B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390D677A-7662-49A5-A514-0725A8E1023F}" type="pres">
      <dgm:prSet presAssocID="{2374564B-F2BB-428B-BC47-3899DCA974BC}" presName="spaceRect" presStyleCnt="0"/>
      <dgm:spPr/>
    </dgm:pt>
    <dgm:pt modelId="{ADCB2D1B-DA4A-4379-AD10-ED8187470DBE}" type="pres">
      <dgm:prSet presAssocID="{2374564B-F2BB-428B-BC47-3899DCA974BC}" presName="parTx" presStyleLbl="revTx" presStyleIdx="0" presStyleCnt="4">
        <dgm:presLayoutVars>
          <dgm:chMax val="0"/>
          <dgm:chPref val="0"/>
        </dgm:presLayoutVars>
      </dgm:prSet>
      <dgm:spPr/>
    </dgm:pt>
    <dgm:pt modelId="{75F06880-3BA6-47BD-B6E5-0C01B88EA6A7}" type="pres">
      <dgm:prSet presAssocID="{F7CC961A-4EC5-47DA-8217-4076BBE84A41}" presName="sibTrans" presStyleCnt="0"/>
      <dgm:spPr/>
    </dgm:pt>
    <dgm:pt modelId="{DD712ED0-797C-4300-BA16-77C397CCD62D}" type="pres">
      <dgm:prSet presAssocID="{E9FB79A1-8759-4FE5-A6A6-CA95CA13E90A}" presName="compNode" presStyleCnt="0"/>
      <dgm:spPr/>
    </dgm:pt>
    <dgm:pt modelId="{01A77512-2F1D-4458-BB1C-BEF350124F66}" type="pres">
      <dgm:prSet presAssocID="{E9FB79A1-8759-4FE5-A6A6-CA95CA13E90A}" presName="bgRect" presStyleLbl="bgShp" presStyleIdx="1" presStyleCnt="4"/>
      <dgm:spPr/>
    </dgm:pt>
    <dgm:pt modelId="{CE6A93BF-6A34-4DDE-A334-30105CEED3B9}" type="pres">
      <dgm:prSet presAssocID="{E9FB79A1-8759-4FE5-A6A6-CA95CA13E90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DE2D8960-1649-42DC-8C0B-896808D1CAE4}" type="pres">
      <dgm:prSet presAssocID="{E9FB79A1-8759-4FE5-A6A6-CA95CA13E90A}" presName="spaceRect" presStyleCnt="0"/>
      <dgm:spPr/>
    </dgm:pt>
    <dgm:pt modelId="{B945FB3A-9B53-481F-AA08-E9F2542495C5}" type="pres">
      <dgm:prSet presAssocID="{E9FB79A1-8759-4FE5-A6A6-CA95CA13E90A}" presName="parTx" presStyleLbl="revTx" presStyleIdx="1" presStyleCnt="4">
        <dgm:presLayoutVars>
          <dgm:chMax val="0"/>
          <dgm:chPref val="0"/>
        </dgm:presLayoutVars>
      </dgm:prSet>
      <dgm:spPr/>
    </dgm:pt>
    <dgm:pt modelId="{CE830E30-FE46-421D-8D96-58694E6C5143}" type="pres">
      <dgm:prSet presAssocID="{1486CA26-4821-447B-BE75-F18526D72970}" presName="sibTrans" presStyleCnt="0"/>
      <dgm:spPr/>
    </dgm:pt>
    <dgm:pt modelId="{20FF0A0B-5CDE-484E-82A5-9F942297791F}" type="pres">
      <dgm:prSet presAssocID="{45446BE7-1F6F-413E-9F24-39FBA1EB25F3}" presName="compNode" presStyleCnt="0"/>
      <dgm:spPr/>
    </dgm:pt>
    <dgm:pt modelId="{FAB37011-9B3E-4701-B03E-EF7C20DCDA98}" type="pres">
      <dgm:prSet presAssocID="{45446BE7-1F6F-413E-9F24-39FBA1EB25F3}" presName="bgRect" presStyleLbl="bgShp" presStyleIdx="2" presStyleCnt="4"/>
      <dgm:spPr/>
    </dgm:pt>
    <dgm:pt modelId="{58B08200-37DD-4B45-B29B-B5C83D26D4E1}" type="pres">
      <dgm:prSet presAssocID="{45446BE7-1F6F-413E-9F24-39FBA1EB25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1B5F7B19-F3ED-4BE2-A340-78698CBB3EC6}" type="pres">
      <dgm:prSet presAssocID="{45446BE7-1F6F-413E-9F24-39FBA1EB25F3}" presName="spaceRect" presStyleCnt="0"/>
      <dgm:spPr/>
    </dgm:pt>
    <dgm:pt modelId="{F8410E6C-BA0A-4766-9C19-B8CEC3A19F7B}" type="pres">
      <dgm:prSet presAssocID="{45446BE7-1F6F-413E-9F24-39FBA1EB25F3}" presName="parTx" presStyleLbl="revTx" presStyleIdx="2" presStyleCnt="4">
        <dgm:presLayoutVars>
          <dgm:chMax val="0"/>
          <dgm:chPref val="0"/>
        </dgm:presLayoutVars>
      </dgm:prSet>
      <dgm:spPr/>
    </dgm:pt>
    <dgm:pt modelId="{3D2E744C-BCB8-47E2-9E34-DC33683311D7}" type="pres">
      <dgm:prSet presAssocID="{3A3F4312-6838-4230-9E27-DCBE3A97549E}" presName="sibTrans" presStyleCnt="0"/>
      <dgm:spPr/>
    </dgm:pt>
    <dgm:pt modelId="{9290AE97-0272-465D-8D86-66EEEB530486}" type="pres">
      <dgm:prSet presAssocID="{AF8F8E24-3E53-41EA-A8B8-845199C33689}" presName="compNode" presStyleCnt="0"/>
      <dgm:spPr/>
    </dgm:pt>
    <dgm:pt modelId="{5512CF83-57A3-4713-8DE8-7D42AE14F5F8}" type="pres">
      <dgm:prSet presAssocID="{AF8F8E24-3E53-41EA-A8B8-845199C33689}" presName="bgRect" presStyleLbl="bgShp" presStyleIdx="3" presStyleCnt="4"/>
      <dgm:spPr/>
    </dgm:pt>
    <dgm:pt modelId="{DBEF2ABC-F635-4805-9E38-0BD6AD5DE126}" type="pres">
      <dgm:prSet presAssocID="{AF8F8E24-3E53-41EA-A8B8-845199C3368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B9A0D696-3DFA-498A-AAEA-5DB02EC1DAEC}" type="pres">
      <dgm:prSet presAssocID="{AF8F8E24-3E53-41EA-A8B8-845199C33689}" presName="spaceRect" presStyleCnt="0"/>
      <dgm:spPr/>
    </dgm:pt>
    <dgm:pt modelId="{3F1CE750-B36A-4B03-A22F-2F180F4E3D1D}" type="pres">
      <dgm:prSet presAssocID="{AF8F8E24-3E53-41EA-A8B8-845199C33689}" presName="parTx" presStyleLbl="revTx" presStyleIdx="3" presStyleCnt="4">
        <dgm:presLayoutVars>
          <dgm:chMax val="0"/>
          <dgm:chPref val="0"/>
        </dgm:presLayoutVars>
      </dgm:prSet>
      <dgm:spPr/>
    </dgm:pt>
  </dgm:ptLst>
  <dgm:cxnLst>
    <dgm:cxn modelId="{A7BB4225-0287-49D7-AF7E-D044423CB64D}" srcId="{BBDC49D2-88C1-416D-AE43-6306CD303B99}" destId="{2374564B-F2BB-428B-BC47-3899DCA974BC}" srcOrd="0" destOrd="0" parTransId="{6920BA66-9109-4AE6-B88A-812A49E90DF3}" sibTransId="{F7CC961A-4EC5-47DA-8217-4076BBE84A41}"/>
    <dgm:cxn modelId="{81DB8D38-D94D-4116-A175-6515CA1B1A73}" type="presOf" srcId="{2374564B-F2BB-428B-BC47-3899DCA974BC}" destId="{ADCB2D1B-DA4A-4379-AD10-ED8187470DBE}" srcOrd="0" destOrd="0" presId="urn:microsoft.com/office/officeart/2018/2/layout/IconVerticalSolidList"/>
    <dgm:cxn modelId="{5625EA3A-332E-4C36-975C-EE2EE2B17C10}" srcId="{BBDC49D2-88C1-416D-AE43-6306CD303B99}" destId="{45446BE7-1F6F-413E-9F24-39FBA1EB25F3}" srcOrd="2" destOrd="0" parTransId="{ED5A68C7-8DE3-4CF2-BB0D-CE7D0F284D0C}" sibTransId="{3A3F4312-6838-4230-9E27-DCBE3A97549E}"/>
    <dgm:cxn modelId="{0F86DF3F-353D-46FD-8D51-AE2D4978755A}" type="presOf" srcId="{AF8F8E24-3E53-41EA-A8B8-845199C33689}" destId="{3F1CE750-B36A-4B03-A22F-2F180F4E3D1D}" srcOrd="0" destOrd="0" presId="urn:microsoft.com/office/officeart/2018/2/layout/IconVerticalSolidList"/>
    <dgm:cxn modelId="{77F2ED65-F563-4CF2-AE25-329E7332E01B}" srcId="{BBDC49D2-88C1-416D-AE43-6306CD303B99}" destId="{E9FB79A1-8759-4FE5-A6A6-CA95CA13E90A}" srcOrd="1" destOrd="0" parTransId="{43169A7B-EEC5-4C81-9EA3-D47F54046AB7}" sibTransId="{1486CA26-4821-447B-BE75-F18526D72970}"/>
    <dgm:cxn modelId="{CCDAFA82-1B20-4361-9572-BD09A31CF82C}" type="presOf" srcId="{BBDC49D2-88C1-416D-AE43-6306CD303B99}" destId="{AD412836-8412-4256-9435-61D921C2C11A}" srcOrd="0" destOrd="0" presId="urn:microsoft.com/office/officeart/2018/2/layout/IconVerticalSolidList"/>
    <dgm:cxn modelId="{9B8FC796-9630-484C-B17F-4265E6C5DE25}" type="presOf" srcId="{45446BE7-1F6F-413E-9F24-39FBA1EB25F3}" destId="{F8410E6C-BA0A-4766-9C19-B8CEC3A19F7B}" srcOrd="0" destOrd="0" presId="urn:microsoft.com/office/officeart/2018/2/layout/IconVerticalSolidList"/>
    <dgm:cxn modelId="{84C67B98-D647-4F9D-9024-2C017C763EF9}" type="presOf" srcId="{E9FB79A1-8759-4FE5-A6A6-CA95CA13E90A}" destId="{B945FB3A-9B53-481F-AA08-E9F2542495C5}" srcOrd="0" destOrd="0" presId="urn:microsoft.com/office/officeart/2018/2/layout/IconVerticalSolidList"/>
    <dgm:cxn modelId="{67D60EDB-AC3B-4AD6-A9E5-F7BCBBD83C8B}" srcId="{BBDC49D2-88C1-416D-AE43-6306CD303B99}" destId="{AF8F8E24-3E53-41EA-A8B8-845199C33689}" srcOrd="3" destOrd="0" parTransId="{EA4C0B68-5273-4D3B-91FE-3A0813030833}" sibTransId="{A84DADAA-5EB7-4C2D-B98D-03FFEAA14047}"/>
    <dgm:cxn modelId="{1E98D0ED-D71A-4EED-A340-0691619086B9}" type="presParOf" srcId="{AD412836-8412-4256-9435-61D921C2C11A}" destId="{6B7D9E27-BA1C-4348-8774-0462495515F3}" srcOrd="0" destOrd="0" presId="urn:microsoft.com/office/officeart/2018/2/layout/IconVerticalSolidList"/>
    <dgm:cxn modelId="{9F0A6079-7C88-4F9A-AA8A-5E47D212FBE6}" type="presParOf" srcId="{6B7D9E27-BA1C-4348-8774-0462495515F3}" destId="{67F6C25F-B74C-487C-9A7E-602D88E10474}" srcOrd="0" destOrd="0" presId="urn:microsoft.com/office/officeart/2018/2/layout/IconVerticalSolidList"/>
    <dgm:cxn modelId="{D6F8CE42-405C-4B2E-A193-36A8EAD9A3B6}" type="presParOf" srcId="{6B7D9E27-BA1C-4348-8774-0462495515F3}" destId="{3C0E48EF-8A01-4EB5-BA5C-003B1EEEB5FD}" srcOrd="1" destOrd="0" presId="urn:microsoft.com/office/officeart/2018/2/layout/IconVerticalSolidList"/>
    <dgm:cxn modelId="{E39C0FF3-8EC8-4676-8239-39B540A34543}" type="presParOf" srcId="{6B7D9E27-BA1C-4348-8774-0462495515F3}" destId="{390D677A-7662-49A5-A514-0725A8E1023F}" srcOrd="2" destOrd="0" presId="urn:microsoft.com/office/officeart/2018/2/layout/IconVerticalSolidList"/>
    <dgm:cxn modelId="{4C33AE3E-E6CD-4B59-800B-A331AE923893}" type="presParOf" srcId="{6B7D9E27-BA1C-4348-8774-0462495515F3}" destId="{ADCB2D1B-DA4A-4379-AD10-ED8187470DBE}" srcOrd="3" destOrd="0" presId="urn:microsoft.com/office/officeart/2018/2/layout/IconVerticalSolidList"/>
    <dgm:cxn modelId="{E55F35CE-12C7-4665-83B3-014063333DA2}" type="presParOf" srcId="{AD412836-8412-4256-9435-61D921C2C11A}" destId="{75F06880-3BA6-47BD-B6E5-0C01B88EA6A7}" srcOrd="1" destOrd="0" presId="urn:microsoft.com/office/officeart/2018/2/layout/IconVerticalSolidList"/>
    <dgm:cxn modelId="{6AF171D0-8750-448E-A396-BF1B61E3AC00}" type="presParOf" srcId="{AD412836-8412-4256-9435-61D921C2C11A}" destId="{DD712ED0-797C-4300-BA16-77C397CCD62D}" srcOrd="2" destOrd="0" presId="urn:microsoft.com/office/officeart/2018/2/layout/IconVerticalSolidList"/>
    <dgm:cxn modelId="{3F917DEB-B347-4792-9952-96AF0ACEEEBF}" type="presParOf" srcId="{DD712ED0-797C-4300-BA16-77C397CCD62D}" destId="{01A77512-2F1D-4458-BB1C-BEF350124F66}" srcOrd="0" destOrd="0" presId="urn:microsoft.com/office/officeart/2018/2/layout/IconVerticalSolidList"/>
    <dgm:cxn modelId="{2B2F79B2-3370-431A-BA0A-1AD36B861F7C}" type="presParOf" srcId="{DD712ED0-797C-4300-BA16-77C397CCD62D}" destId="{CE6A93BF-6A34-4DDE-A334-30105CEED3B9}" srcOrd="1" destOrd="0" presId="urn:microsoft.com/office/officeart/2018/2/layout/IconVerticalSolidList"/>
    <dgm:cxn modelId="{C832B5D9-8422-470C-9D29-A9648822C80B}" type="presParOf" srcId="{DD712ED0-797C-4300-BA16-77C397CCD62D}" destId="{DE2D8960-1649-42DC-8C0B-896808D1CAE4}" srcOrd="2" destOrd="0" presId="urn:microsoft.com/office/officeart/2018/2/layout/IconVerticalSolidList"/>
    <dgm:cxn modelId="{875CCC0D-523D-4E3A-BDDB-0BC3F5D297BA}" type="presParOf" srcId="{DD712ED0-797C-4300-BA16-77C397CCD62D}" destId="{B945FB3A-9B53-481F-AA08-E9F2542495C5}" srcOrd="3" destOrd="0" presId="urn:microsoft.com/office/officeart/2018/2/layout/IconVerticalSolidList"/>
    <dgm:cxn modelId="{8A2787A2-3B20-48A1-9861-71EDE76CF8B2}" type="presParOf" srcId="{AD412836-8412-4256-9435-61D921C2C11A}" destId="{CE830E30-FE46-421D-8D96-58694E6C5143}" srcOrd="3" destOrd="0" presId="urn:microsoft.com/office/officeart/2018/2/layout/IconVerticalSolidList"/>
    <dgm:cxn modelId="{1D5B9CC2-1815-451D-93C8-ED876294EE17}" type="presParOf" srcId="{AD412836-8412-4256-9435-61D921C2C11A}" destId="{20FF0A0B-5CDE-484E-82A5-9F942297791F}" srcOrd="4" destOrd="0" presId="urn:microsoft.com/office/officeart/2018/2/layout/IconVerticalSolidList"/>
    <dgm:cxn modelId="{76F09A6D-6C20-42F1-9B4B-ADA4E9630190}" type="presParOf" srcId="{20FF0A0B-5CDE-484E-82A5-9F942297791F}" destId="{FAB37011-9B3E-4701-B03E-EF7C20DCDA98}" srcOrd="0" destOrd="0" presId="urn:microsoft.com/office/officeart/2018/2/layout/IconVerticalSolidList"/>
    <dgm:cxn modelId="{AC3A9681-873F-4CE5-BFC7-D88ADFAF1A77}" type="presParOf" srcId="{20FF0A0B-5CDE-484E-82A5-9F942297791F}" destId="{58B08200-37DD-4B45-B29B-B5C83D26D4E1}" srcOrd="1" destOrd="0" presId="urn:microsoft.com/office/officeart/2018/2/layout/IconVerticalSolidList"/>
    <dgm:cxn modelId="{CC3E934C-1311-45F2-89EF-A65DD12592DB}" type="presParOf" srcId="{20FF0A0B-5CDE-484E-82A5-9F942297791F}" destId="{1B5F7B19-F3ED-4BE2-A340-78698CBB3EC6}" srcOrd="2" destOrd="0" presId="urn:microsoft.com/office/officeart/2018/2/layout/IconVerticalSolidList"/>
    <dgm:cxn modelId="{281BDC15-4B83-4425-ACCF-E34316D7A567}" type="presParOf" srcId="{20FF0A0B-5CDE-484E-82A5-9F942297791F}" destId="{F8410E6C-BA0A-4766-9C19-B8CEC3A19F7B}" srcOrd="3" destOrd="0" presId="urn:microsoft.com/office/officeart/2018/2/layout/IconVerticalSolidList"/>
    <dgm:cxn modelId="{EF48D2AC-9A96-49D9-BC1B-F65D1B1D0F6F}" type="presParOf" srcId="{AD412836-8412-4256-9435-61D921C2C11A}" destId="{3D2E744C-BCB8-47E2-9E34-DC33683311D7}" srcOrd="5" destOrd="0" presId="urn:microsoft.com/office/officeart/2018/2/layout/IconVerticalSolidList"/>
    <dgm:cxn modelId="{CF385A31-571D-416B-8822-1B37648FDF72}" type="presParOf" srcId="{AD412836-8412-4256-9435-61D921C2C11A}" destId="{9290AE97-0272-465D-8D86-66EEEB530486}" srcOrd="6" destOrd="0" presId="urn:microsoft.com/office/officeart/2018/2/layout/IconVerticalSolidList"/>
    <dgm:cxn modelId="{D5346F0A-9760-4BA1-B709-5CC31974D2A1}" type="presParOf" srcId="{9290AE97-0272-465D-8D86-66EEEB530486}" destId="{5512CF83-57A3-4713-8DE8-7D42AE14F5F8}" srcOrd="0" destOrd="0" presId="urn:microsoft.com/office/officeart/2018/2/layout/IconVerticalSolidList"/>
    <dgm:cxn modelId="{0F823E3C-C870-4A05-BBA7-926E4741FCFE}" type="presParOf" srcId="{9290AE97-0272-465D-8D86-66EEEB530486}" destId="{DBEF2ABC-F635-4805-9E38-0BD6AD5DE126}" srcOrd="1" destOrd="0" presId="urn:microsoft.com/office/officeart/2018/2/layout/IconVerticalSolidList"/>
    <dgm:cxn modelId="{3CCE79B0-549D-462D-8449-34691F8747ED}" type="presParOf" srcId="{9290AE97-0272-465D-8D86-66EEEB530486}" destId="{B9A0D696-3DFA-498A-AAEA-5DB02EC1DAEC}" srcOrd="2" destOrd="0" presId="urn:microsoft.com/office/officeart/2018/2/layout/IconVerticalSolidList"/>
    <dgm:cxn modelId="{3A3307FC-AB9E-4586-A2A4-D71D2A6F461C}" type="presParOf" srcId="{9290AE97-0272-465D-8D86-66EEEB530486}" destId="{3F1CE750-B36A-4B03-A22F-2F180F4E3D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81DB8-5AC6-49AD-938C-8A7DA632634C}">
      <dsp:nvSpPr>
        <dsp:cNvPr id="0" name=""/>
        <dsp:cNvSpPr/>
      </dsp:nvSpPr>
      <dsp:spPr>
        <a:xfrm>
          <a:off x="277860" y="357"/>
          <a:ext cx="6647559" cy="3323779"/>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Roboto" panose="02000000000000000000" pitchFamily="2" charset="0"/>
              <a:ea typeface="Roboto" panose="02000000000000000000" pitchFamily="2" charset="0"/>
              <a:cs typeface="Roboto" panose="02000000000000000000" pitchFamily="2" charset="0"/>
            </a:rPr>
            <a:t>Students will learn about college and career options (and the steps to achieve each option) in preparation for life after graduation. </a:t>
          </a:r>
        </a:p>
      </dsp:txBody>
      <dsp:txXfrm>
        <a:off x="277860" y="357"/>
        <a:ext cx="6647559" cy="3323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88857-A332-44F8-8773-361A039382E0}">
      <dsp:nvSpPr>
        <dsp:cNvPr id="0" name=""/>
        <dsp:cNvSpPr/>
      </dsp:nvSpPr>
      <dsp:spPr>
        <a:xfrm>
          <a:off x="0" y="1623"/>
          <a:ext cx="7203281"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72EF5EB-4646-43AF-890D-446F0285BE98}">
      <dsp:nvSpPr>
        <dsp:cNvPr id="0" name=""/>
        <dsp:cNvSpPr/>
      </dsp:nvSpPr>
      <dsp:spPr>
        <a:xfrm>
          <a:off x="0" y="1623"/>
          <a:ext cx="7203281" cy="553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Junior Advisement &amp; IGP</a:t>
          </a:r>
        </a:p>
      </dsp:txBody>
      <dsp:txXfrm>
        <a:off x="0" y="1623"/>
        <a:ext cx="7203281" cy="553541"/>
      </dsp:txXfrm>
    </dsp:sp>
    <dsp:sp modelId="{516F08AD-D405-49B9-9A6D-B49430247E30}">
      <dsp:nvSpPr>
        <dsp:cNvPr id="0" name=""/>
        <dsp:cNvSpPr/>
      </dsp:nvSpPr>
      <dsp:spPr>
        <a:xfrm>
          <a:off x="0" y="555164"/>
          <a:ext cx="7203281"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A624A9D-0709-4F50-9D40-D54C14C73E91}">
      <dsp:nvSpPr>
        <dsp:cNvPr id="0" name=""/>
        <dsp:cNvSpPr/>
      </dsp:nvSpPr>
      <dsp:spPr>
        <a:xfrm>
          <a:off x="0" y="555164"/>
          <a:ext cx="7203281" cy="553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Graduation Requirements and Options</a:t>
          </a:r>
        </a:p>
      </dsp:txBody>
      <dsp:txXfrm>
        <a:off x="0" y="555164"/>
        <a:ext cx="7203281" cy="553541"/>
      </dsp:txXfrm>
    </dsp:sp>
    <dsp:sp modelId="{26D2E53E-8DB1-4BFA-975C-F81C6861C6A7}">
      <dsp:nvSpPr>
        <dsp:cNvPr id="0" name=""/>
        <dsp:cNvSpPr/>
      </dsp:nvSpPr>
      <dsp:spPr>
        <a:xfrm>
          <a:off x="0" y="1108705"/>
          <a:ext cx="7203281"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581AA7D-1EA2-4632-BADD-D7999BB4440E}">
      <dsp:nvSpPr>
        <dsp:cNvPr id="0" name=""/>
        <dsp:cNvSpPr/>
      </dsp:nvSpPr>
      <dsp:spPr>
        <a:xfrm>
          <a:off x="0" y="1108705"/>
          <a:ext cx="7203281" cy="553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Dual Enrollment</a:t>
          </a:r>
        </a:p>
      </dsp:txBody>
      <dsp:txXfrm>
        <a:off x="0" y="1108705"/>
        <a:ext cx="7203281" cy="553541"/>
      </dsp:txXfrm>
    </dsp:sp>
    <dsp:sp modelId="{C3B8FA79-8585-4E43-AA5C-BA4B8071BABA}">
      <dsp:nvSpPr>
        <dsp:cNvPr id="0" name=""/>
        <dsp:cNvSpPr/>
      </dsp:nvSpPr>
      <dsp:spPr>
        <a:xfrm>
          <a:off x="0" y="1662246"/>
          <a:ext cx="7203281"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1F61A15-9633-4DE9-B132-9B6FF7E9E6D1}">
      <dsp:nvSpPr>
        <dsp:cNvPr id="0" name=""/>
        <dsp:cNvSpPr/>
      </dsp:nvSpPr>
      <dsp:spPr>
        <a:xfrm>
          <a:off x="0" y="1662247"/>
          <a:ext cx="7203281" cy="553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Post-Secondary Options</a:t>
          </a:r>
        </a:p>
      </dsp:txBody>
      <dsp:txXfrm>
        <a:off x="0" y="1662247"/>
        <a:ext cx="7203281" cy="553541"/>
      </dsp:txXfrm>
    </dsp:sp>
    <dsp:sp modelId="{8AB99ABE-2B9C-480F-95E0-CB75AD05CE14}">
      <dsp:nvSpPr>
        <dsp:cNvPr id="0" name=""/>
        <dsp:cNvSpPr/>
      </dsp:nvSpPr>
      <dsp:spPr>
        <a:xfrm>
          <a:off x="0" y="2215788"/>
          <a:ext cx="7203281"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AD2899F-78BA-41BC-A446-46121F1F5C2C}">
      <dsp:nvSpPr>
        <dsp:cNvPr id="0" name=""/>
        <dsp:cNvSpPr/>
      </dsp:nvSpPr>
      <dsp:spPr>
        <a:xfrm>
          <a:off x="0" y="2215788"/>
          <a:ext cx="7203281" cy="553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HOPE Programs, Financial Aid, and Georgia Match </a:t>
          </a:r>
        </a:p>
      </dsp:txBody>
      <dsp:txXfrm>
        <a:off x="0" y="2215788"/>
        <a:ext cx="7203281" cy="553541"/>
      </dsp:txXfrm>
    </dsp:sp>
    <dsp:sp modelId="{AD58A538-31DD-422B-BF3D-3DE3E24B45DE}">
      <dsp:nvSpPr>
        <dsp:cNvPr id="0" name=""/>
        <dsp:cNvSpPr/>
      </dsp:nvSpPr>
      <dsp:spPr>
        <a:xfrm>
          <a:off x="0" y="2769329"/>
          <a:ext cx="7203281"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098D831-CD95-4E99-A240-A5EF737F14DA}">
      <dsp:nvSpPr>
        <dsp:cNvPr id="0" name=""/>
        <dsp:cNvSpPr/>
      </dsp:nvSpPr>
      <dsp:spPr>
        <a:xfrm>
          <a:off x="0" y="2769329"/>
          <a:ext cx="7203281" cy="553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Naviance</a:t>
          </a:r>
        </a:p>
      </dsp:txBody>
      <dsp:txXfrm>
        <a:off x="0" y="2769329"/>
        <a:ext cx="7203281" cy="553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5EDEC-8CB0-4E6F-BDAC-BC232C069FE3}">
      <dsp:nvSpPr>
        <dsp:cNvPr id="0" name=""/>
        <dsp:cNvSpPr/>
      </dsp:nvSpPr>
      <dsp:spPr>
        <a:xfrm>
          <a:off x="0" y="233526"/>
          <a:ext cx="4107497" cy="910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A2F58-0444-4683-A39A-85F0C8E6FFEE}">
      <dsp:nvSpPr>
        <dsp:cNvPr id="0" name=""/>
        <dsp:cNvSpPr/>
      </dsp:nvSpPr>
      <dsp:spPr>
        <a:xfrm>
          <a:off x="27557" y="254023"/>
          <a:ext cx="50104" cy="50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32865-3053-4D9F-9427-3DCB863F8A93}">
      <dsp:nvSpPr>
        <dsp:cNvPr id="0" name=""/>
        <dsp:cNvSpPr/>
      </dsp:nvSpPr>
      <dsp:spPr>
        <a:xfrm>
          <a:off x="105219" y="233526"/>
          <a:ext cx="3717759" cy="1634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84" tIns="172984" rIns="172984" bIns="17298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Roboto" panose="02000000000000000000" pitchFamily="2" charset="0"/>
              <a:ea typeface="Roboto" panose="02000000000000000000" pitchFamily="2" charset="0"/>
              <a:cs typeface="Roboto" panose="02000000000000000000" pitchFamily="2" charset="0"/>
            </a:rPr>
            <a:t>Dual Enrollment is a program that allows 10</a:t>
          </a:r>
          <a:r>
            <a:rPr lang="en-US" sz="1400" kern="1200" baseline="30000" dirty="0">
              <a:latin typeface="Roboto" panose="02000000000000000000" pitchFamily="2" charset="0"/>
              <a:ea typeface="Roboto" panose="02000000000000000000" pitchFamily="2" charset="0"/>
              <a:cs typeface="Roboto" panose="02000000000000000000" pitchFamily="2" charset="0"/>
            </a:rPr>
            <a:t>th</a:t>
          </a:r>
          <a:r>
            <a:rPr lang="en-US" sz="1400" kern="1200" dirty="0">
              <a:latin typeface="Roboto" panose="02000000000000000000" pitchFamily="2" charset="0"/>
              <a:ea typeface="Roboto" panose="02000000000000000000" pitchFamily="2" charset="0"/>
              <a:cs typeface="Roboto" panose="02000000000000000000" pitchFamily="2" charset="0"/>
            </a:rPr>
            <a:t> - 12</a:t>
          </a:r>
          <a:r>
            <a:rPr lang="en-US" sz="1400" kern="1200" baseline="30000" dirty="0">
              <a:latin typeface="Roboto" panose="02000000000000000000" pitchFamily="2" charset="0"/>
              <a:ea typeface="Roboto" panose="02000000000000000000" pitchFamily="2" charset="0"/>
              <a:cs typeface="Roboto" panose="02000000000000000000" pitchFamily="2" charset="0"/>
            </a:rPr>
            <a:t>th</a:t>
          </a:r>
          <a:r>
            <a:rPr lang="en-US" sz="1400" kern="1200" dirty="0">
              <a:latin typeface="Roboto" panose="02000000000000000000" pitchFamily="2" charset="0"/>
              <a:ea typeface="Roboto" panose="02000000000000000000" pitchFamily="2" charset="0"/>
              <a:cs typeface="Roboto" panose="02000000000000000000" pitchFamily="2" charset="0"/>
            </a:rPr>
            <a:t> graders to take college classes while completing their high school diploma. Students receive high school credit towards graduation and receive the college credit.</a:t>
          </a:r>
        </a:p>
      </dsp:txBody>
      <dsp:txXfrm>
        <a:off x="105219" y="233526"/>
        <a:ext cx="3717759" cy="1634489"/>
      </dsp:txXfrm>
    </dsp:sp>
    <dsp:sp modelId="{0E910D78-59F4-4BC7-833D-69B5FDE0394B}">
      <dsp:nvSpPr>
        <dsp:cNvPr id="0" name=""/>
        <dsp:cNvSpPr/>
      </dsp:nvSpPr>
      <dsp:spPr>
        <a:xfrm>
          <a:off x="0" y="2094383"/>
          <a:ext cx="4107497" cy="910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899E1-D5F2-4955-B78B-0D7B83E8DFE5}">
      <dsp:nvSpPr>
        <dsp:cNvPr id="0" name=""/>
        <dsp:cNvSpPr/>
      </dsp:nvSpPr>
      <dsp:spPr>
        <a:xfrm>
          <a:off x="27557" y="2114881"/>
          <a:ext cx="50104" cy="50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18848-6913-46A2-AB94-94B7A929DBF7}">
      <dsp:nvSpPr>
        <dsp:cNvPr id="0" name=""/>
        <dsp:cNvSpPr/>
      </dsp:nvSpPr>
      <dsp:spPr>
        <a:xfrm>
          <a:off x="105219" y="2094383"/>
          <a:ext cx="3717759" cy="1634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84" tIns="172984" rIns="172984" bIns="17298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Roboto" panose="02000000000000000000" pitchFamily="2" charset="0"/>
              <a:ea typeface="Roboto" panose="02000000000000000000" pitchFamily="2" charset="0"/>
              <a:cs typeface="Roboto" panose="02000000000000000000" pitchFamily="2" charset="0"/>
            </a:rPr>
            <a:t>DE pays for 100% tuition, mandatory fees, and required textbooks up to a maximum cap of 30 hours </a:t>
          </a:r>
          <a:r>
            <a:rPr lang="en-US" sz="1400" i="0" kern="1200" dirty="0">
              <a:latin typeface="Roboto" panose="02000000000000000000" pitchFamily="2" charset="0"/>
              <a:ea typeface="Roboto" panose="02000000000000000000" pitchFamily="2" charset="0"/>
              <a:cs typeface="Roboto" panose="02000000000000000000" pitchFamily="2" charset="0"/>
            </a:rPr>
            <a:t>(this equates to roughly one year of full-time college enrollment or around 10 courses</a:t>
          </a:r>
          <a:r>
            <a:rPr lang="en-US" sz="1400" i="0" kern="1200" dirty="0"/>
            <a:t>)</a:t>
          </a:r>
        </a:p>
      </dsp:txBody>
      <dsp:txXfrm>
        <a:off x="105219" y="2094383"/>
        <a:ext cx="3717759" cy="16344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41121-31BC-416F-9450-00E9CB31C99C}">
      <dsp:nvSpPr>
        <dsp:cNvPr id="0" name=""/>
        <dsp:cNvSpPr/>
      </dsp:nvSpPr>
      <dsp:spPr>
        <a:xfrm>
          <a:off x="396035" y="102759"/>
          <a:ext cx="646259" cy="6462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E6988-CC0A-491F-B217-7D028AF495C7}">
      <dsp:nvSpPr>
        <dsp:cNvPr id="0" name=""/>
        <dsp:cNvSpPr/>
      </dsp:nvSpPr>
      <dsp:spPr>
        <a:xfrm>
          <a:off x="1099" y="964498"/>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latin typeface="Roboto" panose="02000000000000000000" pitchFamily="2" charset="0"/>
              <a:ea typeface="Roboto" panose="02000000000000000000" pitchFamily="2" charset="0"/>
              <a:cs typeface="Roboto" panose="02000000000000000000" pitchFamily="2" charset="0"/>
            </a:rPr>
            <a:t>Specialty School </a:t>
          </a:r>
          <a:r>
            <a:rPr lang="en-US" sz="1100" kern="1200" dirty="0">
              <a:latin typeface="Roboto" panose="02000000000000000000" pitchFamily="2" charset="0"/>
              <a:ea typeface="Roboto" panose="02000000000000000000" pitchFamily="2" charset="0"/>
              <a:cs typeface="Roboto" panose="02000000000000000000" pitchFamily="2" charset="0"/>
            </a:rPr>
            <a:t>(certificate or diploma)</a:t>
          </a:r>
        </a:p>
      </dsp:txBody>
      <dsp:txXfrm>
        <a:off x="1099" y="964498"/>
        <a:ext cx="1436132" cy="574453"/>
      </dsp:txXfrm>
    </dsp:sp>
    <dsp:sp modelId="{DC5772DA-9254-4BC9-9078-F93BBA029A05}">
      <dsp:nvSpPr>
        <dsp:cNvPr id="0" name=""/>
        <dsp:cNvSpPr/>
      </dsp:nvSpPr>
      <dsp:spPr>
        <a:xfrm>
          <a:off x="2083491" y="102759"/>
          <a:ext cx="646259" cy="6462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F247B8-A9C9-4AE4-86A0-F60D31348FA1}">
      <dsp:nvSpPr>
        <dsp:cNvPr id="0" name=""/>
        <dsp:cNvSpPr/>
      </dsp:nvSpPr>
      <dsp:spPr>
        <a:xfrm>
          <a:off x="1688555" y="964498"/>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latin typeface="Roboto" panose="02000000000000000000" pitchFamily="2" charset="0"/>
              <a:ea typeface="Roboto" panose="02000000000000000000" pitchFamily="2" charset="0"/>
              <a:cs typeface="Roboto" panose="02000000000000000000" pitchFamily="2" charset="0"/>
            </a:rPr>
            <a:t>2-year and/or Technical College </a:t>
          </a:r>
          <a:r>
            <a:rPr lang="en-US" sz="1100" kern="1200" dirty="0">
              <a:latin typeface="Roboto" panose="02000000000000000000" pitchFamily="2" charset="0"/>
              <a:ea typeface="Roboto" panose="02000000000000000000" pitchFamily="2" charset="0"/>
              <a:cs typeface="Roboto" panose="02000000000000000000" pitchFamily="2" charset="0"/>
            </a:rPr>
            <a:t>(certificate, diploma or Associate’s degree)</a:t>
          </a:r>
        </a:p>
      </dsp:txBody>
      <dsp:txXfrm>
        <a:off x="1688555" y="964498"/>
        <a:ext cx="1436132" cy="574453"/>
      </dsp:txXfrm>
    </dsp:sp>
    <dsp:sp modelId="{BC105136-F501-4EC8-A8F6-98F087E1D8F5}">
      <dsp:nvSpPr>
        <dsp:cNvPr id="0" name=""/>
        <dsp:cNvSpPr/>
      </dsp:nvSpPr>
      <dsp:spPr>
        <a:xfrm>
          <a:off x="1239763" y="1897985"/>
          <a:ext cx="646259" cy="6462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901E59-2305-4B77-854E-A32836430813}">
      <dsp:nvSpPr>
        <dsp:cNvPr id="0" name=""/>
        <dsp:cNvSpPr/>
      </dsp:nvSpPr>
      <dsp:spPr>
        <a:xfrm>
          <a:off x="844827" y="2759724"/>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latin typeface="Roboto" panose="02000000000000000000" pitchFamily="2" charset="0"/>
              <a:ea typeface="Roboto" panose="02000000000000000000" pitchFamily="2" charset="0"/>
              <a:cs typeface="Roboto" panose="02000000000000000000" pitchFamily="2" charset="0"/>
            </a:rPr>
            <a:t>4-year College/University </a:t>
          </a:r>
          <a:r>
            <a:rPr lang="en-US" sz="1100" kern="1200" dirty="0">
              <a:latin typeface="Roboto" panose="02000000000000000000" pitchFamily="2" charset="0"/>
              <a:ea typeface="Roboto" panose="02000000000000000000" pitchFamily="2" charset="0"/>
              <a:cs typeface="Roboto" panose="02000000000000000000" pitchFamily="2" charset="0"/>
            </a:rPr>
            <a:t>(Bachelor’s degree)</a:t>
          </a:r>
        </a:p>
      </dsp:txBody>
      <dsp:txXfrm>
        <a:off x="844827" y="2759724"/>
        <a:ext cx="1436132" cy="5744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CF33D-51E5-405E-9B66-37468ECE8B09}">
      <dsp:nvSpPr>
        <dsp:cNvPr id="0" name=""/>
        <dsp:cNvSpPr/>
      </dsp:nvSpPr>
      <dsp:spPr>
        <a:xfrm>
          <a:off x="0" y="912092"/>
          <a:ext cx="2025922" cy="12864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6DF50BA-0158-4D69-9CC7-FB9E2BD0153E}">
      <dsp:nvSpPr>
        <dsp:cNvPr id="0" name=""/>
        <dsp:cNvSpPr/>
      </dsp:nvSpPr>
      <dsp:spPr>
        <a:xfrm>
          <a:off x="225102" y="1125940"/>
          <a:ext cx="2025922" cy="12864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Roboto" panose="02000000000000000000" pitchFamily="2" charset="0"/>
              <a:ea typeface="Roboto" panose="02000000000000000000" pitchFamily="2" charset="0"/>
              <a:cs typeface="Roboto" panose="02000000000000000000" pitchFamily="2" charset="0"/>
            </a:rPr>
            <a:t>ACCUPLACER</a:t>
          </a:r>
          <a:r>
            <a:rPr lang="en-US" sz="1300" kern="1200" dirty="0">
              <a:latin typeface="Roboto" panose="02000000000000000000" pitchFamily="2" charset="0"/>
              <a:ea typeface="Roboto" panose="02000000000000000000" pitchFamily="2" charset="0"/>
              <a:cs typeface="Roboto" panose="02000000000000000000" pitchFamily="2" charset="0"/>
            </a:rPr>
            <a:t> – Placement exam for two year and technical colleges. (Schedule to take this test at chosen college)</a:t>
          </a:r>
        </a:p>
      </dsp:txBody>
      <dsp:txXfrm>
        <a:off x="262781" y="1163619"/>
        <a:ext cx="1950564" cy="1211102"/>
      </dsp:txXfrm>
    </dsp:sp>
    <dsp:sp modelId="{ED82173C-ED8F-4D6A-AE5F-4672C146A662}">
      <dsp:nvSpPr>
        <dsp:cNvPr id="0" name=""/>
        <dsp:cNvSpPr/>
      </dsp:nvSpPr>
      <dsp:spPr>
        <a:xfrm>
          <a:off x="2476127" y="912092"/>
          <a:ext cx="2025922" cy="12864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36BF0FE-D225-411E-A471-E909EA6C0A0D}">
      <dsp:nvSpPr>
        <dsp:cNvPr id="0" name=""/>
        <dsp:cNvSpPr/>
      </dsp:nvSpPr>
      <dsp:spPr>
        <a:xfrm>
          <a:off x="2701230" y="1125940"/>
          <a:ext cx="2025922" cy="12864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Roboto" panose="02000000000000000000" pitchFamily="2" charset="0"/>
              <a:ea typeface="Roboto" panose="02000000000000000000" pitchFamily="2" charset="0"/>
              <a:cs typeface="Roboto" panose="02000000000000000000" pitchFamily="2" charset="0"/>
            </a:rPr>
            <a:t>ASVAB</a:t>
          </a:r>
          <a:r>
            <a:rPr lang="en-US" sz="1300" kern="1200" dirty="0">
              <a:latin typeface="Roboto" panose="02000000000000000000" pitchFamily="2" charset="0"/>
              <a:ea typeface="Roboto" panose="02000000000000000000" pitchFamily="2" charset="0"/>
              <a:cs typeface="Roboto" panose="02000000000000000000" pitchFamily="2" charset="0"/>
            </a:rPr>
            <a:t> – Aptitude/career exam required for entrance into the military that determines your eligibility for military jobs</a:t>
          </a:r>
        </a:p>
      </dsp:txBody>
      <dsp:txXfrm>
        <a:off x="2738909" y="1163619"/>
        <a:ext cx="1950564" cy="1211102"/>
      </dsp:txXfrm>
    </dsp:sp>
    <dsp:sp modelId="{657F63B3-BB98-41BB-86E7-6F89D717DD44}">
      <dsp:nvSpPr>
        <dsp:cNvPr id="0" name=""/>
        <dsp:cNvSpPr/>
      </dsp:nvSpPr>
      <dsp:spPr>
        <a:xfrm>
          <a:off x="4952255" y="912092"/>
          <a:ext cx="2025922" cy="12864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DAD24C-DB49-4A03-BBBA-B9223FC36D67}">
      <dsp:nvSpPr>
        <dsp:cNvPr id="0" name=""/>
        <dsp:cNvSpPr/>
      </dsp:nvSpPr>
      <dsp:spPr>
        <a:xfrm>
          <a:off x="5177358" y="1125940"/>
          <a:ext cx="2025922" cy="12864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1" kern="1200" dirty="0">
              <a:latin typeface="Roboto" panose="02000000000000000000" pitchFamily="2" charset="0"/>
              <a:ea typeface="Roboto" panose="02000000000000000000" pitchFamily="2" charset="0"/>
              <a:cs typeface="Roboto" panose="02000000000000000000" pitchFamily="2" charset="0"/>
            </a:rPr>
            <a:t>It is the student’s responsibility to check with each individual college for all admission requirements.</a:t>
          </a:r>
          <a:endParaRPr lang="en-US" sz="1300" kern="1200" dirty="0">
            <a:latin typeface="Roboto" panose="02000000000000000000" pitchFamily="2" charset="0"/>
            <a:ea typeface="Roboto" panose="02000000000000000000" pitchFamily="2" charset="0"/>
            <a:cs typeface="Roboto" panose="02000000000000000000" pitchFamily="2" charset="0"/>
          </a:endParaRPr>
        </a:p>
      </dsp:txBody>
      <dsp:txXfrm>
        <a:off x="5215037" y="1163619"/>
        <a:ext cx="1950564" cy="1211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6C25F-B74C-487C-9A7E-602D88E10474}">
      <dsp:nvSpPr>
        <dsp:cNvPr id="0" name=""/>
        <dsp:cNvSpPr/>
      </dsp:nvSpPr>
      <dsp:spPr>
        <a:xfrm>
          <a:off x="0" y="1379"/>
          <a:ext cx="7203281" cy="699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C0E48EF-8A01-4EB5-BA5C-003B1EEEB5FD}">
      <dsp:nvSpPr>
        <dsp:cNvPr id="0" name=""/>
        <dsp:cNvSpPr/>
      </dsp:nvSpPr>
      <dsp:spPr>
        <a:xfrm>
          <a:off x="211542" y="158725"/>
          <a:ext cx="384621" cy="3846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DCB2D1B-DA4A-4379-AD10-ED8187470DBE}">
      <dsp:nvSpPr>
        <dsp:cNvPr id="0" name=""/>
        <dsp:cNvSpPr/>
      </dsp:nvSpPr>
      <dsp:spPr>
        <a:xfrm>
          <a:off x="807705" y="1379"/>
          <a:ext cx="6395575" cy="69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011" tIns="74011" rIns="74011" bIns="74011" numCol="1" spcCol="1270" anchor="ctr" anchorCtr="0">
          <a:noAutofit/>
        </a:bodyPr>
        <a:lstStyle/>
        <a:p>
          <a:pPr marL="0" lvl="0" indent="0" algn="l" defTabSz="977900">
            <a:lnSpc>
              <a:spcPct val="100000"/>
            </a:lnSpc>
            <a:spcBef>
              <a:spcPct val="0"/>
            </a:spcBef>
            <a:spcAft>
              <a:spcPct val="35000"/>
            </a:spcAft>
            <a:buNone/>
          </a:pPr>
          <a:r>
            <a:rPr lang="en-US" sz="2200" kern="1200">
              <a:latin typeface="Roboto" panose="02000000000000000000" pitchFamily="2" charset="0"/>
              <a:ea typeface="Roboto" panose="02000000000000000000" pitchFamily="2" charset="0"/>
              <a:cs typeface="Roboto" panose="02000000000000000000" pitchFamily="2" charset="0"/>
            </a:rPr>
            <a:t>College and Career Planning</a:t>
          </a:r>
        </a:p>
      </dsp:txBody>
      <dsp:txXfrm>
        <a:off x="807705" y="1379"/>
        <a:ext cx="6395575" cy="699312"/>
      </dsp:txXfrm>
    </dsp:sp>
    <dsp:sp modelId="{01A77512-2F1D-4458-BB1C-BEF350124F66}">
      <dsp:nvSpPr>
        <dsp:cNvPr id="0" name=""/>
        <dsp:cNvSpPr/>
      </dsp:nvSpPr>
      <dsp:spPr>
        <a:xfrm>
          <a:off x="0" y="875520"/>
          <a:ext cx="7203281" cy="699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E6A93BF-6A34-4DDE-A334-30105CEED3B9}">
      <dsp:nvSpPr>
        <dsp:cNvPr id="0" name=""/>
        <dsp:cNvSpPr/>
      </dsp:nvSpPr>
      <dsp:spPr>
        <a:xfrm>
          <a:off x="211542" y="1032865"/>
          <a:ext cx="384621" cy="3846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945FB3A-9B53-481F-AA08-E9F2542495C5}">
      <dsp:nvSpPr>
        <dsp:cNvPr id="0" name=""/>
        <dsp:cNvSpPr/>
      </dsp:nvSpPr>
      <dsp:spPr>
        <a:xfrm>
          <a:off x="807705" y="875520"/>
          <a:ext cx="6395575" cy="69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011" tIns="74011" rIns="74011" bIns="74011" numCol="1" spcCol="1270" anchor="ctr" anchorCtr="0">
          <a:noAutofit/>
        </a:bodyPr>
        <a:lstStyle/>
        <a:p>
          <a:pPr marL="0" lvl="0" indent="0" algn="l" defTabSz="977900">
            <a:lnSpc>
              <a:spcPct val="100000"/>
            </a:lnSpc>
            <a:spcBef>
              <a:spcPct val="0"/>
            </a:spcBef>
            <a:spcAft>
              <a:spcPct val="35000"/>
            </a:spcAft>
            <a:buNone/>
          </a:pPr>
          <a:r>
            <a:rPr lang="en-US" sz="2200" kern="1200">
              <a:latin typeface="Roboto" panose="02000000000000000000" pitchFamily="2" charset="0"/>
              <a:ea typeface="Roboto" panose="02000000000000000000" pitchFamily="2" charset="0"/>
              <a:cs typeface="Roboto" panose="02000000000000000000" pitchFamily="2" charset="0"/>
            </a:rPr>
            <a:t>Resume Building</a:t>
          </a:r>
        </a:p>
      </dsp:txBody>
      <dsp:txXfrm>
        <a:off x="807705" y="875520"/>
        <a:ext cx="6395575" cy="699312"/>
      </dsp:txXfrm>
    </dsp:sp>
    <dsp:sp modelId="{FAB37011-9B3E-4701-B03E-EF7C20DCDA98}">
      <dsp:nvSpPr>
        <dsp:cNvPr id="0" name=""/>
        <dsp:cNvSpPr/>
      </dsp:nvSpPr>
      <dsp:spPr>
        <a:xfrm>
          <a:off x="0" y="1749661"/>
          <a:ext cx="7203281" cy="699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8B08200-37DD-4B45-B29B-B5C83D26D4E1}">
      <dsp:nvSpPr>
        <dsp:cNvPr id="0" name=""/>
        <dsp:cNvSpPr/>
      </dsp:nvSpPr>
      <dsp:spPr>
        <a:xfrm>
          <a:off x="211542" y="1907006"/>
          <a:ext cx="384621" cy="3846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8410E6C-BA0A-4766-9C19-B8CEC3A19F7B}">
      <dsp:nvSpPr>
        <dsp:cNvPr id="0" name=""/>
        <dsp:cNvSpPr/>
      </dsp:nvSpPr>
      <dsp:spPr>
        <a:xfrm>
          <a:off x="807705" y="1749661"/>
          <a:ext cx="6395575" cy="69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011" tIns="74011" rIns="74011" bIns="74011"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Roboto" panose="02000000000000000000" pitchFamily="2" charset="0"/>
              <a:ea typeface="Roboto" panose="02000000000000000000" pitchFamily="2" charset="0"/>
              <a:cs typeface="Roboto" panose="02000000000000000000" pitchFamily="2" charset="0"/>
            </a:rPr>
            <a:t>Communication with your Counselor</a:t>
          </a:r>
        </a:p>
      </dsp:txBody>
      <dsp:txXfrm>
        <a:off x="807705" y="1749661"/>
        <a:ext cx="6395575" cy="699312"/>
      </dsp:txXfrm>
    </dsp:sp>
    <dsp:sp modelId="{5512CF83-57A3-4713-8DE8-7D42AE14F5F8}">
      <dsp:nvSpPr>
        <dsp:cNvPr id="0" name=""/>
        <dsp:cNvSpPr/>
      </dsp:nvSpPr>
      <dsp:spPr>
        <a:xfrm>
          <a:off x="0" y="2623801"/>
          <a:ext cx="7203281" cy="699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BEF2ABC-F635-4805-9E38-0BD6AD5DE126}">
      <dsp:nvSpPr>
        <dsp:cNvPr id="0" name=""/>
        <dsp:cNvSpPr/>
      </dsp:nvSpPr>
      <dsp:spPr>
        <a:xfrm>
          <a:off x="211542" y="2781147"/>
          <a:ext cx="384621" cy="3846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F1CE750-B36A-4B03-A22F-2F180F4E3D1D}">
      <dsp:nvSpPr>
        <dsp:cNvPr id="0" name=""/>
        <dsp:cNvSpPr/>
      </dsp:nvSpPr>
      <dsp:spPr>
        <a:xfrm>
          <a:off x="807705" y="2623801"/>
          <a:ext cx="6395575" cy="69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011" tIns="74011" rIns="74011" bIns="74011" numCol="1" spcCol="1270" anchor="ctr" anchorCtr="0">
          <a:noAutofit/>
        </a:bodyPr>
        <a:lstStyle/>
        <a:p>
          <a:pPr marL="0" lvl="0" indent="0" algn="l" defTabSz="977900">
            <a:lnSpc>
              <a:spcPct val="100000"/>
            </a:lnSpc>
            <a:spcBef>
              <a:spcPct val="0"/>
            </a:spcBef>
            <a:spcAft>
              <a:spcPct val="35000"/>
            </a:spcAft>
            <a:buNone/>
          </a:pPr>
          <a:r>
            <a:rPr lang="en-US" sz="2200" kern="1200">
              <a:latin typeface="Roboto" panose="02000000000000000000" pitchFamily="2" charset="0"/>
              <a:ea typeface="Roboto" panose="02000000000000000000" pitchFamily="2" charset="0"/>
              <a:cs typeface="Roboto" panose="02000000000000000000" pitchFamily="2" charset="0"/>
            </a:rPr>
            <a:t>Scholarship Searches</a:t>
          </a:r>
        </a:p>
      </dsp:txBody>
      <dsp:txXfrm>
        <a:off x="807705" y="2623801"/>
        <a:ext cx="6395575" cy="69931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A7682-854D-433A-B7D1-F60E88B7948D}" type="datetimeFigureOut">
              <a:rPr lang="en-US" smtClean="0"/>
              <a:pPr/>
              <a:t>12/16/2024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104EB1-1570-4075-ABEA-06222F3FC5A3}" type="slidenum">
              <a:rPr lang="en-US" smtClean="0"/>
              <a:pPr/>
              <a:t>‹#›</a:t>
            </a:fld>
            <a:endParaRPr lang="en-US" dirty="0"/>
          </a:p>
        </p:txBody>
      </p:sp>
    </p:spTree>
    <p:extLst>
      <p:ext uri="{BB962C8B-B14F-4D97-AF65-F5344CB8AC3E}">
        <p14:creationId xmlns:p14="http://schemas.microsoft.com/office/powerpoint/2010/main" val="2632053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 insert department</a:t>
            </a:r>
            <a:r>
              <a:rPr lang="en-US" baseline="0" dirty="0"/>
              <a:t> information on this slide.</a:t>
            </a:r>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2</a:t>
            </a:fld>
            <a:endParaRPr lang="en-US" dirty="0"/>
          </a:p>
        </p:txBody>
      </p:sp>
    </p:spTree>
    <p:extLst>
      <p:ext uri="{BB962C8B-B14F-4D97-AF65-F5344CB8AC3E}">
        <p14:creationId xmlns:p14="http://schemas.microsoft.com/office/powerpoint/2010/main" val="237926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buFont typeface="Arial" pitchFamily="34" charset="0"/>
              <a:buChar char="•"/>
            </a:pPr>
            <a:r>
              <a:rPr lang="en-US" dirty="0"/>
              <a:t>Include in your list of potential schools:</a:t>
            </a:r>
            <a:r>
              <a:rPr lang="en-US" baseline="0" dirty="0"/>
              <a:t>  </a:t>
            </a:r>
          </a:p>
          <a:p>
            <a:pPr lvl="1">
              <a:buFont typeface="Arial" pitchFamily="34" charset="0"/>
              <a:buChar char="•"/>
            </a:pPr>
            <a:r>
              <a:rPr lang="en-US" baseline="0" dirty="0"/>
              <a:t>reach(dream) school – student’s core GPA and test scores are below the college’s freshman profile OR the school is highly competitive</a:t>
            </a:r>
          </a:p>
          <a:p>
            <a:pPr lvl="1">
              <a:buFont typeface="Arial" pitchFamily="34" charset="0"/>
              <a:buChar char="•"/>
            </a:pPr>
            <a:r>
              <a:rPr lang="en-US" baseline="0" dirty="0"/>
              <a:t>target schools – student’s core GPA and test scores match the college’s freshman profile</a:t>
            </a:r>
          </a:p>
          <a:p>
            <a:pPr lvl="1">
              <a:buFont typeface="Arial" pitchFamily="34" charset="0"/>
              <a:buChar char="•"/>
            </a:pPr>
            <a:r>
              <a:rPr lang="en-US" baseline="0" dirty="0"/>
              <a:t>safety schools – student’s core GPA and test scores are above the college’s freshman profile</a:t>
            </a:r>
          </a:p>
          <a:p>
            <a:pPr lvl="0">
              <a:buFont typeface="Arial" pitchFamily="34" charset="0"/>
              <a:buChar char="•"/>
            </a:pPr>
            <a:r>
              <a:rPr lang="en-US" baseline="0" dirty="0"/>
              <a:t>Online resources include: </a:t>
            </a:r>
            <a:r>
              <a:rPr lang="en-US" baseline="0" dirty="0" err="1"/>
              <a:t>GAfutures</a:t>
            </a:r>
            <a:r>
              <a:rPr lang="en-US" baseline="0" dirty="0"/>
              <a:t>, Big Future (College Board), etc.</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20</a:t>
            </a:fld>
            <a:endParaRPr lang="en-US" dirty="0"/>
          </a:p>
        </p:txBody>
      </p:sp>
    </p:spTree>
    <p:extLst>
      <p:ext uri="{BB962C8B-B14F-4D97-AF65-F5344CB8AC3E}">
        <p14:creationId xmlns:p14="http://schemas.microsoft.com/office/powerpoint/2010/main" val="986742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buFont typeface="Arial" pitchFamily="34" charset="0"/>
              <a:buChar char="•"/>
            </a:pPr>
            <a:r>
              <a:rPr lang="en-US" dirty="0"/>
              <a:t>Include in your list of potential schools:</a:t>
            </a:r>
            <a:r>
              <a:rPr lang="en-US" baseline="0" dirty="0"/>
              <a:t>  </a:t>
            </a:r>
          </a:p>
          <a:p>
            <a:pPr lvl="1">
              <a:buFont typeface="Arial" pitchFamily="34" charset="0"/>
              <a:buChar char="•"/>
            </a:pPr>
            <a:r>
              <a:rPr lang="en-US" baseline="0" dirty="0"/>
              <a:t>reach(dream) school – student’s core GPA and test scores are below the college’s freshman profile OR the school is highly competitive</a:t>
            </a:r>
          </a:p>
          <a:p>
            <a:pPr lvl="1">
              <a:buFont typeface="Arial" pitchFamily="34" charset="0"/>
              <a:buChar char="•"/>
            </a:pPr>
            <a:r>
              <a:rPr lang="en-US" baseline="0" dirty="0"/>
              <a:t>target schools – student’s core GPA and test scores match the college’s freshman profile</a:t>
            </a:r>
          </a:p>
          <a:p>
            <a:pPr lvl="1">
              <a:buFont typeface="Arial" pitchFamily="34" charset="0"/>
              <a:buChar char="•"/>
            </a:pPr>
            <a:r>
              <a:rPr lang="en-US" baseline="0" dirty="0"/>
              <a:t>safety school – student’s core GPA and test scores are above the college’s freshman profile</a:t>
            </a:r>
          </a:p>
          <a:p>
            <a:pPr lvl="0">
              <a:buFont typeface="Arial" pitchFamily="34" charset="0"/>
              <a:buChar char="•"/>
            </a:pPr>
            <a:r>
              <a:rPr lang="en-US" baseline="0" dirty="0"/>
              <a:t>Recommendations:  </a:t>
            </a:r>
          </a:p>
          <a:p>
            <a:pPr lvl="1">
              <a:buFont typeface="Arial" pitchFamily="34" charset="0"/>
              <a:buChar char="•"/>
            </a:pPr>
            <a:r>
              <a:rPr lang="en-US" baseline="0" dirty="0"/>
              <a:t>The teacher recommendation should usually be from a core teacher</a:t>
            </a:r>
          </a:p>
          <a:p>
            <a:pPr lvl="1">
              <a:buFont typeface="Arial" pitchFamily="34" charset="0"/>
              <a:buChar char="•"/>
            </a:pPr>
            <a:r>
              <a:rPr lang="en-US" baseline="0" dirty="0"/>
              <a:t>Explain your school’s counselor recommendation policy</a:t>
            </a:r>
          </a:p>
          <a:p>
            <a:pPr lvl="0">
              <a:buFont typeface="Arial" pitchFamily="34" charset="0"/>
              <a:buChar char="•"/>
            </a:pPr>
            <a:r>
              <a:rPr lang="en-US" baseline="0" dirty="0"/>
              <a:t>Deadlines:  These are firm.  Tell kids not to wait until the last minute because servers do go down and postal workers strike.</a:t>
            </a:r>
          </a:p>
          <a:p>
            <a:pPr lvl="0">
              <a:buFont typeface="Arial" pitchFamily="34" charset="0"/>
              <a:buChar char="•"/>
            </a:pPr>
            <a:r>
              <a:rPr lang="en-US" baseline="0" dirty="0"/>
              <a:t>Reiterate that counselors do not send test scores</a:t>
            </a:r>
          </a:p>
          <a:p>
            <a:pPr lvl="0">
              <a:buFont typeface="Arial" pitchFamily="34" charset="0"/>
              <a:buChar char="•"/>
            </a:pPr>
            <a:endParaRPr lang="en-US" baseline="0" dirty="0"/>
          </a:p>
          <a:p>
            <a:pPr lvl="0">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52104EB1-1570-4075-ABEA-06222F3FC5A3}" type="slidenum">
              <a:rPr lang="en-US" smtClean="0"/>
              <a:pPr/>
              <a:t>21</a:t>
            </a:fld>
            <a:endParaRPr lang="en-US" dirty="0"/>
          </a:p>
        </p:txBody>
      </p:sp>
    </p:spTree>
    <p:extLst>
      <p:ext uri="{BB962C8B-B14F-4D97-AF65-F5344CB8AC3E}">
        <p14:creationId xmlns:p14="http://schemas.microsoft.com/office/powerpoint/2010/main" val="56541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buFont typeface="Arial" pitchFamily="34" charset="0"/>
              <a:buChar char="•"/>
            </a:pPr>
            <a:r>
              <a:rPr lang="en-US" dirty="0"/>
              <a:t>How do I register</a:t>
            </a:r>
            <a:r>
              <a:rPr lang="en-US" baseline="0" dirty="0"/>
              <a:t> for these tests?</a:t>
            </a:r>
            <a:endParaRPr lang="en-US" dirty="0"/>
          </a:p>
          <a:p>
            <a:pPr>
              <a:buFont typeface="Arial" pitchFamily="34" charset="0"/>
              <a:buChar char="•"/>
            </a:pPr>
            <a:r>
              <a:rPr lang="en-US" dirty="0"/>
              <a:t>ACT</a:t>
            </a:r>
            <a:r>
              <a:rPr lang="en-US" baseline="0" dirty="0"/>
              <a:t> will look more like tests they have taken before</a:t>
            </a:r>
          </a:p>
          <a:p>
            <a:pPr>
              <a:buFont typeface="Arial" pitchFamily="34" charset="0"/>
              <a:buChar char="•"/>
            </a:pPr>
            <a:r>
              <a:rPr lang="en-US" baseline="0" dirty="0"/>
              <a:t>SAT is a reasoning test</a:t>
            </a:r>
          </a:p>
          <a:p>
            <a:r>
              <a:rPr lang="en-US" dirty="0"/>
              <a:t>Go to Gafutures.org for more information</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22</a:t>
            </a:fld>
            <a:endParaRPr lang="en-US" dirty="0"/>
          </a:p>
        </p:txBody>
      </p:sp>
    </p:spTree>
    <p:extLst>
      <p:ext uri="{BB962C8B-B14F-4D97-AF65-F5344CB8AC3E}">
        <p14:creationId xmlns:p14="http://schemas.microsoft.com/office/powerpoint/2010/main" val="4050436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offered by your school, taking the ASVAB on campus is a great idea because you do not have to report the scores. It gives students a chance to “preview” the exam before taking it at MEPS.</a:t>
            </a:r>
          </a:p>
        </p:txBody>
      </p:sp>
      <p:sp>
        <p:nvSpPr>
          <p:cNvPr id="4" name="Slide Number Placeholder 3"/>
          <p:cNvSpPr>
            <a:spLocks noGrp="1"/>
          </p:cNvSpPr>
          <p:nvPr>
            <p:ph type="sldNum" sz="quarter" idx="5"/>
          </p:nvPr>
        </p:nvSpPr>
        <p:spPr/>
        <p:txBody>
          <a:bodyPr/>
          <a:lstStyle/>
          <a:p>
            <a:fld id="{52104EB1-1570-4075-ABEA-06222F3FC5A3}" type="slidenum">
              <a:rPr lang="en-US" smtClean="0"/>
              <a:pPr/>
              <a:t>23</a:t>
            </a:fld>
            <a:endParaRPr lang="en-US" dirty="0"/>
          </a:p>
        </p:txBody>
      </p:sp>
    </p:spTree>
    <p:extLst>
      <p:ext uri="{BB962C8B-B14F-4D97-AF65-F5344CB8AC3E}">
        <p14:creationId xmlns:p14="http://schemas.microsoft.com/office/powerpoint/2010/main" val="107232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buFont typeface="Arial" pitchFamily="34" charset="0"/>
              <a:buChar char="•"/>
            </a:pPr>
            <a:r>
              <a:rPr lang="en-US" dirty="0"/>
              <a:t>Technical</a:t>
            </a:r>
            <a:r>
              <a:rPr lang="en-US" baseline="0" dirty="0"/>
              <a:t> colleges offer two-year degrees as well as certificates and diplomas </a:t>
            </a:r>
          </a:p>
          <a:p>
            <a:pPr>
              <a:buFont typeface="Arial" pitchFamily="34" charset="0"/>
              <a:buChar char="•"/>
            </a:pPr>
            <a:r>
              <a:rPr lang="en-US" baseline="0" dirty="0"/>
              <a:t>Some technical certificates consist of core college courses so a student could obtain the certificate and then transfer credits to apply toward a two-or four-year degree.</a:t>
            </a:r>
          </a:p>
          <a:p>
            <a:pPr>
              <a:buFont typeface="Arial" pitchFamily="34" charset="0"/>
              <a:buChar char="•"/>
            </a:pPr>
            <a:endParaRPr lang="en-US" baseline="0" dirty="0"/>
          </a:p>
          <a:p>
            <a:pPr>
              <a:buFont typeface="Arial" pitchFamily="34" charset="0"/>
              <a:buNone/>
            </a:pPr>
            <a:r>
              <a:rPr lang="en-US" baseline="0" dirty="0"/>
              <a:t>Give students a copy of the included flyer on where to check their HOPE GPA on Ga Futures.  Free copies can be ordered from Georgia Student Finance Commission at:</a:t>
            </a:r>
          </a:p>
          <a:p>
            <a:pPr>
              <a:buFont typeface="Arial" pitchFamily="34" charset="0"/>
              <a:buNone/>
            </a:pPr>
            <a:r>
              <a:rPr lang="en-US" dirty="0"/>
              <a:t>https://www.gsfc.org/gheac/order_loan/index.cfm?guid=&amp;returnurl=https%3a%2f%2fsecure.gacollege411.org%2fHome%2fEducator.aspx</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25</a:t>
            </a:fld>
            <a:endParaRPr lang="en-US" dirty="0"/>
          </a:p>
        </p:txBody>
      </p:sp>
    </p:spTree>
    <p:extLst>
      <p:ext uri="{BB962C8B-B14F-4D97-AF65-F5344CB8AC3E}">
        <p14:creationId xmlns:p14="http://schemas.microsoft.com/office/powerpoint/2010/main" val="414564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the course numbers using the first two digits of the course number so students understand that required courses and electives count for HOPE.  See handout regarding rigor requirements.</a:t>
            </a:r>
          </a:p>
          <a:p>
            <a:endParaRPr lang="en-US" baseline="0" dirty="0"/>
          </a:p>
          <a:p>
            <a:r>
              <a:rPr lang="en-US" baseline="0" dirty="0"/>
              <a:t>Certain CTAE courses will count in the HOPE GPA as the fourth year of science.</a:t>
            </a:r>
          </a:p>
          <a:p>
            <a:endParaRPr lang="en-US" baseline="0" dirty="0"/>
          </a:p>
          <a:p>
            <a:r>
              <a:rPr lang="en-US" baseline="0" dirty="0"/>
              <a:t>High school credit earned in middle school does not count toward HOPE – only specific courses completed in grades 9-12 will count toward HOPE GPA.</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27</a:t>
            </a:fld>
            <a:endParaRPr lang="en-US" dirty="0"/>
          </a:p>
        </p:txBody>
      </p:sp>
    </p:spTree>
    <p:extLst>
      <p:ext uri="{BB962C8B-B14F-4D97-AF65-F5344CB8AC3E}">
        <p14:creationId xmlns:p14="http://schemas.microsoft.com/office/powerpoint/2010/main" val="2348580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Reiterate that this information will come Senior Year and cannot be accessed at this time.  This is just to give them a heads up.  Encourage students to go to GAfutures for more information.</a:t>
            </a:r>
          </a:p>
        </p:txBody>
      </p:sp>
      <p:sp>
        <p:nvSpPr>
          <p:cNvPr id="4" name="Slide Number Placeholder 3"/>
          <p:cNvSpPr>
            <a:spLocks noGrp="1"/>
          </p:cNvSpPr>
          <p:nvPr>
            <p:ph type="sldNum" sz="quarter" idx="5"/>
          </p:nvPr>
        </p:nvSpPr>
        <p:spPr/>
        <p:txBody>
          <a:bodyPr/>
          <a:lstStyle/>
          <a:p>
            <a:fld id="{52104EB1-1570-4075-ABEA-06222F3FC5A3}" type="slidenum">
              <a:rPr lang="en-US" smtClean="0"/>
              <a:pPr/>
              <a:t>30</a:t>
            </a:fld>
            <a:endParaRPr lang="en-US" dirty="0"/>
          </a:p>
        </p:txBody>
      </p:sp>
    </p:spTree>
    <p:extLst>
      <p:ext uri="{BB962C8B-B14F-4D97-AF65-F5344CB8AC3E}">
        <p14:creationId xmlns:p14="http://schemas.microsoft.com/office/powerpoint/2010/main" val="4223373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30000" dirty="0"/>
              <a:t>th</a:t>
            </a:r>
            <a:r>
              <a:rPr lang="en-US" dirty="0"/>
              <a:t> CC handout</a:t>
            </a:r>
          </a:p>
        </p:txBody>
      </p:sp>
      <p:sp>
        <p:nvSpPr>
          <p:cNvPr id="4" name="Slide Number Placeholder 3"/>
          <p:cNvSpPr>
            <a:spLocks noGrp="1"/>
          </p:cNvSpPr>
          <p:nvPr>
            <p:ph type="sldNum" sz="quarter" idx="10"/>
          </p:nvPr>
        </p:nvSpPr>
        <p:spPr/>
        <p:txBody>
          <a:bodyPr/>
          <a:lstStyle/>
          <a:p>
            <a:fld id="{1C0755E8-0951-47EC-8260-720C9BFBD1DD}" type="slidenum">
              <a:rPr lang="en-US" smtClean="0"/>
              <a:pPr/>
              <a:t>34</a:t>
            </a:fld>
            <a:endParaRPr lang="en-US" dirty="0"/>
          </a:p>
        </p:txBody>
      </p:sp>
    </p:spTree>
    <p:extLst>
      <p:ext uri="{BB962C8B-B14F-4D97-AF65-F5344CB8AC3E}">
        <p14:creationId xmlns:p14="http://schemas.microsoft.com/office/powerpoint/2010/main" val="1266582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cs typeface="Calibri"/>
              </a:rPr>
              <a:t>Choosing a path individualizes content on Naviance for each student. There are 8 pathway options:</a:t>
            </a:r>
          </a:p>
          <a:p>
            <a:pPr marL="0" indent="0">
              <a:buFont typeface="Arial" panose="020B0604020202020204" pitchFamily="34" charset="0"/>
              <a:buNone/>
            </a:pPr>
            <a:endParaRPr lang="en-US" dirty="0">
              <a:cs typeface="Calibri"/>
            </a:endParaRPr>
          </a:p>
          <a:p>
            <a:pPr marL="171450" indent="-171450">
              <a:buFont typeface="Arial" panose="020B0604020202020204" pitchFamily="34" charset="0"/>
              <a:buChar char="•"/>
            </a:pPr>
            <a:r>
              <a:rPr lang="en-US" dirty="0">
                <a:cs typeface="Calibri"/>
              </a:rPr>
              <a:t>College: Associate's Degree – earning a degree or certificate in 2 years (usually at a junior college or 2 year college)</a:t>
            </a:r>
          </a:p>
          <a:p>
            <a:pPr marL="171450" indent="-171450">
              <a:buFont typeface="Arial" panose="020B0604020202020204" pitchFamily="34" charset="0"/>
              <a:buChar char="•"/>
            </a:pPr>
            <a:r>
              <a:rPr lang="en-US" dirty="0">
                <a:cs typeface="Calibri"/>
              </a:rPr>
              <a:t>College: Bachelor's Degree – earning a degree in 4 years by attending a private or public college or university</a:t>
            </a:r>
          </a:p>
          <a:p>
            <a:pPr marL="171450" indent="-171450">
              <a:buFont typeface="Arial" panose="020B0604020202020204" pitchFamily="34" charset="0"/>
              <a:buChar char="•"/>
            </a:pPr>
            <a:r>
              <a:rPr lang="en-US" dirty="0">
                <a:cs typeface="Calibri"/>
              </a:rPr>
              <a:t>Career Education or Trade School – training programs usually at a technical college that earns you a certificate or associate's degree for an industry (e.g. health care, cosmetology, welding, plumbing)</a:t>
            </a:r>
          </a:p>
          <a:p>
            <a:pPr marL="171450" indent="-171450">
              <a:buFont typeface="Arial" panose="020B0604020202020204" pitchFamily="34" charset="0"/>
              <a:buChar char="•"/>
            </a:pPr>
            <a:r>
              <a:rPr lang="en-US" dirty="0">
                <a:cs typeface="Calibri"/>
              </a:rPr>
              <a:t>Apprenticeship Program – on-the-job training (usually paid) that leads to a trade or profession</a:t>
            </a:r>
          </a:p>
          <a:p>
            <a:pPr marL="171450" indent="-171450">
              <a:buFont typeface="Arial" panose="020B0604020202020204" pitchFamily="34" charset="0"/>
              <a:buChar char="•"/>
            </a:pPr>
            <a:r>
              <a:rPr lang="en-US" dirty="0">
                <a:cs typeface="Calibri"/>
              </a:rPr>
              <a:t>Military Service – enlisting in a branch of the military right after high school or joining after college (Army, Navy, Air Force, Marine Corps, Coast Guard, Space Force)</a:t>
            </a:r>
          </a:p>
          <a:p>
            <a:pPr marL="171450" indent="-171450">
              <a:buFont typeface="Arial" panose="020B0604020202020204" pitchFamily="34" charset="0"/>
              <a:buChar char="•"/>
            </a:pPr>
            <a:r>
              <a:rPr lang="en-US" dirty="0">
                <a:cs typeface="Calibri"/>
              </a:rPr>
              <a:t>Employment – entering the work force right after high school with no formal training or education</a:t>
            </a:r>
          </a:p>
          <a:p>
            <a:pPr marL="171450" indent="-171450">
              <a:buFont typeface="Arial" panose="020B0604020202020204" pitchFamily="34" charset="0"/>
              <a:buChar char="•"/>
            </a:pPr>
            <a:r>
              <a:rPr lang="en-US" dirty="0">
                <a:cs typeface="Calibri"/>
              </a:rPr>
              <a:t>Undecided – not sure yet</a:t>
            </a:r>
          </a:p>
          <a:p>
            <a:pPr marL="171450" indent="-171450">
              <a:buFont typeface="Arial" panose="020B0604020202020204" pitchFamily="34" charset="0"/>
              <a:buChar char="•"/>
            </a:pPr>
            <a:r>
              <a:rPr lang="en-US" dirty="0">
                <a:cs typeface="Calibri"/>
              </a:rPr>
              <a:t>Gap or Service Year – taking a year off between high school and your post-secondary path (sometimes looks like volunteer or mission work depending on what your interests are)</a:t>
            </a:r>
          </a:p>
          <a:p>
            <a:endParaRPr lang="en-US" dirty="0"/>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36</a:t>
            </a:fld>
            <a:endParaRPr lang="en-US" dirty="0"/>
          </a:p>
        </p:txBody>
      </p:sp>
    </p:spTree>
    <p:extLst>
      <p:ext uri="{BB962C8B-B14F-4D97-AF65-F5344CB8AC3E}">
        <p14:creationId xmlns:p14="http://schemas.microsoft.com/office/powerpoint/2010/main" val="1649504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students enter in their personal email and not CCSD email</a:t>
            </a:r>
          </a:p>
        </p:txBody>
      </p:sp>
      <p:sp>
        <p:nvSpPr>
          <p:cNvPr id="4" name="Slide Number Placeholder 3"/>
          <p:cNvSpPr>
            <a:spLocks noGrp="1"/>
          </p:cNvSpPr>
          <p:nvPr>
            <p:ph type="sldNum" sz="quarter" idx="5"/>
          </p:nvPr>
        </p:nvSpPr>
        <p:spPr/>
        <p:txBody>
          <a:bodyPr/>
          <a:lstStyle/>
          <a:p>
            <a:fld id="{52104EB1-1570-4075-ABEA-06222F3FC5A3}" type="slidenum">
              <a:rPr lang="en-US" smtClean="0"/>
              <a:pPr/>
              <a:t>37</a:t>
            </a:fld>
            <a:endParaRPr lang="en-US" dirty="0"/>
          </a:p>
        </p:txBody>
      </p:sp>
    </p:spTree>
    <p:extLst>
      <p:ext uri="{BB962C8B-B14F-4D97-AF65-F5344CB8AC3E}">
        <p14:creationId xmlns:p14="http://schemas.microsoft.com/office/powerpoint/2010/main" val="252434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requirement for World Language and higher-level Mathematics for 4-Year College acceptance.</a:t>
            </a:r>
          </a:p>
          <a:p>
            <a:endParaRPr lang="en-US" dirty="0"/>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8</a:t>
            </a:fld>
            <a:endParaRPr lang="en-US" dirty="0"/>
          </a:p>
        </p:txBody>
      </p:sp>
    </p:spTree>
    <p:extLst>
      <p:ext uri="{BB962C8B-B14F-4D97-AF65-F5344CB8AC3E}">
        <p14:creationId xmlns:p14="http://schemas.microsoft.com/office/powerpoint/2010/main" val="1744228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39</a:t>
            </a:fld>
            <a:endParaRPr lang="en-US" dirty="0"/>
          </a:p>
        </p:txBody>
      </p:sp>
    </p:spTree>
    <p:extLst>
      <p:ext uri="{BB962C8B-B14F-4D97-AF65-F5344CB8AC3E}">
        <p14:creationId xmlns:p14="http://schemas.microsoft.com/office/powerpoint/2010/main" val="252901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40</a:t>
            </a:fld>
            <a:endParaRPr lang="en-US" dirty="0"/>
          </a:p>
        </p:txBody>
      </p:sp>
    </p:spTree>
    <p:extLst>
      <p:ext uri="{BB962C8B-B14F-4D97-AF65-F5344CB8AC3E}">
        <p14:creationId xmlns:p14="http://schemas.microsoft.com/office/powerpoint/2010/main" val="193907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Each school can edit the 5</a:t>
            </a:r>
            <a:r>
              <a:rPr lang="en-US" baseline="30000" dirty="0"/>
              <a:t>th</a:t>
            </a:r>
            <a:r>
              <a:rPr lang="en-US" dirty="0"/>
              <a:t> bullet to add their school-specific next steps for interested students (i.e., talk to counselor, attend information session, etc.)</a:t>
            </a:r>
          </a:p>
          <a:p>
            <a:endParaRPr lang="en-US" dirty="0"/>
          </a:p>
          <a:p>
            <a:r>
              <a:rPr lang="en-US" dirty="0"/>
              <a:t>Counselors can lessen the information on the slide for visual purposes but be sure to share all info.</a:t>
            </a:r>
          </a:p>
          <a:p>
            <a:endParaRPr lang="en-US" dirty="0"/>
          </a:p>
          <a:p>
            <a:r>
              <a:rPr lang="en-US" dirty="0"/>
              <a:t>Here are the benefits to DE – you can present these to your students as appropriate: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Introduces students to college-level coursework.</a:t>
            </a:r>
          </a:p>
          <a:p>
            <a:r>
              <a:rPr lang="en-US" sz="1200" kern="1200" dirty="0">
                <a:solidFill>
                  <a:schemeClr val="tx1"/>
                </a:solidFill>
                <a:effectLst/>
                <a:latin typeface="+mn-lt"/>
                <a:ea typeface="+mn-ea"/>
                <a:cs typeface="+mn-cs"/>
              </a:rPr>
              <a:t>• Earning college credits while still in high school may enable students to graduate early</a:t>
            </a:r>
          </a:p>
          <a:p>
            <a:r>
              <a:rPr lang="en-US" sz="1200" kern="1200" dirty="0">
                <a:solidFill>
                  <a:schemeClr val="tx1"/>
                </a:solidFill>
                <a:effectLst/>
                <a:latin typeface="+mn-lt"/>
                <a:ea typeface="+mn-ea"/>
                <a:cs typeface="+mn-cs"/>
              </a:rPr>
              <a:t>and/or possibly even earn an associate degree, diploma or certificate.</a:t>
            </a:r>
          </a:p>
          <a:p>
            <a:r>
              <a:rPr lang="en-US" sz="1200" kern="1200" dirty="0">
                <a:solidFill>
                  <a:schemeClr val="tx1"/>
                </a:solidFill>
                <a:effectLst/>
                <a:latin typeface="+mn-lt"/>
                <a:ea typeface="+mn-ea"/>
                <a:cs typeface="+mn-cs"/>
              </a:rPr>
              <a:t>• Helps students adjust to certain aspects of the college experience (e.g., classes, coursework,</a:t>
            </a:r>
          </a:p>
          <a:p>
            <a:r>
              <a:rPr lang="en-US" sz="1200" kern="1200" dirty="0">
                <a:solidFill>
                  <a:schemeClr val="tx1"/>
                </a:solidFill>
                <a:effectLst/>
                <a:latin typeface="+mn-lt"/>
                <a:ea typeface="+mn-ea"/>
                <a:cs typeface="+mn-cs"/>
              </a:rPr>
              <a:t>and instruction, being on a college campus) so the transition from high school to college may</a:t>
            </a:r>
          </a:p>
          <a:p>
            <a:r>
              <a:rPr lang="en-US" sz="1200" kern="1200" dirty="0">
                <a:solidFill>
                  <a:schemeClr val="tx1"/>
                </a:solidFill>
                <a:effectLst/>
                <a:latin typeface="+mn-lt"/>
                <a:ea typeface="+mn-ea"/>
                <a:cs typeface="+mn-cs"/>
              </a:rPr>
              <a:t>be easier.</a:t>
            </a:r>
          </a:p>
          <a:p>
            <a:r>
              <a:rPr lang="en-US" sz="1200" kern="1200" dirty="0">
                <a:solidFill>
                  <a:schemeClr val="tx1"/>
                </a:solidFill>
                <a:effectLst/>
                <a:latin typeface="+mn-lt"/>
                <a:ea typeface="+mn-ea"/>
                <a:cs typeface="+mn-cs"/>
              </a:rPr>
              <a:t>• Students who participate in a dual enrollment program are more likely to go to college and</a:t>
            </a:r>
          </a:p>
          <a:p>
            <a:r>
              <a:rPr lang="en-US" sz="1200" kern="1200" dirty="0">
                <a:solidFill>
                  <a:schemeClr val="tx1"/>
                </a:solidFill>
                <a:effectLst/>
                <a:latin typeface="+mn-lt"/>
                <a:ea typeface="+mn-ea"/>
                <a:cs typeface="+mn-cs"/>
              </a:rPr>
              <a:t>get a college degree.</a:t>
            </a:r>
          </a:p>
          <a:p>
            <a:r>
              <a:rPr lang="en-US" sz="1200" kern="1200" dirty="0">
                <a:solidFill>
                  <a:schemeClr val="tx1"/>
                </a:solidFill>
                <a:effectLst/>
                <a:latin typeface="+mn-lt"/>
                <a:ea typeface="+mn-ea"/>
                <a:cs typeface="+mn-cs"/>
              </a:rPr>
              <a:t>• Students may be able to take classes that are not offered at their high school, especially in</a:t>
            </a:r>
          </a:p>
          <a:p>
            <a:r>
              <a:rPr lang="en-US" sz="1200" kern="1200" dirty="0">
                <a:solidFill>
                  <a:schemeClr val="tx1"/>
                </a:solidFill>
                <a:effectLst/>
                <a:latin typeface="+mn-lt"/>
                <a:ea typeface="+mn-ea"/>
                <a:cs typeface="+mn-cs"/>
              </a:rPr>
              <a:t>subject areas they are interested in for a potential career.</a:t>
            </a:r>
          </a:p>
          <a:p>
            <a:r>
              <a:rPr lang="en-US" sz="1200" kern="1200" dirty="0">
                <a:solidFill>
                  <a:schemeClr val="tx1"/>
                </a:solidFill>
                <a:effectLst/>
                <a:latin typeface="+mn-lt"/>
                <a:ea typeface="+mn-ea"/>
                <a:cs typeface="+mn-cs"/>
              </a:rPr>
              <a:t>• Participating in a dual enrollment program demonstrates a student’s ability to handle more</a:t>
            </a:r>
          </a:p>
          <a:p>
            <a:r>
              <a:rPr lang="en-US" sz="1200" kern="1200" dirty="0">
                <a:solidFill>
                  <a:schemeClr val="tx1"/>
                </a:solidFill>
                <a:effectLst/>
                <a:latin typeface="+mn-lt"/>
                <a:ea typeface="+mn-ea"/>
                <a:cs typeface="+mn-cs"/>
              </a:rPr>
              <a:t>difficult coursework which is something college admissions officers may look upon favorably</a:t>
            </a:r>
          </a:p>
          <a:p>
            <a:r>
              <a:rPr lang="en-US" sz="1200" kern="1200" dirty="0">
                <a:solidFill>
                  <a:schemeClr val="tx1"/>
                </a:solidFill>
                <a:effectLst/>
                <a:latin typeface="+mn-lt"/>
                <a:ea typeface="+mn-ea"/>
                <a:cs typeface="+mn-cs"/>
              </a:rPr>
              <a:t>during admissions and recruiting.</a:t>
            </a:r>
          </a:p>
          <a:p>
            <a:r>
              <a:rPr lang="en-US" sz="1200" kern="1200" dirty="0">
                <a:solidFill>
                  <a:schemeClr val="tx1"/>
                </a:solidFill>
                <a:effectLst/>
                <a:latin typeface="+mn-lt"/>
                <a:ea typeface="+mn-ea"/>
                <a:cs typeface="+mn-cs"/>
              </a:rPr>
              <a:t>• Taking college-level classes while still in high school may build confidence and encourage</a:t>
            </a:r>
          </a:p>
          <a:p>
            <a:r>
              <a:rPr lang="en-US" sz="1200" kern="1200" dirty="0">
                <a:solidFill>
                  <a:schemeClr val="tx1"/>
                </a:solidFill>
                <a:effectLst/>
                <a:latin typeface="+mn-lt"/>
                <a:ea typeface="+mn-ea"/>
                <a:cs typeface="+mn-cs"/>
              </a:rPr>
              <a:t>those students who may not be thinking about college to reconsider.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 yields college credit upon successful completion of the course as opposed to AP courses in which students are only awarded college credit with a qualifying AP Exam score.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44DCB-71D2-43DD-B38E-C95D17AABF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18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11</a:t>
            </a:fld>
            <a:endParaRPr lang="en-US" dirty="0"/>
          </a:p>
        </p:txBody>
      </p:sp>
    </p:spTree>
    <p:extLst>
      <p:ext uri="{BB962C8B-B14F-4D97-AF65-F5344CB8AC3E}">
        <p14:creationId xmlns:p14="http://schemas.microsoft.com/office/powerpoint/2010/main" val="389788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14</a:t>
            </a:fld>
            <a:endParaRPr lang="en-US" dirty="0"/>
          </a:p>
        </p:txBody>
      </p:sp>
    </p:spTree>
    <p:extLst>
      <p:ext uri="{BB962C8B-B14F-4D97-AF65-F5344CB8AC3E}">
        <p14:creationId xmlns:p14="http://schemas.microsoft.com/office/powerpoint/2010/main" val="4079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On-the-job training:  </a:t>
            </a:r>
            <a:r>
              <a:rPr lang="en-US" sz="1200" b="0" dirty="0"/>
              <a:t>S</a:t>
            </a:r>
            <a:r>
              <a:rPr lang="en-US" sz="1200" dirty="0"/>
              <a:t>hort-term or long-term training is provided by an employer at the beginning of a new job</a:t>
            </a:r>
          </a:p>
          <a:p>
            <a:endParaRPr lang="en-US" sz="1200" dirty="0"/>
          </a:p>
          <a:p>
            <a:r>
              <a:rPr lang="en-US" sz="1200" b="1" dirty="0"/>
              <a:t>Military:  </a:t>
            </a:r>
            <a:r>
              <a:rPr lang="en-US" sz="1200" dirty="0"/>
              <a:t>6-11 weeks of basic training when you join the Army, Navy, Air Force or the Marines</a:t>
            </a:r>
          </a:p>
          <a:p>
            <a:endParaRPr lang="en-US" sz="1200" dirty="0"/>
          </a:p>
          <a:p>
            <a:r>
              <a:rPr lang="en-US" sz="1200" b="1" dirty="0"/>
              <a:t>Specialty school:  </a:t>
            </a:r>
            <a:r>
              <a:rPr lang="en-US" sz="1200" b="0" dirty="0"/>
              <a:t>Enroll in schools like Full Sail,</a:t>
            </a:r>
            <a:r>
              <a:rPr lang="en-US" sz="1200" b="0" baseline="0" dirty="0"/>
              <a:t> Nashville Diesel, Cordon Bleu, Paul Mitchell, etc.</a:t>
            </a:r>
            <a:endParaRPr lang="en-US" sz="1200" b="1" dirty="0"/>
          </a:p>
          <a:p>
            <a:endParaRPr lang="en-US" sz="1200" b="1" dirty="0"/>
          </a:p>
          <a:p>
            <a:r>
              <a:rPr lang="en-US" sz="1200" b="1" dirty="0"/>
              <a:t>Technical School:  E</a:t>
            </a:r>
            <a:r>
              <a:rPr lang="en-US" sz="1200" dirty="0"/>
              <a:t>nroll in a certificate or diploma program to prepare for a specific career</a:t>
            </a:r>
          </a:p>
          <a:p>
            <a:endParaRPr lang="en-US" sz="1200" dirty="0"/>
          </a:p>
          <a:p>
            <a:r>
              <a:rPr lang="en-US" sz="1200" b="1" dirty="0"/>
              <a:t>2-year community college:  </a:t>
            </a:r>
            <a:r>
              <a:rPr lang="en-US" sz="1200" b="0" dirty="0"/>
              <a:t>E</a:t>
            </a:r>
            <a:r>
              <a:rPr lang="en-US" sz="1200" dirty="0"/>
              <a:t>arn an Associate’s degree or take courses that will transfer to a 4-year college/university</a:t>
            </a:r>
          </a:p>
          <a:p>
            <a:endParaRPr lang="en-US" sz="1200" dirty="0"/>
          </a:p>
          <a:p>
            <a:r>
              <a:rPr lang="en-US" sz="1200" b="1" dirty="0"/>
              <a:t>4-year college/university: </a:t>
            </a:r>
            <a:r>
              <a:rPr lang="en-US" sz="1200" b="0" dirty="0"/>
              <a:t>E</a:t>
            </a:r>
            <a:r>
              <a:rPr lang="en-US" sz="1200" dirty="0"/>
              <a:t>arn a Bachelor’s degree for a broad-based education and a specific education in a chosen subject area, or major</a:t>
            </a:r>
            <a:endParaRPr lang="en-US" dirty="0"/>
          </a:p>
        </p:txBody>
      </p:sp>
      <p:sp>
        <p:nvSpPr>
          <p:cNvPr id="4" name="Slide Number Placeholder 3"/>
          <p:cNvSpPr>
            <a:spLocks noGrp="1"/>
          </p:cNvSpPr>
          <p:nvPr>
            <p:ph type="sldNum" sz="quarter" idx="10"/>
          </p:nvPr>
        </p:nvSpPr>
        <p:spPr/>
        <p:txBody>
          <a:bodyPr/>
          <a:lstStyle/>
          <a:p>
            <a:fld id="{52104EB1-1570-4075-ABEA-06222F3FC5A3}" type="slidenum">
              <a:rPr lang="en-US" smtClean="0"/>
              <a:pPr/>
              <a:t>15</a:t>
            </a:fld>
            <a:endParaRPr lang="en-US" dirty="0"/>
          </a:p>
        </p:txBody>
      </p:sp>
    </p:spTree>
    <p:extLst>
      <p:ext uri="{BB962C8B-B14F-4D97-AF65-F5344CB8AC3E}">
        <p14:creationId xmlns:p14="http://schemas.microsoft.com/office/powerpoint/2010/main" val="415938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Emphasize that </a:t>
            </a:r>
            <a:r>
              <a:rPr lang="en-US" baseline="0" dirty="0"/>
              <a:t>there are some excellent and very well-paying careers that offer apprenticeships or on the job training. Most apprentices are paid while they work, reducing the burden of student loan debt and accelerating individuals into well paying and stable careers. </a:t>
            </a:r>
          </a:p>
          <a:p>
            <a:endParaRPr lang="en-US" baseline="0" dirty="0"/>
          </a:p>
          <a:p>
            <a:r>
              <a:rPr lang="en-US" b="1" baseline="0" dirty="0"/>
              <a:t>Counselors can lessen the information on the slides if needed for visual reasons but be sure to share all info!</a:t>
            </a:r>
          </a:p>
        </p:txBody>
      </p:sp>
      <p:sp>
        <p:nvSpPr>
          <p:cNvPr id="4" name="Slide Number Placeholder 3"/>
          <p:cNvSpPr>
            <a:spLocks noGrp="1"/>
          </p:cNvSpPr>
          <p:nvPr>
            <p:ph type="sldNum" sz="quarter" idx="10"/>
          </p:nvPr>
        </p:nvSpPr>
        <p:spPr/>
        <p:txBody>
          <a:bodyPr/>
          <a:lstStyle/>
          <a:p>
            <a:pPr>
              <a:defRPr/>
            </a:pPr>
            <a:fld id="{2F5843CB-DAA2-4ADF-9EB5-EAE51056056D}" type="slidenum">
              <a:rPr lang="en-US" altLang="en-US" smtClean="0"/>
              <a:pPr>
                <a:defRPr/>
              </a:pPr>
              <a:t>16</a:t>
            </a:fld>
            <a:endParaRPr lang="en-US" altLang="en-US" dirty="0"/>
          </a:p>
        </p:txBody>
      </p:sp>
    </p:spTree>
    <p:extLst>
      <p:ext uri="{BB962C8B-B14F-4D97-AF65-F5344CB8AC3E}">
        <p14:creationId xmlns:p14="http://schemas.microsoft.com/office/powerpoint/2010/main" val="166341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17</a:t>
            </a:fld>
            <a:endParaRPr lang="en-US" dirty="0"/>
          </a:p>
        </p:txBody>
      </p:sp>
    </p:spTree>
    <p:extLst>
      <p:ext uri="{BB962C8B-B14F-4D97-AF65-F5344CB8AC3E}">
        <p14:creationId xmlns:p14="http://schemas.microsoft.com/office/powerpoint/2010/main" val="262448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5843CB-DAA2-4ADF-9EB5-EAE51056056D}" type="slidenum">
              <a:rPr lang="en-US" altLang="en-US" smtClean="0"/>
              <a:pPr>
                <a:defRPr/>
              </a:pPr>
              <a:t>18</a:t>
            </a:fld>
            <a:endParaRPr lang="en-US" altLang="en-US" dirty="0"/>
          </a:p>
        </p:txBody>
      </p:sp>
    </p:spTree>
    <p:extLst>
      <p:ext uri="{BB962C8B-B14F-4D97-AF65-F5344CB8AC3E}">
        <p14:creationId xmlns:p14="http://schemas.microsoft.com/office/powerpoint/2010/main" val="251247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20FE6D-0859-4AD1-A736-9F8C546909BC}" type="datetimeFigureOut">
              <a:rPr lang="en-US" smtClean="0"/>
              <a:pPr/>
              <a:t>12/16/2024</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B2DD6855-7EF7-4857-ABF2-A5F507730A45}" type="slidenum">
              <a:rPr lang="en-US" smtClean="0"/>
              <a:pPr/>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71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20FE6D-0859-4AD1-A736-9F8C546909BC}" type="datetimeFigureOut">
              <a:rPr lang="en-US" smtClean="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D6855-7EF7-4857-ABF2-A5F507730A45}" type="slidenum">
              <a:rPr lang="en-US" smtClean="0"/>
              <a:pPr/>
              <a:t>‹#›</a:t>
            </a:fld>
            <a:endParaRPr lang="en-US" dirty="0"/>
          </a:p>
        </p:txBody>
      </p:sp>
    </p:spTree>
    <p:extLst>
      <p:ext uri="{BB962C8B-B14F-4D97-AF65-F5344CB8AC3E}">
        <p14:creationId xmlns:p14="http://schemas.microsoft.com/office/powerpoint/2010/main" val="295725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20FE6D-0859-4AD1-A736-9F8C546909BC}" type="datetimeFigureOut">
              <a:rPr lang="en-US" smtClean="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D6855-7EF7-4857-ABF2-A5F507730A45}" type="slidenum">
              <a:rPr lang="en-US" smtClean="0"/>
              <a:pPr/>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059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20FE6D-0859-4AD1-A736-9F8C546909BC}" type="datetimeFigureOut">
              <a:rPr lang="en-US" smtClean="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D6855-7EF7-4857-ABF2-A5F507730A45}" type="slidenum">
              <a:rPr lang="en-US" smtClean="0"/>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134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20FE6D-0859-4AD1-A736-9F8C546909BC}" type="datetimeFigureOut">
              <a:rPr lang="en-US" smtClean="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D6855-7EF7-4857-ABF2-A5F507730A45}" type="slidenum">
              <a:rPr lang="en-US" smtClean="0"/>
              <a:pPr/>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488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20FE6D-0859-4AD1-A736-9F8C546909BC}" type="datetimeFigureOut">
              <a:rPr lang="en-US" smtClean="0"/>
              <a:pPr/>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D6855-7EF7-4857-ABF2-A5F507730A45}" type="slidenum">
              <a:rPr lang="en-US" smtClean="0"/>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758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20FE6D-0859-4AD1-A736-9F8C546909BC}" type="datetimeFigureOut">
              <a:rPr lang="en-US" smtClean="0"/>
              <a:pPr/>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D6855-7EF7-4857-ABF2-A5F507730A45}" type="slidenum">
              <a:rPr lang="en-US" smtClean="0"/>
              <a:pPr/>
              <a:t>‹#›</a:t>
            </a:fld>
            <a:endParaRPr lang="en-US" dirty="0"/>
          </a:p>
        </p:txBody>
      </p:sp>
    </p:spTree>
    <p:extLst>
      <p:ext uri="{BB962C8B-B14F-4D97-AF65-F5344CB8AC3E}">
        <p14:creationId xmlns:p14="http://schemas.microsoft.com/office/powerpoint/2010/main" val="74220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20FE6D-0859-4AD1-A736-9F8C546909BC}" type="datetimeFigureOut">
              <a:rPr lang="en-US" smtClean="0"/>
              <a:pPr/>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D6855-7EF7-4857-ABF2-A5F507730A45}" type="slidenum">
              <a:rPr lang="en-US" smtClean="0"/>
              <a:pPr/>
              <a:t>‹#›</a:t>
            </a:fld>
            <a:endParaRPr lang="en-US" dirty="0"/>
          </a:p>
        </p:txBody>
      </p:sp>
    </p:spTree>
    <p:extLst>
      <p:ext uri="{BB962C8B-B14F-4D97-AF65-F5344CB8AC3E}">
        <p14:creationId xmlns:p14="http://schemas.microsoft.com/office/powerpoint/2010/main" val="276839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0FE6D-0859-4AD1-A736-9F8C546909BC}" type="datetimeFigureOut">
              <a:rPr lang="en-US" smtClean="0"/>
              <a:pPr/>
              <a:t>12/16/2024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DD6855-7EF7-4857-ABF2-A5F507730A45}" type="slidenum">
              <a:rPr lang="en-US" smtClean="0"/>
              <a:pPr/>
              <a:t>‹#›</a:t>
            </a:fld>
            <a:endParaRPr lang="en-US" dirty="0"/>
          </a:p>
        </p:txBody>
      </p:sp>
    </p:spTree>
    <p:extLst>
      <p:ext uri="{BB962C8B-B14F-4D97-AF65-F5344CB8AC3E}">
        <p14:creationId xmlns:p14="http://schemas.microsoft.com/office/powerpoint/2010/main" val="424567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20FE6D-0859-4AD1-A736-9F8C546909BC}" type="datetimeFigureOut">
              <a:rPr lang="en-US" smtClean="0"/>
              <a:pPr/>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D6855-7EF7-4857-ABF2-A5F507730A45}" type="slidenum">
              <a:rPr lang="en-US" smtClean="0"/>
              <a:pPr/>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498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220FE6D-0859-4AD1-A736-9F8C546909BC}" type="datetimeFigureOut">
              <a:rPr lang="en-US" smtClean="0"/>
              <a:pPr/>
              <a:t>12/16/2024</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B2DD6855-7EF7-4857-ABF2-A5F507730A45}" type="slidenum">
              <a:rPr lang="en-US" smtClean="0"/>
              <a:pPr/>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001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220FE6D-0859-4AD1-A736-9F8C546909BC}" type="datetimeFigureOut">
              <a:rPr lang="en-US" smtClean="0"/>
              <a:pPr/>
              <a:t>12/16/2024</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2DD6855-7EF7-4857-ABF2-A5F507730A45}" type="slidenum">
              <a:rPr lang="en-US" smtClean="0"/>
              <a:pPr/>
              <a:t>‹#›</a:t>
            </a:fld>
            <a:endParaRPr lang="en-US" dirty="0"/>
          </a:p>
        </p:txBody>
      </p:sp>
    </p:spTree>
    <p:extLst>
      <p:ext uri="{BB962C8B-B14F-4D97-AF65-F5344CB8AC3E}">
        <p14:creationId xmlns:p14="http://schemas.microsoft.com/office/powerpoint/2010/main" val="281867847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oudphscounselors.com/dual-enrollmen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tcsg.edu/free-tuiti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ww.usna.edu/" TargetMode="External"/><Relationship Id="rId13" Type="http://schemas.openxmlformats.org/officeDocument/2006/relationships/hyperlink" Target="http://www.marines.com/" TargetMode="External"/><Relationship Id="rId3" Type="http://schemas.openxmlformats.org/officeDocument/2006/relationships/hyperlink" Target="http://www.army.mil/" TargetMode="External"/><Relationship Id="rId7" Type="http://schemas.openxmlformats.org/officeDocument/2006/relationships/hyperlink" Target="http://www.navy.com/" TargetMode="External"/><Relationship Id="rId12" Type="http://schemas.openxmlformats.org/officeDocument/2006/relationships/hyperlink" Target="http://www.marines.mil/" TargetMode="External"/><Relationship Id="rId2" Type="http://schemas.openxmlformats.org/officeDocument/2006/relationships/notesSlide" Target="../notesSlides/notesSlide9.xml"/><Relationship Id="rId16" Type="http://schemas.openxmlformats.org/officeDocument/2006/relationships/hyperlink" Target="http://www.uscga.edu/" TargetMode="External"/><Relationship Id="rId1" Type="http://schemas.openxmlformats.org/officeDocument/2006/relationships/slideLayout" Target="../slideLayouts/slideLayout7.xml"/><Relationship Id="rId6" Type="http://schemas.openxmlformats.org/officeDocument/2006/relationships/hyperlink" Target="http://www.navy.mil/" TargetMode="External"/><Relationship Id="rId11" Type="http://schemas.openxmlformats.org/officeDocument/2006/relationships/hyperlink" Target="http://www.usafa.af.mil/" TargetMode="External"/><Relationship Id="rId5" Type="http://schemas.openxmlformats.org/officeDocument/2006/relationships/hyperlink" Target="http://www.westpoint.edu/" TargetMode="External"/><Relationship Id="rId15" Type="http://schemas.openxmlformats.org/officeDocument/2006/relationships/hyperlink" Target="http://www.gocoastguard.com/" TargetMode="External"/><Relationship Id="rId10" Type="http://schemas.openxmlformats.org/officeDocument/2006/relationships/hyperlink" Target="http://www.airforce.com/" TargetMode="External"/><Relationship Id="rId4" Type="http://schemas.openxmlformats.org/officeDocument/2006/relationships/hyperlink" Target="http://www.goarmy.com/" TargetMode="External"/><Relationship Id="rId9" Type="http://schemas.openxmlformats.org/officeDocument/2006/relationships/hyperlink" Target="http://www.af.mil/" TargetMode="External"/><Relationship Id="rId14" Type="http://schemas.openxmlformats.org/officeDocument/2006/relationships/hyperlink" Target="http://www.uscg.mil/"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hyperlink" Target="http://www.sat.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actstudent.org/"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gafuture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gafutures.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14724" y="1427304"/>
            <a:ext cx="6515100" cy="3241515"/>
          </a:xfrm>
        </p:spPr>
        <p:txBody>
          <a:bodyPr anchor="ctr">
            <a:normAutofit/>
          </a:bodyPr>
          <a:lstStyle/>
          <a:p>
            <a:pPr algn="ctr"/>
            <a:r>
              <a:rPr lang="en-US" sz="4700" b="1" dirty="0">
                <a:latin typeface="Roboto" panose="02000000000000000000" pitchFamily="2" charset="0"/>
                <a:ea typeface="Roboto" panose="02000000000000000000" pitchFamily="2" charset="0"/>
                <a:cs typeface="Roboto" panose="02000000000000000000" pitchFamily="2" charset="0"/>
              </a:rPr>
              <a:t>11</a:t>
            </a:r>
            <a:r>
              <a:rPr lang="en-US" sz="4700" b="1" baseline="30000" dirty="0">
                <a:latin typeface="Roboto" panose="02000000000000000000" pitchFamily="2" charset="0"/>
                <a:ea typeface="Roboto" panose="02000000000000000000" pitchFamily="2" charset="0"/>
                <a:cs typeface="Roboto" panose="02000000000000000000" pitchFamily="2" charset="0"/>
              </a:rPr>
              <a:t>th</a:t>
            </a:r>
            <a:r>
              <a:rPr lang="en-US" sz="4700" b="1" dirty="0">
                <a:latin typeface="Roboto" panose="02000000000000000000" pitchFamily="2" charset="0"/>
                <a:ea typeface="Roboto" panose="02000000000000000000" pitchFamily="2" charset="0"/>
                <a:cs typeface="Roboto" panose="02000000000000000000" pitchFamily="2" charset="0"/>
              </a:rPr>
              <a:t> Grade Student/parent information session</a:t>
            </a:r>
          </a:p>
        </p:txBody>
      </p:sp>
      <p:sp>
        <p:nvSpPr>
          <p:cNvPr id="5" name="Subtitle 4">
            <a:extLst>
              <a:ext uri="{FF2B5EF4-FFF2-40B4-BE49-F238E27FC236}">
                <a16:creationId xmlns:a16="http://schemas.microsoft.com/office/drawing/2014/main" id="{9BD3FCEF-573C-4B64-B32D-A9CA65BB58CB}"/>
              </a:ext>
            </a:extLst>
          </p:cNvPr>
          <p:cNvSpPr>
            <a:spLocks noGrp="1"/>
          </p:cNvSpPr>
          <p:nvPr>
            <p:ph type="subTitle" idx="1"/>
          </p:nvPr>
        </p:nvSpPr>
        <p:spPr>
          <a:xfrm>
            <a:off x="1314724" y="5132139"/>
            <a:ext cx="6515100" cy="631270"/>
          </a:xfrm>
        </p:spPr>
        <p:txBody>
          <a:bodyPr>
            <a:normAutofit lnSpcReduction="10000"/>
          </a:bodyPr>
          <a:lstStyle/>
          <a:p>
            <a:pPr algn="ctr"/>
            <a:r>
              <a:rPr lang="en-US" sz="2800" b="1" dirty="0">
                <a:latin typeface="Roboto" panose="02000000000000000000" pitchFamily="2" charset="0"/>
                <a:ea typeface="Roboto" panose="02000000000000000000" pitchFamily="2" charset="0"/>
                <a:cs typeface="Roboto" panose="02000000000000000000" pitchFamily="2" charset="0"/>
              </a:rPr>
              <a:t>PEBBLEBROOK HIGH SCHOOL </a:t>
            </a:r>
          </a:p>
        </p:txBody>
      </p:sp>
      <p:cxnSp>
        <p:nvCxnSpPr>
          <p:cNvPr id="33" name="Straight Connector 32">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14724" y="1094758"/>
            <a:ext cx="65151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14724" y="4923706"/>
            <a:ext cx="651510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57E6-CE3D-462D-B6DE-EF1657619688}"/>
              </a:ext>
            </a:extLst>
          </p:cNvPr>
          <p:cNvSpPr>
            <a:spLocks noGrp="1"/>
          </p:cNvSpPr>
          <p:nvPr>
            <p:ph type="title"/>
          </p:nvPr>
        </p:nvSpPr>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Dual Enrollment (DE)</a:t>
            </a:r>
          </a:p>
        </p:txBody>
      </p:sp>
      <p:graphicFrame>
        <p:nvGraphicFramePr>
          <p:cNvPr id="6" name="Content Placeholder 2">
            <a:extLst>
              <a:ext uri="{FF2B5EF4-FFF2-40B4-BE49-F238E27FC236}">
                <a16:creationId xmlns:a16="http://schemas.microsoft.com/office/drawing/2014/main" id="{C5435509-457C-EFF5-E4B8-44DF663894CC}"/>
              </a:ext>
            </a:extLst>
          </p:cNvPr>
          <p:cNvGraphicFramePr>
            <a:graphicFrameLocks noGrp="1"/>
          </p:cNvGraphicFramePr>
          <p:nvPr>
            <p:ph sz="half" idx="1"/>
            <p:extLst>
              <p:ext uri="{D42A27DB-BD31-4B8C-83A1-F6EECF244321}">
                <p14:modId xmlns:p14="http://schemas.microsoft.com/office/powerpoint/2010/main" val="2792965325"/>
              </p:ext>
            </p:extLst>
          </p:nvPr>
        </p:nvGraphicFramePr>
        <p:xfrm>
          <a:off x="293914" y="1981200"/>
          <a:ext cx="4107497"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B31AE1B9-CBC8-4C42-87EE-8FE1B94CB1DE}"/>
              </a:ext>
            </a:extLst>
          </p:cNvPr>
          <p:cNvSpPr>
            <a:spLocks noGrp="1"/>
          </p:cNvSpPr>
          <p:nvPr>
            <p:ph sz="half" idx="2"/>
          </p:nvPr>
        </p:nvSpPr>
        <p:spPr>
          <a:xfrm>
            <a:off x="4572000" y="2007577"/>
            <a:ext cx="4107496" cy="3962400"/>
          </a:xfrm>
        </p:spPr>
        <p:txBody>
          <a:bodyPr>
            <a:normAutofit fontScale="92500" lnSpcReduction="20000"/>
          </a:bodyPr>
          <a:lstStyle/>
          <a:p>
            <a:r>
              <a:rPr lang="en-US" sz="2600" dirty="0">
                <a:latin typeface="Roboto" panose="02000000000000000000" pitchFamily="2" charset="0"/>
                <a:ea typeface="Roboto" panose="02000000000000000000" pitchFamily="2" charset="0"/>
                <a:cs typeface="Roboto" panose="02000000000000000000" pitchFamily="2" charset="0"/>
              </a:rPr>
              <a:t>DE students can take approved courses in: English, math, science, social studies, or foreign languages and/or Career Tech classes</a:t>
            </a:r>
            <a:r>
              <a:rPr lang="en-US" sz="2200" dirty="0">
                <a:latin typeface="Roboto" panose="02000000000000000000" pitchFamily="2" charset="0"/>
                <a:ea typeface="Roboto" panose="02000000000000000000" pitchFamily="2" charset="0"/>
                <a:cs typeface="Roboto" panose="02000000000000000000" pitchFamily="2" charset="0"/>
              </a:rPr>
              <a:t>.</a:t>
            </a:r>
          </a:p>
          <a:p>
            <a:r>
              <a:rPr lang="en-US" sz="2600" dirty="0">
                <a:latin typeface="Roboto" panose="02000000000000000000" pitchFamily="2" charset="0"/>
                <a:ea typeface="Roboto" panose="02000000000000000000" pitchFamily="2" charset="0"/>
                <a:cs typeface="Roboto" panose="02000000000000000000" pitchFamily="2" charset="0"/>
              </a:rPr>
              <a:t> If you’re interested in Dual Enrollment, make an appointment with Mrs</a:t>
            </a:r>
            <a:r>
              <a:rPr lang="en-US" sz="2600" dirty="0"/>
              <a:t>. Burnett</a:t>
            </a:r>
          </a:p>
        </p:txBody>
      </p:sp>
    </p:spTree>
    <p:extLst>
      <p:ext uri="{BB962C8B-B14F-4D97-AF65-F5344CB8AC3E}">
        <p14:creationId xmlns:p14="http://schemas.microsoft.com/office/powerpoint/2010/main" val="359101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F6D17-E8F8-A4B6-8B57-1A74CE2DAF55}"/>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Interested in dual enrollment?</a:t>
            </a:r>
          </a:p>
        </p:txBody>
      </p:sp>
      <p:sp>
        <p:nvSpPr>
          <p:cNvPr id="3" name="Content Placeholder 2">
            <a:extLst>
              <a:ext uri="{FF2B5EF4-FFF2-40B4-BE49-F238E27FC236}">
                <a16:creationId xmlns:a16="http://schemas.microsoft.com/office/drawing/2014/main" id="{23743841-C907-2A7E-51DA-E650FD472CBF}"/>
              </a:ext>
            </a:extLst>
          </p:cNvPr>
          <p:cNvSpPr>
            <a:spLocks noGrp="1"/>
          </p:cNvSpPr>
          <p:nvPr>
            <p:ph sz="half" idx="1"/>
          </p:nvPr>
        </p:nvSpPr>
        <p:spPr>
          <a:xfrm>
            <a:off x="1443491" y="2013936"/>
            <a:ext cx="3125652" cy="3929664"/>
          </a:xfrm>
        </p:spPr>
        <p:txBody>
          <a:bodyPr>
            <a:normAutofit fontScale="47500" lnSpcReduction="20000"/>
          </a:bodyPr>
          <a:lstStyle/>
          <a:p>
            <a:pPr>
              <a:lnSpc>
                <a:spcPct val="110000"/>
              </a:lnSpc>
            </a:pPr>
            <a:r>
              <a:rPr lang="en-US" sz="4200" dirty="0">
                <a:latin typeface="Roboto" panose="02000000000000000000" pitchFamily="2" charset="0"/>
                <a:ea typeface="Roboto" panose="02000000000000000000" pitchFamily="2" charset="0"/>
                <a:cs typeface="Roboto" panose="02000000000000000000" pitchFamily="2" charset="0"/>
              </a:rPr>
              <a:t>Mrs. Burnett is the Dual Enrollment counselor.  You will be required to attend an information session prior to participating.  For more information, visit </a:t>
            </a:r>
            <a:r>
              <a:rPr lang="en-US" sz="4200" dirty="0">
                <a:hlinkClick r:id="rId3"/>
              </a:rPr>
              <a:t>Dual Enrollment | </a:t>
            </a:r>
            <a:r>
              <a:rPr lang="en-US" sz="4200" dirty="0" err="1">
                <a:hlinkClick r:id="rId3"/>
              </a:rPr>
              <a:t>proudphscounselors</a:t>
            </a:r>
            <a:endParaRPr lang="en-US" sz="4200" dirty="0">
              <a:latin typeface="Roboto" panose="02000000000000000000" pitchFamily="2" charset="0"/>
              <a:ea typeface="Roboto" panose="02000000000000000000" pitchFamily="2" charset="0"/>
              <a:cs typeface="Roboto" panose="02000000000000000000" pitchFamily="2" charset="0"/>
            </a:endParaRPr>
          </a:p>
          <a:p>
            <a:pPr marL="457200" lvl="1" indent="0">
              <a:lnSpc>
                <a:spcPct val="110000"/>
              </a:lnSpc>
              <a:buNone/>
            </a:pPr>
            <a:endParaRPr lang="en-US" sz="3400" dirty="0">
              <a:latin typeface="Roboto" panose="02000000000000000000" pitchFamily="2" charset="0"/>
              <a:ea typeface="Roboto" panose="02000000000000000000" pitchFamily="2" charset="0"/>
              <a:cs typeface="Roboto" panose="02000000000000000000" pitchFamily="2" charset="0"/>
            </a:endParaRPr>
          </a:p>
          <a:p>
            <a:endParaRPr lang="en-US" dirty="0"/>
          </a:p>
        </p:txBody>
      </p:sp>
      <p:sp>
        <p:nvSpPr>
          <p:cNvPr id="4" name="Content Placeholder 3">
            <a:extLst>
              <a:ext uri="{FF2B5EF4-FFF2-40B4-BE49-F238E27FC236}">
                <a16:creationId xmlns:a16="http://schemas.microsoft.com/office/drawing/2014/main" id="{E2880A8C-50AE-C190-31DF-0C042B99E9C2}"/>
              </a:ext>
            </a:extLst>
          </p:cNvPr>
          <p:cNvSpPr>
            <a:spLocks noGrp="1"/>
          </p:cNvSpPr>
          <p:nvPr>
            <p:ph sz="half" idx="2"/>
          </p:nvPr>
        </p:nvSpPr>
        <p:spPr>
          <a:xfrm>
            <a:off x="4889182" y="2013936"/>
            <a:ext cx="3264218" cy="3929664"/>
          </a:xfrm>
        </p:spPr>
        <p:txBody>
          <a:bodyPr>
            <a:normAutofit fontScale="47500" lnSpcReduction="20000"/>
          </a:bodyPr>
          <a:lstStyle/>
          <a:p>
            <a:pPr marL="0" indent="0">
              <a:buNone/>
            </a:pPr>
            <a:r>
              <a:rPr lang="en-US" sz="2500" dirty="0">
                <a:latin typeface="Roboto" panose="02000000000000000000" pitchFamily="2" charset="0"/>
                <a:ea typeface="Roboto" panose="02000000000000000000" pitchFamily="2" charset="0"/>
                <a:cs typeface="Roboto" panose="02000000000000000000" pitchFamily="2" charset="0"/>
              </a:rPr>
              <a:t>Just a few things to consider:</a:t>
            </a:r>
          </a:p>
          <a:p>
            <a:r>
              <a:rPr lang="en-US" sz="2500" dirty="0">
                <a:latin typeface="Roboto" panose="02000000000000000000" pitchFamily="2" charset="0"/>
                <a:ea typeface="Roboto" panose="02000000000000000000" pitchFamily="2" charset="0"/>
                <a:cs typeface="Roboto" panose="02000000000000000000" pitchFamily="2" charset="0"/>
              </a:rPr>
              <a:t>Full-time or part-time participation</a:t>
            </a:r>
          </a:p>
          <a:p>
            <a:r>
              <a:rPr lang="en-US" sz="2500" dirty="0">
                <a:latin typeface="Roboto" panose="02000000000000000000" pitchFamily="2" charset="0"/>
                <a:ea typeface="Roboto" panose="02000000000000000000" pitchFamily="2" charset="0"/>
                <a:cs typeface="Roboto" panose="02000000000000000000" pitchFamily="2" charset="0"/>
              </a:rPr>
              <a:t>Whether your future college will accept transfer credits </a:t>
            </a:r>
          </a:p>
          <a:p>
            <a:r>
              <a:rPr lang="en-US" sz="2500" dirty="0">
                <a:latin typeface="Roboto" panose="02000000000000000000" pitchFamily="2" charset="0"/>
                <a:ea typeface="Roboto" panose="02000000000000000000" pitchFamily="2" charset="0"/>
                <a:cs typeface="Roboto" panose="02000000000000000000" pitchFamily="2" charset="0"/>
              </a:rPr>
              <a:t>How your future college might compare DE vs. AP</a:t>
            </a:r>
          </a:p>
          <a:p>
            <a:r>
              <a:rPr lang="en-US" sz="2500" dirty="0">
                <a:latin typeface="Roboto" panose="02000000000000000000" pitchFamily="2" charset="0"/>
                <a:ea typeface="Roboto" panose="02000000000000000000" pitchFamily="2" charset="0"/>
                <a:cs typeface="Roboto" panose="02000000000000000000" pitchFamily="2" charset="0"/>
              </a:rPr>
              <a:t>Are you ready for college level classes?</a:t>
            </a:r>
          </a:p>
          <a:p>
            <a:r>
              <a:rPr lang="en-US" sz="2500" dirty="0">
                <a:latin typeface="Roboto" panose="02000000000000000000" pitchFamily="2" charset="0"/>
                <a:ea typeface="Roboto" panose="02000000000000000000" pitchFamily="2" charset="0"/>
                <a:cs typeface="Roboto" panose="02000000000000000000" pitchFamily="2" charset="0"/>
              </a:rPr>
              <a:t>Transportation and parking</a:t>
            </a:r>
          </a:p>
          <a:p>
            <a:r>
              <a:rPr lang="en-US" sz="2500" dirty="0">
                <a:latin typeface="Roboto" panose="02000000000000000000" pitchFamily="2" charset="0"/>
                <a:ea typeface="Roboto" panose="02000000000000000000" pitchFamily="2" charset="0"/>
                <a:cs typeface="Roboto" panose="02000000000000000000" pitchFamily="2" charset="0"/>
              </a:rPr>
              <a:t>Potential schedule complications, both in-school and extracurricular (especially for part-time participation)</a:t>
            </a:r>
          </a:p>
          <a:p>
            <a:r>
              <a:rPr lang="en-US" sz="2500" dirty="0">
                <a:latin typeface="Roboto" panose="02000000000000000000" pitchFamily="2" charset="0"/>
                <a:ea typeface="Roboto" panose="02000000000000000000" pitchFamily="2" charset="0"/>
                <a:cs typeface="Roboto" panose="02000000000000000000" pitchFamily="2" charset="0"/>
              </a:rPr>
              <a:t>Cobb County and college calendars are different — exam dates, spring/fall/winter breaks will be different</a:t>
            </a:r>
          </a:p>
          <a:p>
            <a:endParaRPr lang="en-US" dirty="0"/>
          </a:p>
        </p:txBody>
      </p:sp>
    </p:spTree>
    <p:extLst>
      <p:ext uri="{BB962C8B-B14F-4D97-AF65-F5344CB8AC3E}">
        <p14:creationId xmlns:p14="http://schemas.microsoft.com/office/powerpoint/2010/main" val="134299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a qr code&#10;&#10;Description automatically generated">
            <a:extLst>
              <a:ext uri="{FF2B5EF4-FFF2-40B4-BE49-F238E27FC236}">
                <a16:creationId xmlns:a16="http://schemas.microsoft.com/office/drawing/2014/main" id="{397CD72F-03FE-92EC-622A-A54743762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097" y="228600"/>
            <a:ext cx="5297805" cy="6248400"/>
          </a:xfrm>
          <a:prstGeom prst="rect">
            <a:avLst/>
          </a:prstGeom>
        </p:spPr>
      </p:pic>
    </p:spTree>
    <p:extLst>
      <p:ext uri="{BB962C8B-B14F-4D97-AF65-F5344CB8AC3E}">
        <p14:creationId xmlns:p14="http://schemas.microsoft.com/office/powerpoint/2010/main" val="2293152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20" name="Rectangle 19">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19C008C6-A735-4273-B069-CEAD818A8801}"/>
              </a:ext>
            </a:extLst>
          </p:cNvPr>
          <p:cNvSpPr/>
          <p:nvPr/>
        </p:nvSpPr>
        <p:spPr>
          <a:xfrm>
            <a:off x="1793556" y="1590734"/>
            <a:ext cx="5554405"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4400" cap="all" dirty="0">
                <a:solidFill>
                  <a:schemeClr val="tx2"/>
                </a:solidFill>
                <a:latin typeface="Roboto" panose="02000000000000000000" pitchFamily="2" charset="0"/>
                <a:ea typeface="Roboto" panose="02000000000000000000" pitchFamily="2" charset="0"/>
                <a:cs typeface="Roboto" panose="02000000000000000000" pitchFamily="2" charset="0"/>
              </a:rPr>
              <a:t>Post-secondary options</a:t>
            </a:r>
          </a:p>
        </p:txBody>
      </p:sp>
      <p:cxnSp>
        <p:nvCxnSpPr>
          <p:cNvPr id="23" name="Straight Connector 22">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423401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E740-DFAE-4D6B-981C-2CC193454861}"/>
              </a:ext>
            </a:extLst>
          </p:cNvPr>
          <p:cNvSpPr>
            <a:spLocks noGrp="1"/>
          </p:cNvSpPr>
          <p:nvPr>
            <p:ph type="title"/>
          </p:nvPr>
        </p:nvSpPr>
        <p:spPr>
          <a:xfrm>
            <a:off x="1088684" y="804519"/>
            <a:ext cx="7202456" cy="1049235"/>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What do I need to know?</a:t>
            </a:r>
          </a:p>
        </p:txBody>
      </p:sp>
      <p:sp>
        <p:nvSpPr>
          <p:cNvPr id="3" name="Content Placeholder 2">
            <a:extLst>
              <a:ext uri="{FF2B5EF4-FFF2-40B4-BE49-F238E27FC236}">
                <a16:creationId xmlns:a16="http://schemas.microsoft.com/office/drawing/2014/main" id="{F93DE274-88F4-4C1A-8DFB-450E452224BE}"/>
              </a:ext>
            </a:extLst>
          </p:cNvPr>
          <p:cNvSpPr>
            <a:spLocks noGrp="1"/>
          </p:cNvSpPr>
          <p:nvPr>
            <p:ph idx="1"/>
          </p:nvPr>
        </p:nvSpPr>
        <p:spPr>
          <a:xfrm>
            <a:off x="1088684" y="2015734"/>
            <a:ext cx="4646838" cy="3450613"/>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What is my path after high school?</a:t>
            </a:r>
          </a:p>
          <a:p>
            <a:r>
              <a:rPr lang="en-US" dirty="0">
                <a:latin typeface="Roboto" panose="02000000000000000000" pitchFamily="2" charset="0"/>
                <a:ea typeface="Roboto" panose="02000000000000000000" pitchFamily="2" charset="0"/>
                <a:cs typeface="Roboto" panose="02000000000000000000" pitchFamily="2" charset="0"/>
              </a:rPr>
              <a:t>What are the requirements to get there?</a:t>
            </a:r>
          </a:p>
          <a:p>
            <a:r>
              <a:rPr lang="en-US" dirty="0">
                <a:latin typeface="Roboto" panose="02000000000000000000" pitchFamily="2" charset="0"/>
                <a:ea typeface="Roboto" panose="02000000000000000000" pitchFamily="2" charset="0"/>
                <a:cs typeface="Roboto" panose="02000000000000000000" pitchFamily="2" charset="0"/>
              </a:rPr>
              <a:t>What tests should I take?</a:t>
            </a:r>
          </a:p>
          <a:p>
            <a:r>
              <a:rPr lang="en-US" dirty="0">
                <a:latin typeface="Roboto" panose="02000000000000000000" pitchFamily="2" charset="0"/>
                <a:ea typeface="Roboto" panose="02000000000000000000" pitchFamily="2" charset="0"/>
                <a:cs typeface="Roboto" panose="02000000000000000000" pitchFamily="2" charset="0"/>
              </a:rPr>
              <a:t>How do I pay for it?</a:t>
            </a:r>
          </a:p>
        </p:txBody>
      </p:sp>
      <p:pic>
        <p:nvPicPr>
          <p:cNvPr id="7" name="Graphic 6" descr="Classroom">
            <a:extLst>
              <a:ext uri="{FF2B5EF4-FFF2-40B4-BE49-F238E27FC236}">
                <a16:creationId xmlns:a16="http://schemas.microsoft.com/office/drawing/2014/main" id="{5BD53ADB-53B7-C30D-45D4-114BEAAA94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567" y="2643754"/>
            <a:ext cx="2194573" cy="2194573"/>
          </a:xfrm>
          <a:prstGeom prst="rect">
            <a:avLst/>
          </a:prstGeom>
        </p:spPr>
      </p:pic>
    </p:spTree>
    <p:extLst>
      <p:ext uri="{BB962C8B-B14F-4D97-AF65-F5344CB8AC3E}">
        <p14:creationId xmlns:p14="http://schemas.microsoft.com/office/powerpoint/2010/main" val="360722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26BC-EB80-4504-B3D7-2DB0AE7436D6}"/>
              </a:ext>
            </a:extLst>
          </p:cNvPr>
          <p:cNvSpPr>
            <a:spLocks noGrp="1"/>
          </p:cNvSpPr>
          <p:nvPr>
            <p:ph type="title"/>
          </p:nvPr>
        </p:nvSpPr>
        <p:spPr>
          <a:xfrm>
            <a:off x="1088684" y="804519"/>
            <a:ext cx="7202456" cy="1049235"/>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Post-secondary options</a:t>
            </a:r>
            <a:r>
              <a:rPr lang="en-US" dirty="0"/>
              <a:t>	</a:t>
            </a:r>
          </a:p>
        </p:txBody>
      </p:sp>
      <p:sp>
        <p:nvSpPr>
          <p:cNvPr id="3" name="Content Placeholder 2">
            <a:extLst>
              <a:ext uri="{FF2B5EF4-FFF2-40B4-BE49-F238E27FC236}">
                <a16:creationId xmlns:a16="http://schemas.microsoft.com/office/drawing/2014/main" id="{8FF74B72-E118-4FA9-9BE5-7A898DD5343E}"/>
              </a:ext>
            </a:extLst>
          </p:cNvPr>
          <p:cNvSpPr>
            <a:spLocks noGrp="1"/>
          </p:cNvSpPr>
          <p:nvPr>
            <p:ph idx="1"/>
          </p:nvPr>
        </p:nvSpPr>
        <p:spPr>
          <a:xfrm>
            <a:off x="1088684" y="2015734"/>
            <a:ext cx="4646838" cy="3450613"/>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Apprenticeships and Job Training</a:t>
            </a:r>
          </a:p>
          <a:p>
            <a:r>
              <a:rPr lang="en-US" dirty="0">
                <a:latin typeface="Roboto" panose="02000000000000000000" pitchFamily="2" charset="0"/>
                <a:ea typeface="Roboto" panose="02000000000000000000" pitchFamily="2" charset="0"/>
                <a:cs typeface="Roboto" panose="02000000000000000000" pitchFamily="2" charset="0"/>
              </a:rPr>
              <a:t>Military</a:t>
            </a:r>
          </a:p>
          <a:p>
            <a:r>
              <a:rPr lang="en-US" dirty="0">
                <a:latin typeface="Roboto" panose="02000000000000000000" pitchFamily="2" charset="0"/>
                <a:ea typeface="Roboto" panose="02000000000000000000" pitchFamily="2" charset="0"/>
                <a:cs typeface="Roboto" panose="02000000000000000000" pitchFamily="2" charset="0"/>
              </a:rPr>
              <a:t>Specialty School</a:t>
            </a:r>
          </a:p>
          <a:p>
            <a:r>
              <a:rPr lang="en-US" dirty="0">
                <a:latin typeface="Roboto" panose="02000000000000000000" pitchFamily="2" charset="0"/>
                <a:ea typeface="Roboto" panose="02000000000000000000" pitchFamily="2" charset="0"/>
                <a:cs typeface="Roboto" panose="02000000000000000000" pitchFamily="2" charset="0"/>
              </a:rPr>
              <a:t>2-Year and/or Technical College</a:t>
            </a:r>
          </a:p>
          <a:p>
            <a:r>
              <a:rPr lang="en-US" dirty="0">
                <a:latin typeface="Roboto" panose="02000000000000000000" pitchFamily="2" charset="0"/>
                <a:ea typeface="Roboto" panose="02000000000000000000" pitchFamily="2" charset="0"/>
                <a:cs typeface="Roboto" panose="02000000000000000000" pitchFamily="2" charset="0"/>
              </a:rPr>
              <a:t>4-Year College/University</a:t>
            </a:r>
          </a:p>
          <a:p>
            <a:r>
              <a:rPr lang="en-US" dirty="0">
                <a:latin typeface="Roboto" panose="02000000000000000000" pitchFamily="2" charset="0"/>
                <a:ea typeface="Roboto" panose="02000000000000000000" pitchFamily="2" charset="0"/>
                <a:cs typeface="Roboto" panose="02000000000000000000" pitchFamily="2" charset="0"/>
              </a:rPr>
              <a:t>Other?</a:t>
            </a:r>
          </a:p>
        </p:txBody>
      </p:sp>
      <p:pic>
        <p:nvPicPr>
          <p:cNvPr id="7" name="Graphic 6" descr="Diploma Roll">
            <a:extLst>
              <a:ext uri="{FF2B5EF4-FFF2-40B4-BE49-F238E27FC236}">
                <a16:creationId xmlns:a16="http://schemas.microsoft.com/office/drawing/2014/main" id="{8C4460FE-F75F-3BB5-E484-A512278401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567" y="2643754"/>
            <a:ext cx="2194573" cy="2194573"/>
          </a:xfrm>
          <a:prstGeom prst="rect">
            <a:avLst/>
          </a:prstGeom>
        </p:spPr>
      </p:pic>
    </p:spTree>
    <p:extLst>
      <p:ext uri="{BB962C8B-B14F-4D97-AF65-F5344CB8AC3E}">
        <p14:creationId xmlns:p14="http://schemas.microsoft.com/office/powerpoint/2010/main" val="348826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8960" name="Rectangle 38959">
            <a:extLst>
              <a:ext uri="{FF2B5EF4-FFF2-40B4-BE49-F238E27FC236}">
                <a16:creationId xmlns:a16="http://schemas.microsoft.com/office/drawing/2014/main" id="{83FC2C54-7B45-404D-A519-1BF7DD18D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8961" name="Picture 38960">
            <a:extLst>
              <a:ext uri="{FF2B5EF4-FFF2-40B4-BE49-F238E27FC236}">
                <a16:creationId xmlns:a16="http://schemas.microsoft.com/office/drawing/2014/main" id="{A75017EA-9B66-4D89-A855-823DFCDE9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962" name="Straight Connector 38961">
            <a:extLst>
              <a:ext uri="{FF2B5EF4-FFF2-40B4-BE49-F238E27FC236}">
                <a16:creationId xmlns:a16="http://schemas.microsoft.com/office/drawing/2014/main" id="{2F41A41A-D714-4F7E-A8AF-D83C6CF0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963" name="Straight Connector 38962">
            <a:extLst>
              <a:ext uri="{FF2B5EF4-FFF2-40B4-BE49-F238E27FC236}">
                <a16:creationId xmlns:a16="http://schemas.microsoft.com/office/drawing/2014/main" id="{96CBE46D-48EF-44FC-B9DA-C9F3FD4FF1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Rectangle 2"/>
          <p:cNvSpPr txBox="1">
            <a:spLocks noChangeArrowheads="1"/>
          </p:cNvSpPr>
          <p:nvPr/>
        </p:nvSpPr>
        <p:spPr>
          <a:xfrm>
            <a:off x="1088684" y="804519"/>
            <a:ext cx="7202456" cy="10492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fontAlgn="auto">
              <a:lnSpc>
                <a:spcPct val="90000"/>
              </a:lnSpc>
              <a:spcAft>
                <a:spcPts val="600"/>
              </a:spcAft>
            </a:pPr>
            <a:r>
              <a:rPr lang="en-US" altLang="en-US" dirty="0">
                <a:latin typeface="Roboto" panose="02000000000000000000" pitchFamily="2" charset="0"/>
                <a:ea typeface="Roboto" panose="02000000000000000000" pitchFamily="2" charset="0"/>
                <a:cs typeface="Roboto" panose="02000000000000000000" pitchFamily="2" charset="0"/>
              </a:rPr>
              <a:t>Trades and Apprenticeships</a:t>
            </a:r>
          </a:p>
        </p:txBody>
      </p:sp>
      <p:sp>
        <p:nvSpPr>
          <p:cNvPr id="3" name="TextBox 2"/>
          <p:cNvSpPr txBox="1"/>
          <p:nvPr/>
        </p:nvSpPr>
        <p:spPr>
          <a:xfrm>
            <a:off x="1088684" y="2015734"/>
            <a:ext cx="3119137" cy="3450613"/>
          </a:xfrm>
          <a:prstGeom prst="rect">
            <a:avLst/>
          </a:prstGeom>
        </p:spPr>
        <p:txBody>
          <a:bodyPr vert="horz" lIns="91440" tIns="45720" rIns="91440" bIns="45720" rtlCol="0" anchor="t">
            <a:normAutofit/>
          </a:bodyPr>
          <a:lstStyle/>
          <a:p>
            <a:pPr marL="274320" indent="-228600" defTabSz="914400" fontAlgn="auto">
              <a:lnSpc>
                <a:spcPct val="110000"/>
              </a:lnSpc>
              <a:spcAft>
                <a:spcPts val="600"/>
              </a:spcAft>
              <a:buClr>
                <a:schemeClr val="accent1"/>
              </a:buClr>
              <a:buSzPct val="100000"/>
              <a:buFont typeface="Arial" panose="020B0604020202020204" pitchFamily="34" charset="0"/>
              <a:buChar char="•"/>
              <a:defRPr/>
            </a:pPr>
            <a:r>
              <a:rPr lang="en-US" sz="1400" dirty="0">
                <a:latin typeface="Roboto" panose="02000000000000000000" pitchFamily="2" charset="0"/>
                <a:ea typeface="Roboto" panose="02000000000000000000" pitchFamily="2" charset="0"/>
                <a:cs typeface="Roboto" panose="02000000000000000000" pitchFamily="2" charset="0"/>
              </a:rPr>
              <a:t>The completion of an apprenticeship is generally associated with skilled labor. Training lasts 1 - 5 years, and provide on-the-job training, often paid.  These kinds of programs can lead to secure and well-paying jobs. Additional education and training can provide high levels of advancement and increased salaries.</a:t>
            </a:r>
          </a:p>
          <a:p>
            <a:pPr marL="274320" indent="-228600" defTabSz="914400" fontAlgn="auto">
              <a:lnSpc>
                <a:spcPct val="110000"/>
              </a:lnSpc>
              <a:spcAft>
                <a:spcPts val="600"/>
              </a:spcAft>
              <a:buClr>
                <a:schemeClr val="accent1"/>
              </a:buClr>
              <a:buSzPct val="100000"/>
              <a:buFont typeface="Arial" panose="020B0604020202020204" pitchFamily="34" charset="0"/>
              <a:buChar char="•"/>
              <a:defRPr/>
            </a:pPr>
            <a:endParaRPr lang="en-US" sz="1400" dirty="0">
              <a:latin typeface="Roboto" panose="02000000000000000000" pitchFamily="2" charset="0"/>
              <a:ea typeface="Roboto" panose="02000000000000000000" pitchFamily="2" charset="0"/>
              <a:cs typeface="Roboto" panose="02000000000000000000" pitchFamily="2" charset="0"/>
            </a:endParaRPr>
          </a:p>
        </p:txBody>
      </p:sp>
      <p:grpSp>
        <p:nvGrpSpPr>
          <p:cNvPr id="38964" name="Group 38963">
            <a:extLst>
              <a:ext uri="{FF2B5EF4-FFF2-40B4-BE49-F238E27FC236}">
                <a16:creationId xmlns:a16="http://schemas.microsoft.com/office/drawing/2014/main" id="{624AD20D-418F-45FA-A88A-6180369614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2367" y="2012810"/>
            <a:ext cx="3711494" cy="3453535"/>
            <a:chOff x="7807230" y="2012810"/>
            <a:chExt cx="3251252" cy="3459865"/>
          </a:xfrm>
        </p:grpSpPr>
        <p:sp>
          <p:nvSpPr>
            <p:cNvPr id="38929" name="Rectangle 38928">
              <a:extLst>
                <a:ext uri="{FF2B5EF4-FFF2-40B4-BE49-F238E27FC236}">
                  <a16:creationId xmlns:a16="http://schemas.microsoft.com/office/drawing/2014/main" id="{E257DF07-68F3-4D12-BC1B-146535520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65" name="Rectangle 38964">
              <a:extLst>
                <a:ext uri="{FF2B5EF4-FFF2-40B4-BE49-F238E27FC236}">
                  <a16:creationId xmlns:a16="http://schemas.microsoft.com/office/drawing/2014/main" id="{DED1B27F-4E42-49F5-A88C-4ED677451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8915" name="Picture 3" descr="C:\Documents and Settings\skm14282\Local Settings\Temporary Internet Files\Content.IE5\KCZE1X0C\MP90040928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7594" b="3"/>
          <a:stretch/>
        </p:blipFill>
        <p:spPr bwMode="auto">
          <a:xfrm>
            <a:off x="4707943" y="2190710"/>
            <a:ext cx="1317986" cy="31078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209" r="2" b="2"/>
          <a:stretch/>
        </p:blipFill>
        <p:spPr>
          <a:xfrm>
            <a:off x="6208729" y="2180200"/>
            <a:ext cx="2016901" cy="1471645"/>
          </a:xfrm>
          <a:prstGeom prst="rect">
            <a:avLst/>
          </a:prstGeom>
        </p:spPr>
      </p:pic>
      <p:pic>
        <p:nvPicPr>
          <p:cNvPr id="8" name="Picture 2" descr="C:\Documents and Settings\skm14282\Local Settings\Temporary Internet Files\Content.IE5\7D7MSYSD\MP900184944[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700" r="13693" b="-5"/>
          <a:stretch/>
        </p:blipFill>
        <p:spPr bwMode="auto">
          <a:xfrm>
            <a:off x="6148723" y="3824977"/>
            <a:ext cx="948443" cy="14748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21516" r="35688" b="-1"/>
          <a:stretch/>
        </p:blipFill>
        <p:spPr>
          <a:xfrm>
            <a:off x="7217180" y="3824977"/>
            <a:ext cx="948443" cy="1474805"/>
          </a:xfrm>
          <a:prstGeom prst="rect">
            <a:avLst/>
          </a:prstGeom>
        </p:spPr>
      </p:pic>
      <p:pic>
        <p:nvPicPr>
          <p:cNvPr id="2" name="Picture 1">
            <a:extLst>
              <a:ext uri="{FF2B5EF4-FFF2-40B4-BE49-F238E27FC236}">
                <a16:creationId xmlns:a16="http://schemas.microsoft.com/office/drawing/2014/main" id="{FCB9B0F9-FF45-4B0F-4641-C671B7ACF2F8}"/>
              </a:ext>
            </a:extLst>
          </p:cNvPr>
          <p:cNvPicPr>
            <a:picLocks noChangeAspect="1"/>
          </p:cNvPicPr>
          <p:nvPr/>
        </p:nvPicPr>
        <p:blipFill>
          <a:blip r:embed="rId8"/>
          <a:stretch>
            <a:fillRect/>
          </a:stretch>
        </p:blipFill>
        <p:spPr>
          <a:xfrm>
            <a:off x="4234097" y="1907181"/>
            <a:ext cx="4212701" cy="3664792"/>
          </a:xfrm>
          <a:prstGeom prst="rect">
            <a:avLst/>
          </a:prstGeom>
        </p:spPr>
      </p:pic>
      <p:pic>
        <p:nvPicPr>
          <p:cNvPr id="4" name="Picture 3">
            <a:extLst>
              <a:ext uri="{FF2B5EF4-FFF2-40B4-BE49-F238E27FC236}">
                <a16:creationId xmlns:a16="http://schemas.microsoft.com/office/drawing/2014/main" id="{EAC0513F-CBD3-7710-D6BB-B7D3CB3B0C9E}"/>
              </a:ext>
            </a:extLst>
          </p:cNvPr>
          <p:cNvPicPr>
            <a:picLocks noChangeAspect="1"/>
          </p:cNvPicPr>
          <p:nvPr/>
        </p:nvPicPr>
        <p:blipFill>
          <a:blip r:embed="rId9"/>
          <a:stretch>
            <a:fillRect/>
          </a:stretch>
        </p:blipFill>
        <p:spPr>
          <a:xfrm>
            <a:off x="157026" y="4846575"/>
            <a:ext cx="1810764" cy="107777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12C1DD3-7484-BE4E-AB4A-768456FB5FBF}"/>
              </a:ext>
            </a:extLst>
          </p:cNvPr>
          <p:cNvPicPr>
            <a:picLocks noChangeAspect="1"/>
          </p:cNvPicPr>
          <p:nvPr/>
        </p:nvPicPr>
        <p:blipFill>
          <a:blip r:embed="rId10"/>
          <a:stretch>
            <a:fillRect/>
          </a:stretch>
        </p:blipFill>
        <p:spPr>
          <a:xfrm>
            <a:off x="2078939" y="4808100"/>
            <a:ext cx="2026921" cy="11547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9165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2725"/>
            <a:ext cx="8382000" cy="914400"/>
          </a:xfrm>
        </p:spPr>
        <p:txBody>
          <a:bodyPr>
            <a:normAutofit/>
          </a:bodyPr>
          <a:lstStyle/>
          <a:p>
            <a:pPr algn="ctr"/>
            <a:r>
              <a:rPr lang="en-US" sz="2800" b="1" dirty="0">
                <a:latin typeface="Roboto" panose="02000000000000000000" pitchFamily="2" charset="0"/>
                <a:ea typeface="Roboto" panose="02000000000000000000" pitchFamily="2" charset="0"/>
                <a:cs typeface="Roboto" panose="02000000000000000000" pitchFamily="2" charset="0"/>
              </a:rPr>
              <a:t>HOPE Grant + HOPE CAREER GRANT = </a:t>
            </a:r>
            <a:br>
              <a:rPr lang="en-US" sz="2800" b="1" dirty="0">
                <a:latin typeface="Roboto" panose="02000000000000000000" pitchFamily="2" charset="0"/>
                <a:ea typeface="Roboto" panose="02000000000000000000" pitchFamily="2" charset="0"/>
                <a:cs typeface="Roboto" panose="02000000000000000000" pitchFamily="2" charset="0"/>
              </a:rPr>
            </a:br>
            <a:r>
              <a:rPr lang="en-US" sz="2800" b="1" u="sng" dirty="0">
                <a:latin typeface="Roboto" panose="02000000000000000000" pitchFamily="2" charset="0"/>
                <a:ea typeface="Roboto" panose="02000000000000000000" pitchFamily="2" charset="0"/>
                <a:cs typeface="Roboto" panose="02000000000000000000" pitchFamily="2" charset="0"/>
              </a:rPr>
              <a:t>FREE TUITION</a:t>
            </a:r>
          </a:p>
        </p:txBody>
      </p:sp>
      <p:sp>
        <p:nvSpPr>
          <p:cNvPr id="3" name="Content Placeholder 2"/>
          <p:cNvSpPr>
            <a:spLocks noGrp="1"/>
          </p:cNvSpPr>
          <p:nvPr>
            <p:ph sz="half" idx="4294967295"/>
          </p:nvPr>
        </p:nvSpPr>
        <p:spPr>
          <a:xfrm>
            <a:off x="0" y="1941513"/>
            <a:ext cx="4000500" cy="3794125"/>
          </a:xfrm>
        </p:spPr>
        <p:txBody>
          <a:bodyPr>
            <a:noAutofit/>
          </a:bodyPr>
          <a:lstStyle/>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Automotive Technology</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Aviation Technology</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Certified Engineer Assistant</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Commercial Truck Driving</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Computer Programming</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Computer Technology</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Construction Technology</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Diesel Equipment Technology</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Early Childhood Care and Education</a:t>
            </a:r>
          </a:p>
        </p:txBody>
      </p:sp>
      <p:sp>
        <p:nvSpPr>
          <p:cNvPr id="4" name="Content Placeholder 3"/>
          <p:cNvSpPr>
            <a:spLocks noGrp="1"/>
          </p:cNvSpPr>
          <p:nvPr>
            <p:ph sz="half" idx="4294967295"/>
          </p:nvPr>
        </p:nvSpPr>
        <p:spPr>
          <a:xfrm>
            <a:off x="5486400" y="2057400"/>
            <a:ext cx="3657600" cy="3581400"/>
          </a:xfrm>
        </p:spPr>
        <p:txBody>
          <a:bodyPr>
            <a:noAutofit/>
          </a:bodyPr>
          <a:lstStyle/>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Electrical Lineman Technology</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Health Science</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Industrial Maintenance</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Logistics/Transportation Technology</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Movie Production Set Design</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Practical Nursing</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Precision Manufacturing</a:t>
            </a:r>
          </a:p>
          <a:p>
            <a:pPr marL="0" indent="0">
              <a:buNone/>
            </a:pPr>
            <a:r>
              <a:rPr lang="en-US" sz="1600" b="1" dirty="0">
                <a:latin typeface="Roboto" panose="02000000000000000000" pitchFamily="2" charset="0"/>
                <a:ea typeface="Roboto" panose="02000000000000000000" pitchFamily="2" charset="0"/>
                <a:cs typeface="Roboto" panose="02000000000000000000" pitchFamily="2" charset="0"/>
              </a:rPr>
              <a:t>Welding and Joining Technology</a:t>
            </a:r>
          </a:p>
        </p:txBody>
      </p:sp>
      <p:sp>
        <p:nvSpPr>
          <p:cNvPr id="5" name="TextBox 4"/>
          <p:cNvSpPr txBox="1"/>
          <p:nvPr/>
        </p:nvSpPr>
        <p:spPr>
          <a:xfrm>
            <a:off x="0" y="1190696"/>
            <a:ext cx="8915400" cy="553998"/>
          </a:xfrm>
          <a:prstGeom prst="rect">
            <a:avLst/>
          </a:prstGeom>
          <a:noFill/>
        </p:spPr>
        <p:txBody>
          <a:bodyPr wrap="square" rtlCol="0">
            <a:spAutoFit/>
          </a:bodyPr>
          <a:lstStyle/>
          <a:p>
            <a:pPr algn="ctr"/>
            <a:r>
              <a:rPr lang="en-US" sz="1500" dirty="0">
                <a:latin typeface="Roboto" panose="02000000000000000000" pitchFamily="2" charset="0"/>
                <a:ea typeface="Roboto" panose="02000000000000000000" pitchFamily="2" charset="0"/>
                <a:cs typeface="Roboto" panose="02000000000000000000" pitchFamily="2" charset="0"/>
              </a:rPr>
              <a:t>These programs are in </a:t>
            </a:r>
            <a:r>
              <a:rPr lang="en-US" sz="1500" b="1" u="sng" dirty="0">
                <a:latin typeface="Roboto" panose="02000000000000000000" pitchFamily="2" charset="0"/>
                <a:ea typeface="Roboto" panose="02000000000000000000" pitchFamily="2" charset="0"/>
                <a:cs typeface="Roboto" panose="02000000000000000000" pitchFamily="2" charset="0"/>
              </a:rPr>
              <a:t>High Demand </a:t>
            </a:r>
            <a:r>
              <a:rPr lang="en-US" sz="1500" dirty="0">
                <a:latin typeface="Roboto" panose="02000000000000000000" pitchFamily="2" charset="0"/>
                <a:ea typeface="Roboto" panose="02000000000000000000" pitchFamily="2" charset="0"/>
                <a:cs typeface="Roboto" panose="02000000000000000000" pitchFamily="2" charset="0"/>
              </a:rPr>
              <a:t>and can be studied at a Technical College </a:t>
            </a:r>
            <a:r>
              <a:rPr lang="en-US" sz="1500" b="1" u="sng" dirty="0">
                <a:latin typeface="Roboto" panose="02000000000000000000" pitchFamily="2" charset="0"/>
                <a:ea typeface="Roboto" panose="02000000000000000000" pitchFamily="2" charset="0"/>
                <a:cs typeface="Roboto" panose="02000000000000000000" pitchFamily="2" charset="0"/>
              </a:rPr>
              <a:t>Tuition Free</a:t>
            </a:r>
            <a:r>
              <a:rPr lang="en-US" sz="1500" dirty="0">
                <a:latin typeface="Roboto" panose="02000000000000000000" pitchFamily="2" charset="0"/>
                <a:ea typeface="Roboto" panose="02000000000000000000" pitchFamily="2" charset="0"/>
                <a:cs typeface="Roboto" panose="02000000000000000000" pitchFamily="2" charset="0"/>
              </a:rPr>
              <a:t>. </a:t>
            </a:r>
          </a:p>
          <a:p>
            <a:pPr algn="ctr"/>
            <a:r>
              <a:rPr lang="en-US" sz="1500" dirty="0">
                <a:latin typeface="Roboto" panose="02000000000000000000" pitchFamily="2" charset="0"/>
                <a:ea typeface="Roboto" panose="02000000000000000000" pitchFamily="2" charset="0"/>
                <a:cs typeface="Roboto" panose="02000000000000000000" pitchFamily="2" charset="0"/>
              </a:rPr>
              <a:t>There is </a:t>
            </a:r>
            <a:r>
              <a:rPr lang="en-US" sz="1500" b="1" u="sng" dirty="0">
                <a:latin typeface="Roboto" panose="02000000000000000000" pitchFamily="2" charset="0"/>
                <a:ea typeface="Roboto" panose="02000000000000000000" pitchFamily="2" charset="0"/>
                <a:cs typeface="Roboto" panose="02000000000000000000" pitchFamily="2" charset="0"/>
              </a:rPr>
              <a:t>no GPA requirement </a:t>
            </a:r>
            <a:r>
              <a:rPr lang="en-US" sz="1500" dirty="0">
                <a:latin typeface="Roboto" panose="02000000000000000000" pitchFamily="2" charset="0"/>
                <a:ea typeface="Roboto" panose="02000000000000000000" pitchFamily="2" charset="0"/>
                <a:cs typeface="Roboto" panose="02000000000000000000" pitchFamily="2" charset="0"/>
              </a:rPr>
              <a:t>to earn the HOPE Grant and HOPE Career Grant out of high school!</a:t>
            </a:r>
          </a:p>
        </p:txBody>
      </p:sp>
      <p:sp>
        <p:nvSpPr>
          <p:cNvPr id="6" name="Rectangle 5"/>
          <p:cNvSpPr/>
          <p:nvPr/>
        </p:nvSpPr>
        <p:spPr>
          <a:xfrm>
            <a:off x="2871368" y="5773274"/>
            <a:ext cx="3172663" cy="276999"/>
          </a:xfrm>
          <a:prstGeom prst="rect">
            <a:avLst/>
          </a:prstGeom>
        </p:spPr>
        <p:txBody>
          <a:bodyPr wrap="none">
            <a:spAutoFit/>
          </a:bodyPr>
          <a:lstStyle/>
          <a:p>
            <a:pPr algn="ctr"/>
            <a:r>
              <a:rPr lang="en-US" sz="1200" b="1" dirty="0">
                <a:latin typeface="Roboto" panose="02000000000000000000" pitchFamily="2" charset="0"/>
                <a:ea typeface="Roboto" panose="02000000000000000000" pitchFamily="2" charset="0"/>
                <a:cs typeface="Roboto" panose="02000000000000000000" pitchFamily="2" charset="0"/>
              </a:rPr>
              <a:t>Learn more at </a:t>
            </a:r>
            <a:r>
              <a:rPr lang="en-US" sz="1200" b="1" dirty="0">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https://tcsg.edu/free-tuition</a:t>
            </a:r>
            <a:r>
              <a:rPr lang="en-US" sz="1200" b="1" dirty="0">
                <a:latin typeface="Roboto" panose="02000000000000000000" pitchFamily="2" charset="0"/>
                <a:ea typeface="Roboto" panose="02000000000000000000" pitchFamily="2" charset="0"/>
                <a:cs typeface="Roboto" panose="02000000000000000000" pitchFamily="2" charset="0"/>
              </a:rPr>
              <a:t> </a:t>
            </a:r>
            <a:endParaRPr lang="en-US" sz="1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8235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609600" y="228600"/>
            <a:ext cx="8534400" cy="533400"/>
          </a:xfrm>
        </p:spPr>
        <p:txBody>
          <a:bodyPr>
            <a:normAutofit/>
          </a:bodyPr>
          <a:lstStyle/>
          <a:p>
            <a:pPr algn="ctr"/>
            <a:r>
              <a:rPr lang="en-US" altLang="en-US" b="1" dirty="0">
                <a:latin typeface="Roboto" panose="02000000000000000000" pitchFamily="2" charset="0"/>
                <a:ea typeface="Roboto" panose="02000000000000000000" pitchFamily="2" charset="0"/>
                <a:cs typeface="Roboto" panose="02000000000000000000" pitchFamily="2" charset="0"/>
              </a:rPr>
              <a:t>Military and Military Academies</a:t>
            </a:r>
          </a:p>
        </p:txBody>
      </p:sp>
      <p:sp>
        <p:nvSpPr>
          <p:cNvPr id="40963" name="Content Placeholder 2"/>
          <p:cNvSpPr>
            <a:spLocks noGrp="1"/>
          </p:cNvSpPr>
          <p:nvPr>
            <p:ph idx="4294967295"/>
          </p:nvPr>
        </p:nvSpPr>
        <p:spPr>
          <a:xfrm>
            <a:off x="397397" y="4363720"/>
            <a:ext cx="8458200" cy="1617663"/>
          </a:xfrm>
          <a:noFill/>
        </p:spPr>
        <p:txBody>
          <a:bodyPr>
            <a:normAutofit fontScale="85000" lnSpcReduction="20000"/>
          </a:bodyPr>
          <a:lstStyle/>
          <a:p>
            <a:pPr marL="342900" indent="-342900">
              <a:buFont typeface="+mj-lt"/>
              <a:buAutoNum type="arabicPeriod"/>
            </a:pPr>
            <a:r>
              <a:rPr lang="en-US" altLang="en-US" sz="1800" dirty="0">
                <a:latin typeface="Roboto" panose="02000000000000000000" pitchFamily="2" charset="0"/>
                <a:ea typeface="Roboto" panose="02000000000000000000" pitchFamily="2" charset="0"/>
                <a:cs typeface="Roboto" panose="02000000000000000000" pitchFamily="2" charset="0"/>
              </a:rPr>
              <a:t>Speak with a recruiter to learn about opportunities available in the military.</a:t>
            </a:r>
          </a:p>
          <a:p>
            <a:pPr marL="342900" indent="-342900">
              <a:buFont typeface="+mj-lt"/>
              <a:buAutoNum type="arabicPeriod"/>
            </a:pPr>
            <a:r>
              <a:rPr lang="en-US" altLang="en-US" sz="1800" dirty="0">
                <a:latin typeface="Roboto" panose="02000000000000000000" pitchFamily="2" charset="0"/>
                <a:ea typeface="Roboto" panose="02000000000000000000" pitchFamily="2" charset="0"/>
                <a:cs typeface="Roboto" panose="02000000000000000000" pitchFamily="2" charset="0"/>
              </a:rPr>
              <a:t>Excellent scholarships are available for students who pursue ROTC in college.</a:t>
            </a:r>
          </a:p>
          <a:p>
            <a:pPr marL="342900" indent="-342900">
              <a:buFont typeface="+mj-lt"/>
              <a:buAutoNum type="arabicPeriod"/>
            </a:pPr>
            <a:r>
              <a:rPr lang="en-US" altLang="en-US" sz="1800" dirty="0">
                <a:latin typeface="Roboto" panose="02000000000000000000" pitchFamily="2" charset="0"/>
                <a:ea typeface="Roboto" panose="02000000000000000000" pitchFamily="2" charset="0"/>
                <a:cs typeface="Roboto" panose="02000000000000000000" pitchFamily="2" charset="0"/>
              </a:rPr>
              <a:t>Take the ASVAB for career placement and branch eligibility.</a:t>
            </a:r>
          </a:p>
          <a:p>
            <a:pPr marL="342900" indent="-342900">
              <a:buFont typeface="+mj-lt"/>
              <a:buAutoNum type="arabicPeriod"/>
            </a:pPr>
            <a:r>
              <a:rPr lang="en-US" altLang="en-US" sz="1800" dirty="0">
                <a:latin typeface="Roboto" panose="02000000000000000000" pitchFamily="2" charset="0"/>
                <a:ea typeface="Roboto" panose="02000000000000000000" pitchFamily="2" charset="0"/>
                <a:cs typeface="Roboto" panose="02000000000000000000" pitchFamily="2" charset="0"/>
              </a:rPr>
              <a:t>Military academy appointments are highly competitive, and students accepted attend completely FREE.</a:t>
            </a:r>
          </a:p>
        </p:txBody>
      </p:sp>
      <p:graphicFrame>
        <p:nvGraphicFramePr>
          <p:cNvPr id="2" name="Table 1">
            <a:extLst>
              <a:ext uri="{FF2B5EF4-FFF2-40B4-BE49-F238E27FC236}">
                <a16:creationId xmlns:a16="http://schemas.microsoft.com/office/drawing/2014/main" id="{C1C21956-3BD2-8F27-26E5-AEEE5E02628A}"/>
              </a:ext>
            </a:extLst>
          </p:cNvPr>
          <p:cNvGraphicFramePr>
            <a:graphicFrameLocks noGrp="1"/>
          </p:cNvGraphicFramePr>
          <p:nvPr>
            <p:extLst>
              <p:ext uri="{D42A27DB-BD31-4B8C-83A1-F6EECF244321}">
                <p14:modId xmlns:p14="http://schemas.microsoft.com/office/powerpoint/2010/main" val="3256918433"/>
              </p:ext>
            </p:extLst>
          </p:nvPr>
        </p:nvGraphicFramePr>
        <p:xfrm>
          <a:off x="609600" y="914400"/>
          <a:ext cx="7924800" cy="3244569"/>
        </p:xfrm>
        <a:graphic>
          <a:graphicData uri="http://schemas.openxmlformats.org/drawingml/2006/table">
            <a:tbl>
              <a:tblPr firstRow="1" bandRow="1">
                <a:tableStyleId>{5C22544A-7EE6-4342-B048-85BDC9FD1C3A}</a:tableStyleId>
              </a:tblPr>
              <a:tblGrid>
                <a:gridCol w="1882140">
                  <a:extLst>
                    <a:ext uri="{9D8B030D-6E8A-4147-A177-3AD203B41FA5}">
                      <a16:colId xmlns:a16="http://schemas.microsoft.com/office/drawing/2014/main" val="2248041863"/>
                    </a:ext>
                  </a:extLst>
                </a:gridCol>
                <a:gridCol w="3401060">
                  <a:extLst>
                    <a:ext uri="{9D8B030D-6E8A-4147-A177-3AD203B41FA5}">
                      <a16:colId xmlns:a16="http://schemas.microsoft.com/office/drawing/2014/main" val="1756977081"/>
                    </a:ext>
                  </a:extLst>
                </a:gridCol>
                <a:gridCol w="2641600">
                  <a:extLst>
                    <a:ext uri="{9D8B030D-6E8A-4147-A177-3AD203B41FA5}">
                      <a16:colId xmlns:a16="http://schemas.microsoft.com/office/drawing/2014/main" val="242593594"/>
                    </a:ext>
                  </a:extLst>
                </a:gridCol>
              </a:tblGrid>
              <a:tr h="359983">
                <a:tc>
                  <a:txBody>
                    <a:bodyPr/>
                    <a:lstStyle/>
                    <a:p>
                      <a:r>
                        <a:rPr lang="en-US" dirty="0"/>
                        <a:t>Military Branch</a:t>
                      </a:r>
                    </a:p>
                  </a:txBody>
                  <a:tcPr/>
                </a:tc>
                <a:tc>
                  <a:txBody>
                    <a:bodyPr/>
                    <a:lstStyle/>
                    <a:p>
                      <a:pPr algn="ctr"/>
                      <a:r>
                        <a:rPr lang="en-US" dirty="0"/>
                        <a:t>Website</a:t>
                      </a:r>
                    </a:p>
                  </a:txBody>
                  <a:tcPr/>
                </a:tc>
                <a:tc>
                  <a:txBody>
                    <a:bodyPr/>
                    <a:lstStyle/>
                    <a:p>
                      <a:r>
                        <a:rPr lang="en-US" dirty="0"/>
                        <a:t>Military Academy</a:t>
                      </a:r>
                    </a:p>
                  </a:txBody>
                  <a:tcPr/>
                </a:tc>
                <a:extLst>
                  <a:ext uri="{0D108BD9-81ED-4DB2-BD59-A6C34878D82A}">
                    <a16:rowId xmlns:a16="http://schemas.microsoft.com/office/drawing/2014/main" val="3706675009"/>
                  </a:ext>
                </a:extLst>
              </a:tr>
              <a:tr h="687913">
                <a:tc>
                  <a:txBody>
                    <a:bodyPr/>
                    <a:lstStyle/>
                    <a:p>
                      <a:r>
                        <a:rPr lang="en-US" dirty="0"/>
                        <a:t>Army</a:t>
                      </a:r>
                    </a:p>
                  </a:txBody>
                  <a:tcPr/>
                </a:tc>
                <a:tc>
                  <a:txBody>
                    <a:bodyPr/>
                    <a:lstStyle/>
                    <a:p>
                      <a:r>
                        <a:rPr lang="en-US" dirty="0">
                          <a:hlinkClick r:id="rId3"/>
                        </a:rPr>
                        <a:t>www.army.mil</a:t>
                      </a:r>
                      <a:r>
                        <a:rPr lang="en-US" dirty="0"/>
                        <a:t> and </a:t>
                      </a:r>
                      <a:r>
                        <a:rPr lang="en-US" dirty="0">
                          <a:hlinkClick r:id="rId4"/>
                        </a:rPr>
                        <a:t>www.goarmy.com</a:t>
                      </a:r>
                      <a:r>
                        <a:rPr lang="en-US" dirty="0"/>
                        <a:t> </a:t>
                      </a:r>
                    </a:p>
                  </a:txBody>
                  <a:tcPr/>
                </a:tc>
                <a:tc>
                  <a:txBody>
                    <a:bodyPr/>
                    <a:lstStyle/>
                    <a:p>
                      <a:r>
                        <a:rPr lang="en-US" dirty="0"/>
                        <a:t>U.S. Military Academy (West Point) – </a:t>
                      </a:r>
                      <a:r>
                        <a:rPr lang="en-US" dirty="0">
                          <a:hlinkClick r:id="rId5"/>
                        </a:rPr>
                        <a:t>www.westpoint.edu</a:t>
                      </a:r>
                      <a:r>
                        <a:rPr lang="en-US" dirty="0"/>
                        <a:t> </a:t>
                      </a:r>
                    </a:p>
                  </a:txBody>
                  <a:tcPr/>
                </a:tc>
                <a:extLst>
                  <a:ext uri="{0D108BD9-81ED-4DB2-BD59-A6C34878D82A}">
                    <a16:rowId xmlns:a16="http://schemas.microsoft.com/office/drawing/2014/main" val="424757143"/>
                  </a:ext>
                </a:extLst>
              </a:tr>
              <a:tr h="488197">
                <a:tc>
                  <a:txBody>
                    <a:bodyPr/>
                    <a:lstStyle/>
                    <a:p>
                      <a:r>
                        <a:rPr lang="en-US" dirty="0"/>
                        <a:t>Navy</a:t>
                      </a:r>
                    </a:p>
                  </a:txBody>
                  <a:tcPr/>
                </a:tc>
                <a:tc>
                  <a:txBody>
                    <a:bodyPr/>
                    <a:lstStyle/>
                    <a:p>
                      <a:r>
                        <a:rPr lang="en-US" dirty="0">
                          <a:hlinkClick r:id="rId6"/>
                        </a:rPr>
                        <a:t>www.navy.mil</a:t>
                      </a:r>
                      <a:r>
                        <a:rPr lang="en-US" dirty="0"/>
                        <a:t> and </a:t>
                      </a:r>
                      <a:r>
                        <a:rPr lang="en-US" dirty="0">
                          <a:hlinkClick r:id="rId7"/>
                        </a:rPr>
                        <a:t>www.navy.com</a:t>
                      </a:r>
                      <a:endParaRPr lang="en-US" dirty="0"/>
                    </a:p>
                  </a:txBody>
                  <a:tcPr/>
                </a:tc>
                <a:tc>
                  <a:txBody>
                    <a:bodyPr/>
                    <a:lstStyle/>
                    <a:p>
                      <a:r>
                        <a:rPr lang="en-US" dirty="0"/>
                        <a:t>U.S. Naval Academy – </a:t>
                      </a:r>
                      <a:r>
                        <a:rPr lang="en-US" dirty="0">
                          <a:hlinkClick r:id="rId8"/>
                        </a:rPr>
                        <a:t>www.usna.edu</a:t>
                      </a:r>
                      <a:r>
                        <a:rPr lang="en-US" dirty="0"/>
                        <a:t> </a:t>
                      </a:r>
                    </a:p>
                  </a:txBody>
                  <a:tcPr/>
                </a:tc>
                <a:extLst>
                  <a:ext uri="{0D108BD9-81ED-4DB2-BD59-A6C34878D82A}">
                    <a16:rowId xmlns:a16="http://schemas.microsoft.com/office/drawing/2014/main" val="1626461272"/>
                  </a:ext>
                </a:extLst>
              </a:tr>
              <a:tr h="488197">
                <a:tc>
                  <a:txBody>
                    <a:bodyPr/>
                    <a:lstStyle/>
                    <a:p>
                      <a:r>
                        <a:rPr lang="en-US" dirty="0"/>
                        <a:t>Air Force</a:t>
                      </a:r>
                    </a:p>
                  </a:txBody>
                  <a:tcPr/>
                </a:tc>
                <a:tc>
                  <a:txBody>
                    <a:bodyPr/>
                    <a:lstStyle/>
                    <a:p>
                      <a:r>
                        <a:rPr lang="en-US" dirty="0">
                          <a:hlinkClick r:id="rId9"/>
                        </a:rPr>
                        <a:t>www.af.mil</a:t>
                      </a:r>
                      <a:r>
                        <a:rPr lang="en-US" dirty="0"/>
                        <a:t> and </a:t>
                      </a:r>
                      <a:r>
                        <a:rPr lang="en-US" dirty="0">
                          <a:hlinkClick r:id="rId10"/>
                        </a:rPr>
                        <a:t>www.airforce.com</a:t>
                      </a:r>
                      <a:endParaRPr lang="en-US" dirty="0"/>
                    </a:p>
                  </a:txBody>
                  <a:tcPr/>
                </a:tc>
                <a:tc>
                  <a:txBody>
                    <a:bodyPr/>
                    <a:lstStyle/>
                    <a:p>
                      <a:r>
                        <a:rPr lang="en-US" dirty="0"/>
                        <a:t>U.S. Air Force Academy – </a:t>
                      </a:r>
                      <a:r>
                        <a:rPr lang="en-US" dirty="0">
                          <a:hlinkClick r:id="rId11"/>
                        </a:rPr>
                        <a:t>www.usafa.af.mil</a:t>
                      </a:r>
                      <a:r>
                        <a:rPr lang="en-US" dirty="0"/>
                        <a:t> </a:t>
                      </a:r>
                    </a:p>
                  </a:txBody>
                  <a:tcPr/>
                </a:tc>
                <a:extLst>
                  <a:ext uri="{0D108BD9-81ED-4DB2-BD59-A6C34878D82A}">
                    <a16:rowId xmlns:a16="http://schemas.microsoft.com/office/drawing/2014/main" val="3495146459"/>
                  </a:ext>
                </a:extLst>
              </a:tr>
              <a:tr h="488197">
                <a:tc>
                  <a:txBody>
                    <a:bodyPr/>
                    <a:lstStyle/>
                    <a:p>
                      <a:r>
                        <a:rPr lang="en-US" dirty="0"/>
                        <a:t>Marine Corps</a:t>
                      </a:r>
                    </a:p>
                  </a:txBody>
                  <a:tcPr/>
                </a:tc>
                <a:tc>
                  <a:txBody>
                    <a:bodyPr/>
                    <a:lstStyle/>
                    <a:p>
                      <a:r>
                        <a:rPr lang="en-US" dirty="0">
                          <a:hlinkClick r:id="rId12"/>
                        </a:rPr>
                        <a:t>www.marines.mil</a:t>
                      </a:r>
                      <a:r>
                        <a:rPr lang="en-US" dirty="0"/>
                        <a:t> and </a:t>
                      </a:r>
                      <a:r>
                        <a:rPr lang="en-US" dirty="0">
                          <a:hlinkClick r:id="rId13"/>
                        </a:rPr>
                        <a:t>www.marines.com</a:t>
                      </a:r>
                      <a:endParaRPr lang="en-US" dirty="0"/>
                    </a:p>
                  </a:txBody>
                  <a:tcPr/>
                </a:tc>
                <a:tc>
                  <a:txBody>
                    <a:bodyPr/>
                    <a:lstStyle/>
                    <a:p>
                      <a:r>
                        <a:rPr lang="en-US" dirty="0"/>
                        <a:t>Future Marines attend the U.S. Naval Academy</a:t>
                      </a:r>
                    </a:p>
                  </a:txBody>
                  <a:tcPr/>
                </a:tc>
                <a:extLst>
                  <a:ext uri="{0D108BD9-81ED-4DB2-BD59-A6C34878D82A}">
                    <a16:rowId xmlns:a16="http://schemas.microsoft.com/office/drawing/2014/main" val="1437246499"/>
                  </a:ext>
                </a:extLst>
              </a:tr>
              <a:tr h="687913">
                <a:tc>
                  <a:txBody>
                    <a:bodyPr/>
                    <a:lstStyle/>
                    <a:p>
                      <a:r>
                        <a:rPr lang="en-US" dirty="0"/>
                        <a:t>Coast Guard</a:t>
                      </a:r>
                    </a:p>
                  </a:txBody>
                  <a:tcPr/>
                </a:tc>
                <a:tc>
                  <a:txBody>
                    <a:bodyPr/>
                    <a:lstStyle/>
                    <a:p>
                      <a:r>
                        <a:rPr lang="en-US" dirty="0">
                          <a:hlinkClick r:id="rId14"/>
                        </a:rPr>
                        <a:t>www.uscg.mil</a:t>
                      </a:r>
                      <a:r>
                        <a:rPr lang="en-US" dirty="0"/>
                        <a:t> and </a:t>
                      </a:r>
                      <a:r>
                        <a:rPr lang="en-US" dirty="0">
                          <a:hlinkClick r:id="rId15"/>
                        </a:rPr>
                        <a:t>www.gocoastguard.com</a:t>
                      </a:r>
                      <a:endParaRPr lang="en-US" dirty="0"/>
                    </a:p>
                  </a:txBody>
                  <a:tcPr/>
                </a:tc>
                <a:tc>
                  <a:txBody>
                    <a:bodyPr/>
                    <a:lstStyle/>
                    <a:p>
                      <a:r>
                        <a:rPr lang="en-US" dirty="0"/>
                        <a:t>U.S. Coast Guard Academy – </a:t>
                      </a:r>
                      <a:r>
                        <a:rPr lang="en-US" dirty="0">
                          <a:hlinkClick r:id="rId16"/>
                        </a:rPr>
                        <a:t>www.uscga.edu</a:t>
                      </a:r>
                      <a:r>
                        <a:rPr lang="en-US" dirty="0"/>
                        <a:t> </a:t>
                      </a:r>
                    </a:p>
                  </a:txBody>
                  <a:tcPr/>
                </a:tc>
                <a:extLst>
                  <a:ext uri="{0D108BD9-81ED-4DB2-BD59-A6C34878D82A}">
                    <a16:rowId xmlns:a16="http://schemas.microsoft.com/office/drawing/2014/main" val="521979162"/>
                  </a:ext>
                </a:extLst>
              </a:tr>
            </a:tbl>
          </a:graphicData>
        </a:graphic>
      </p:graphicFrame>
    </p:spTree>
    <p:extLst>
      <p:ext uri="{BB962C8B-B14F-4D97-AF65-F5344CB8AC3E}">
        <p14:creationId xmlns:p14="http://schemas.microsoft.com/office/powerpoint/2010/main" val="243202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7FF5-0DC4-4BEB-B428-59C2DAF3CAF3}"/>
              </a:ext>
            </a:extLst>
          </p:cNvPr>
          <p:cNvSpPr>
            <a:spLocks noGrp="1"/>
          </p:cNvSpPr>
          <p:nvPr>
            <p:ph type="title"/>
          </p:nvPr>
        </p:nvSpPr>
        <p:spPr/>
        <p:txBody>
          <a:bodyPr>
            <a:normAutofit/>
          </a:bodyPr>
          <a:lstStyle/>
          <a:p>
            <a:r>
              <a:rPr lang="en-US" sz="3200" dirty="0">
                <a:latin typeface="Roboto" panose="02000000000000000000" pitchFamily="2" charset="0"/>
                <a:ea typeface="Roboto" panose="02000000000000000000" pitchFamily="2" charset="0"/>
                <a:cs typeface="Roboto" panose="02000000000000000000" pitchFamily="2" charset="0"/>
              </a:rPr>
              <a:t>What does “</a:t>
            </a:r>
            <a:r>
              <a:rPr lang="en-US" sz="3200" i="1" dirty="0">
                <a:latin typeface="Roboto" panose="02000000000000000000" pitchFamily="2" charset="0"/>
                <a:ea typeface="Roboto" panose="02000000000000000000" pitchFamily="2" charset="0"/>
                <a:cs typeface="Roboto" panose="02000000000000000000" pitchFamily="2" charset="0"/>
              </a:rPr>
              <a:t>College</a:t>
            </a:r>
            <a:r>
              <a:rPr lang="en-US" sz="3200" dirty="0">
                <a:latin typeface="Roboto" panose="02000000000000000000" pitchFamily="2" charset="0"/>
                <a:ea typeface="Roboto" panose="02000000000000000000" pitchFamily="2" charset="0"/>
                <a:cs typeface="Roboto" panose="02000000000000000000" pitchFamily="2" charset="0"/>
              </a:rPr>
              <a:t>” mean?</a:t>
            </a:r>
          </a:p>
        </p:txBody>
      </p:sp>
      <p:graphicFrame>
        <p:nvGraphicFramePr>
          <p:cNvPr id="6" name="Content Placeholder 2">
            <a:extLst>
              <a:ext uri="{FF2B5EF4-FFF2-40B4-BE49-F238E27FC236}">
                <a16:creationId xmlns:a16="http://schemas.microsoft.com/office/drawing/2014/main" id="{B92B5692-B249-866D-F4F7-A5A4D5187D25}"/>
              </a:ext>
            </a:extLst>
          </p:cNvPr>
          <p:cNvGraphicFramePr>
            <a:graphicFrameLocks noGrp="1"/>
          </p:cNvGraphicFramePr>
          <p:nvPr>
            <p:ph sz="half" idx="1"/>
            <p:extLst>
              <p:ext uri="{D42A27DB-BD31-4B8C-83A1-F6EECF244321}">
                <p14:modId xmlns:p14="http://schemas.microsoft.com/office/powerpoint/2010/main" val="329044158"/>
              </p:ext>
            </p:extLst>
          </p:nvPr>
        </p:nvGraphicFramePr>
        <p:xfrm>
          <a:off x="1443038" y="2014538"/>
          <a:ext cx="3125787" cy="3436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02562F3B-5D52-4BC9-9B37-DDD623BCA05E}"/>
              </a:ext>
            </a:extLst>
          </p:cNvPr>
          <p:cNvSpPr>
            <a:spLocks noGrp="1"/>
          </p:cNvSpPr>
          <p:nvPr>
            <p:ph sz="half" idx="2"/>
          </p:nvPr>
        </p:nvSpPr>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There are several types of schools someone with a high school diploma can attend to earn an undergraduate degree or certificate.</a:t>
            </a:r>
          </a:p>
        </p:txBody>
      </p:sp>
    </p:spTree>
    <p:extLst>
      <p:ext uri="{BB962C8B-B14F-4D97-AF65-F5344CB8AC3E}">
        <p14:creationId xmlns:p14="http://schemas.microsoft.com/office/powerpoint/2010/main" val="6943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357" y="1600199"/>
            <a:ext cx="2654449" cy="4297680"/>
          </a:xfrm>
        </p:spPr>
        <p:txBody>
          <a:bodyPr anchor="ctr">
            <a:normAutofit/>
          </a:bodyPr>
          <a:lstStyle/>
          <a:p>
            <a:r>
              <a:rPr lang="en-US" sz="3000" b="1">
                <a:latin typeface="Roboto" panose="02000000000000000000" pitchFamily="2" charset="0"/>
                <a:ea typeface="Roboto" panose="02000000000000000000" pitchFamily="2" charset="0"/>
                <a:cs typeface="Roboto" panose="02000000000000000000" pitchFamily="2" charset="0"/>
              </a:rPr>
              <a:t>Who is your </a:t>
            </a:r>
            <a:br>
              <a:rPr lang="en-US" sz="3000" b="1">
                <a:latin typeface="Roboto" panose="02000000000000000000" pitchFamily="2" charset="0"/>
                <a:ea typeface="Roboto" panose="02000000000000000000" pitchFamily="2" charset="0"/>
                <a:cs typeface="Roboto" panose="02000000000000000000" pitchFamily="2" charset="0"/>
              </a:rPr>
            </a:br>
            <a:r>
              <a:rPr lang="en-US" sz="3000" b="1">
                <a:latin typeface="Roboto" panose="02000000000000000000" pitchFamily="2" charset="0"/>
                <a:ea typeface="Roboto" panose="02000000000000000000" pitchFamily="2" charset="0"/>
                <a:cs typeface="Roboto" panose="02000000000000000000" pitchFamily="2" charset="0"/>
              </a:rPr>
              <a:t>school counselor?</a:t>
            </a:r>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93638" y="1600199"/>
            <a:ext cx="4597502" cy="4297680"/>
          </a:xfrm>
        </p:spPr>
        <p:txBody>
          <a:bodyPr anchor="ctr">
            <a:normAutofit/>
          </a:bodyPr>
          <a:lstStyle/>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Mr. Corey Tinsley (A – DE)</a:t>
            </a:r>
          </a:p>
          <a:p>
            <a:r>
              <a:rPr lang="en-US" dirty="0">
                <a:latin typeface="Roboto" panose="02000000000000000000" pitchFamily="2" charset="0"/>
                <a:ea typeface="Roboto" panose="02000000000000000000" pitchFamily="2" charset="0"/>
                <a:cs typeface="Roboto" panose="02000000000000000000" pitchFamily="2" charset="0"/>
              </a:rPr>
              <a:t>Dr. Aleesa Reese (DF – JO)</a:t>
            </a:r>
          </a:p>
          <a:p>
            <a:r>
              <a:rPr lang="en-US" dirty="0">
                <a:latin typeface="Roboto" panose="02000000000000000000" pitchFamily="2" charset="0"/>
                <a:ea typeface="Roboto" panose="02000000000000000000" pitchFamily="2" charset="0"/>
                <a:cs typeface="Roboto" panose="02000000000000000000" pitchFamily="2" charset="0"/>
              </a:rPr>
              <a:t>Mr. Patrick Burch (JP – RE)</a:t>
            </a:r>
          </a:p>
          <a:p>
            <a:r>
              <a:rPr lang="en-US" dirty="0">
                <a:latin typeface="Roboto" panose="02000000000000000000" pitchFamily="2" charset="0"/>
                <a:ea typeface="Roboto" panose="02000000000000000000" pitchFamily="2" charset="0"/>
                <a:cs typeface="Roboto" panose="02000000000000000000" pitchFamily="2" charset="0"/>
              </a:rPr>
              <a:t>Ms. Julynn Williams-Chandler (RF - Z), Counseling Department Chair</a:t>
            </a:r>
          </a:p>
          <a:p>
            <a:r>
              <a:rPr lang="en-US" dirty="0">
                <a:latin typeface="Roboto" panose="02000000000000000000" pitchFamily="2" charset="0"/>
                <a:ea typeface="Roboto" panose="02000000000000000000" pitchFamily="2" charset="0"/>
                <a:cs typeface="Roboto" panose="02000000000000000000" pitchFamily="2" charset="0"/>
              </a:rPr>
              <a:t>Mrs. Karen Grannis (ESOL/IEL)</a:t>
            </a:r>
          </a:p>
          <a:p>
            <a:r>
              <a:rPr lang="en-US" dirty="0">
                <a:latin typeface="Roboto" panose="02000000000000000000" pitchFamily="2" charset="0"/>
                <a:ea typeface="Roboto" panose="02000000000000000000" pitchFamily="2" charset="0"/>
                <a:cs typeface="Roboto" panose="02000000000000000000" pitchFamily="2" charset="0"/>
              </a:rPr>
              <a:t>Mrs. Schloemer Bryant (CCCEPA)</a:t>
            </a:r>
          </a:p>
          <a:p>
            <a:r>
              <a:rPr lang="en-US" dirty="0">
                <a:latin typeface="Roboto" panose="02000000000000000000" pitchFamily="2" charset="0"/>
                <a:ea typeface="Roboto" panose="02000000000000000000" pitchFamily="2" charset="0"/>
                <a:cs typeface="Roboto" panose="02000000000000000000" pitchFamily="2" charset="0"/>
              </a:rPr>
              <a:t>Mrs. Dionne Burnett (GRASP)</a:t>
            </a:r>
          </a:p>
        </p:txBody>
      </p:sp>
      <p:sp>
        <p:nvSpPr>
          <p:cNvPr id="4" name="Content Placeholder 2">
            <a:extLst>
              <a:ext uri="{FF2B5EF4-FFF2-40B4-BE49-F238E27FC236}">
                <a16:creationId xmlns:a16="http://schemas.microsoft.com/office/drawing/2014/main" id="{F6CE82D9-D28B-ECDB-0A71-997008A17949}"/>
              </a:ext>
            </a:extLst>
          </p:cNvPr>
          <p:cNvSpPr txBox="1">
            <a:spLocks/>
          </p:cNvSpPr>
          <p:nvPr/>
        </p:nvSpPr>
        <p:spPr>
          <a:xfrm>
            <a:off x="1595891" y="2168133"/>
            <a:ext cx="6571343" cy="3450613"/>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US"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E188E-FD01-BA4D-7BDB-8EAF8297C63A}"/>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How do I get into college?</a:t>
            </a:r>
          </a:p>
        </p:txBody>
      </p:sp>
      <p:sp>
        <p:nvSpPr>
          <p:cNvPr id="3" name="Content Placeholder 2">
            <a:extLst>
              <a:ext uri="{FF2B5EF4-FFF2-40B4-BE49-F238E27FC236}">
                <a16:creationId xmlns:a16="http://schemas.microsoft.com/office/drawing/2014/main" id="{4DEC3B58-6E57-F5D7-2B23-FCC680B9FD88}"/>
              </a:ext>
            </a:extLst>
          </p:cNvPr>
          <p:cNvSpPr>
            <a:spLocks noGrp="1"/>
          </p:cNvSpPr>
          <p:nvPr>
            <p:ph sz="half" idx="1"/>
          </p:nvPr>
        </p:nvSpPr>
        <p:spPr/>
        <p:txBody>
          <a:bodyPr>
            <a:normAutofit fontScale="70000" lnSpcReduction="20000"/>
          </a:bodyPr>
          <a:lstStyle/>
          <a:p>
            <a:r>
              <a:rPr lang="en-US" dirty="0">
                <a:latin typeface="Roboto" panose="02000000000000000000" pitchFamily="2" charset="0"/>
                <a:ea typeface="Roboto" panose="02000000000000000000" pitchFamily="2" charset="0"/>
                <a:cs typeface="Roboto" panose="02000000000000000000" pitchFamily="2" charset="0"/>
              </a:rPr>
              <a:t>Research colleges and universities online</a:t>
            </a:r>
          </a:p>
          <a:p>
            <a:r>
              <a:rPr lang="en-US" dirty="0">
                <a:latin typeface="Roboto" panose="02000000000000000000" pitchFamily="2" charset="0"/>
                <a:ea typeface="Roboto" panose="02000000000000000000" pitchFamily="2" charset="0"/>
                <a:cs typeface="Roboto" panose="02000000000000000000" pitchFamily="2" charset="0"/>
              </a:rPr>
              <a:t>Attend college fairs and info sessions</a:t>
            </a:r>
          </a:p>
          <a:p>
            <a:r>
              <a:rPr lang="en-US" dirty="0">
                <a:latin typeface="Roboto" panose="02000000000000000000" pitchFamily="2" charset="0"/>
                <a:ea typeface="Roboto" panose="02000000000000000000" pitchFamily="2" charset="0"/>
                <a:cs typeface="Roboto" panose="02000000000000000000" pitchFamily="2" charset="0"/>
              </a:rPr>
              <a:t>Make a list of potential schools</a:t>
            </a:r>
          </a:p>
          <a:p>
            <a:r>
              <a:rPr lang="en-US" dirty="0">
                <a:latin typeface="Roboto" panose="02000000000000000000" pitchFamily="2" charset="0"/>
                <a:ea typeface="Roboto" panose="02000000000000000000" pitchFamily="2" charset="0"/>
                <a:cs typeface="Roboto" panose="02000000000000000000" pitchFamily="2" charset="0"/>
              </a:rPr>
              <a:t>Schedule college visits (virtual and in-person) when possible</a:t>
            </a:r>
          </a:p>
        </p:txBody>
      </p:sp>
      <p:sp>
        <p:nvSpPr>
          <p:cNvPr id="4" name="Content Placeholder 3">
            <a:extLst>
              <a:ext uri="{FF2B5EF4-FFF2-40B4-BE49-F238E27FC236}">
                <a16:creationId xmlns:a16="http://schemas.microsoft.com/office/drawing/2014/main" id="{8E712D82-8932-57B0-989A-3C430DBEA556}"/>
              </a:ext>
            </a:extLst>
          </p:cNvPr>
          <p:cNvSpPr>
            <a:spLocks noGrp="1"/>
          </p:cNvSpPr>
          <p:nvPr>
            <p:ph sz="half" idx="2"/>
          </p:nvPr>
        </p:nvSpPr>
        <p:spPr/>
        <p:txBody>
          <a:bodyPr>
            <a:normAutofit fontScale="70000" lnSpcReduction="20000"/>
          </a:bodyPr>
          <a:lstStyle/>
          <a:p>
            <a:r>
              <a:rPr lang="en-US" dirty="0">
                <a:latin typeface="Roboto" panose="02000000000000000000" pitchFamily="2" charset="0"/>
                <a:ea typeface="Roboto" panose="02000000000000000000" pitchFamily="2" charset="0"/>
                <a:cs typeface="Roboto" panose="02000000000000000000" pitchFamily="2" charset="0"/>
              </a:rPr>
              <a:t>Build your list</a:t>
            </a:r>
          </a:p>
          <a:p>
            <a:pPr lvl="1"/>
            <a:r>
              <a:rPr lang="en-US" dirty="0">
                <a:latin typeface="Roboto" panose="02000000000000000000" pitchFamily="2" charset="0"/>
                <a:ea typeface="Roboto" panose="02000000000000000000" pitchFamily="2" charset="0"/>
                <a:cs typeface="Roboto" panose="02000000000000000000" pitchFamily="2" charset="0"/>
              </a:rPr>
              <a:t>Add interested colleges to “Colleges I’m Thinking About” in Naviance</a:t>
            </a:r>
          </a:p>
          <a:p>
            <a:r>
              <a:rPr lang="en-US" dirty="0">
                <a:latin typeface="Roboto" panose="02000000000000000000" pitchFamily="2" charset="0"/>
                <a:ea typeface="Roboto" panose="02000000000000000000" pitchFamily="2" charset="0"/>
                <a:cs typeface="Roboto" panose="02000000000000000000" pitchFamily="2" charset="0"/>
              </a:rPr>
              <a:t>Define Your Priorities</a:t>
            </a:r>
          </a:p>
          <a:p>
            <a:pPr lvl="1"/>
            <a:r>
              <a:rPr lang="en-US" dirty="0">
                <a:latin typeface="Roboto" panose="02000000000000000000" pitchFamily="2" charset="0"/>
                <a:ea typeface="Roboto" panose="02000000000000000000" pitchFamily="2" charset="0"/>
                <a:cs typeface="Roboto" panose="02000000000000000000" pitchFamily="2" charset="0"/>
              </a:rPr>
              <a:t>Location, Size, Major, Cost</a:t>
            </a:r>
          </a:p>
          <a:p>
            <a:pPr lvl="1"/>
            <a:r>
              <a:rPr lang="en-US" dirty="0">
                <a:latin typeface="Roboto" panose="02000000000000000000" pitchFamily="2" charset="0"/>
                <a:ea typeface="Roboto" panose="02000000000000000000" pitchFamily="2" charset="0"/>
                <a:cs typeface="Roboto" panose="02000000000000000000" pitchFamily="2" charset="0"/>
              </a:rPr>
              <a:t>Look at Freshman Profile</a:t>
            </a:r>
          </a:p>
          <a:p>
            <a:pPr lvl="1"/>
            <a:r>
              <a:rPr lang="en-US" dirty="0">
                <a:latin typeface="Roboto" panose="02000000000000000000" pitchFamily="2" charset="0"/>
                <a:ea typeface="Roboto" panose="02000000000000000000" pitchFamily="2" charset="0"/>
                <a:cs typeface="Roboto" panose="02000000000000000000" pitchFamily="2" charset="0"/>
              </a:rPr>
              <a:t>Admission Requirements</a:t>
            </a:r>
          </a:p>
          <a:p>
            <a:r>
              <a:rPr lang="en-US" dirty="0">
                <a:latin typeface="Roboto" panose="02000000000000000000" pitchFamily="2" charset="0"/>
                <a:ea typeface="Roboto" panose="02000000000000000000" pitchFamily="2" charset="0"/>
                <a:cs typeface="Roboto" panose="02000000000000000000" pitchFamily="2" charset="0"/>
              </a:rPr>
              <a:t>Do Your Research</a:t>
            </a:r>
          </a:p>
          <a:p>
            <a:pPr lvl="1"/>
            <a:r>
              <a:rPr lang="en-US" dirty="0" err="1">
                <a:latin typeface="Roboto" panose="02000000000000000000" pitchFamily="2" charset="0"/>
                <a:ea typeface="Roboto" panose="02000000000000000000" pitchFamily="2" charset="0"/>
                <a:cs typeface="Roboto" panose="02000000000000000000" pitchFamily="2" charset="0"/>
              </a:rPr>
              <a:t>SuperMatch</a:t>
            </a:r>
            <a:r>
              <a:rPr lang="en-US" dirty="0">
                <a:latin typeface="Roboto" panose="02000000000000000000" pitchFamily="2" charset="0"/>
                <a:ea typeface="Roboto" panose="02000000000000000000" pitchFamily="2" charset="0"/>
                <a:cs typeface="Roboto" panose="02000000000000000000" pitchFamily="2" charset="0"/>
              </a:rPr>
              <a:t> in Naviance</a:t>
            </a:r>
          </a:p>
          <a:p>
            <a:r>
              <a:rPr lang="en-US" dirty="0">
                <a:latin typeface="Roboto" panose="02000000000000000000" pitchFamily="2" charset="0"/>
                <a:ea typeface="Roboto" panose="02000000000000000000" pitchFamily="2" charset="0"/>
                <a:cs typeface="Roboto" panose="02000000000000000000" pitchFamily="2" charset="0"/>
              </a:rPr>
              <a:t>Find Balance</a:t>
            </a:r>
          </a:p>
          <a:p>
            <a:pPr lvl="1"/>
            <a:r>
              <a:rPr lang="en-US" dirty="0">
                <a:latin typeface="Roboto" panose="02000000000000000000" pitchFamily="2" charset="0"/>
                <a:ea typeface="Roboto" panose="02000000000000000000" pitchFamily="2" charset="0"/>
                <a:cs typeface="Roboto" panose="02000000000000000000" pitchFamily="2" charset="0"/>
              </a:rPr>
              <a:t>5-7 colleges</a:t>
            </a:r>
          </a:p>
          <a:p>
            <a:pPr lvl="1"/>
            <a:r>
              <a:rPr lang="en-US" dirty="0">
                <a:latin typeface="Roboto" panose="02000000000000000000" pitchFamily="2" charset="0"/>
                <a:ea typeface="Roboto" panose="02000000000000000000" pitchFamily="2" charset="0"/>
                <a:cs typeface="Roboto" panose="02000000000000000000" pitchFamily="2" charset="0"/>
              </a:rPr>
              <a:t>Safety, Target, and Reach colleges</a:t>
            </a:r>
          </a:p>
        </p:txBody>
      </p:sp>
    </p:spTree>
    <p:extLst>
      <p:ext uri="{BB962C8B-B14F-4D97-AF65-F5344CB8AC3E}">
        <p14:creationId xmlns:p14="http://schemas.microsoft.com/office/powerpoint/2010/main" val="100382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416103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3AE6704-4607-4A41-9778-5F19F627B204}"/>
              </a:ext>
            </a:extLst>
          </p:cNvPr>
          <p:cNvSpPr>
            <a:spLocks noGrp="1"/>
          </p:cNvSpPr>
          <p:nvPr>
            <p:ph type="title"/>
          </p:nvPr>
        </p:nvSpPr>
        <p:spPr>
          <a:xfrm>
            <a:off x="1088685" y="804520"/>
            <a:ext cx="4162766" cy="1049235"/>
          </a:xfrm>
        </p:spPr>
        <p:txBody>
          <a:bodyPr>
            <a:normAutofit/>
          </a:bodyPr>
          <a:lstStyle/>
          <a:p>
            <a:r>
              <a:rPr lang="en-US" sz="2500" dirty="0">
                <a:latin typeface="Roboto" panose="02000000000000000000" pitchFamily="2" charset="0"/>
                <a:ea typeface="Roboto" panose="02000000000000000000" pitchFamily="2" charset="0"/>
                <a:cs typeface="Roboto" panose="02000000000000000000" pitchFamily="2" charset="0"/>
              </a:rPr>
              <a:t>Application Process:</a:t>
            </a:r>
            <a:br>
              <a:rPr lang="en-US" sz="2500" dirty="0">
                <a:latin typeface="Roboto" panose="02000000000000000000" pitchFamily="2" charset="0"/>
                <a:ea typeface="Roboto" panose="02000000000000000000" pitchFamily="2" charset="0"/>
                <a:cs typeface="Roboto" panose="02000000000000000000" pitchFamily="2" charset="0"/>
              </a:rPr>
            </a:br>
            <a:r>
              <a:rPr lang="en-US" sz="2500" dirty="0">
                <a:latin typeface="Roboto" panose="02000000000000000000" pitchFamily="2" charset="0"/>
                <a:ea typeface="Roboto" panose="02000000000000000000" pitchFamily="2" charset="0"/>
                <a:cs typeface="Roboto" panose="02000000000000000000" pitchFamily="2" charset="0"/>
              </a:rPr>
              <a:t>what you need to know</a:t>
            </a:r>
          </a:p>
        </p:txBody>
      </p:sp>
      <p:sp>
        <p:nvSpPr>
          <p:cNvPr id="21" name="Rectangle 20">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1F103A33-432E-44BB-8FB4-4E06ABE803AD}"/>
              </a:ext>
            </a:extLst>
          </p:cNvPr>
          <p:cNvSpPr>
            <a:spLocks noGrp="1"/>
          </p:cNvSpPr>
          <p:nvPr>
            <p:ph idx="1"/>
          </p:nvPr>
        </p:nvSpPr>
        <p:spPr>
          <a:xfrm>
            <a:off x="1088685" y="2015732"/>
            <a:ext cx="4162766" cy="3450613"/>
          </a:xfrm>
        </p:spPr>
        <p:txBody>
          <a:bodyPr>
            <a:normAutofit lnSpcReduction="10000"/>
          </a:bodyPr>
          <a:lstStyle/>
          <a:p>
            <a:pPr>
              <a:lnSpc>
                <a:spcPct val="110000"/>
              </a:lnSpc>
            </a:pPr>
            <a:r>
              <a:rPr lang="en-US" sz="1000" dirty="0">
                <a:latin typeface="Roboto" panose="02000000000000000000" pitchFamily="2" charset="0"/>
                <a:ea typeface="Roboto" panose="02000000000000000000" pitchFamily="2" charset="0"/>
                <a:cs typeface="Roboto" panose="02000000000000000000" pitchFamily="2" charset="0"/>
              </a:rPr>
              <a:t>Apply during your Senior year</a:t>
            </a:r>
          </a:p>
          <a:p>
            <a:pPr>
              <a:lnSpc>
                <a:spcPct val="110000"/>
              </a:lnSpc>
            </a:pPr>
            <a:r>
              <a:rPr lang="en-US" sz="1000" dirty="0">
                <a:latin typeface="Roboto" panose="02000000000000000000" pitchFamily="2" charset="0"/>
                <a:ea typeface="Roboto" panose="02000000000000000000" pitchFamily="2" charset="0"/>
                <a:cs typeface="Roboto" panose="02000000000000000000" pitchFamily="2" charset="0"/>
              </a:rPr>
              <a:t>Remember:  Your transcript will reflect your grades and coursework through Junior year.  As always, do your best in all courses! </a:t>
            </a:r>
          </a:p>
          <a:p>
            <a:pPr>
              <a:lnSpc>
                <a:spcPct val="110000"/>
              </a:lnSpc>
            </a:pPr>
            <a:r>
              <a:rPr lang="en-US" sz="1000" dirty="0">
                <a:latin typeface="Roboto" panose="02000000000000000000" pitchFamily="2" charset="0"/>
                <a:ea typeface="Roboto" panose="02000000000000000000" pitchFamily="2" charset="0"/>
                <a:cs typeface="Roboto" panose="02000000000000000000" pitchFamily="2" charset="0"/>
              </a:rPr>
              <a:t>Review each school’s application:</a:t>
            </a:r>
          </a:p>
          <a:p>
            <a:pPr lvl="1">
              <a:lnSpc>
                <a:spcPct val="110000"/>
              </a:lnSpc>
            </a:pPr>
            <a:r>
              <a:rPr lang="en-US" sz="1000" dirty="0">
                <a:latin typeface="Roboto" panose="02000000000000000000" pitchFamily="2" charset="0"/>
                <a:ea typeface="Roboto" panose="02000000000000000000" pitchFamily="2" charset="0"/>
                <a:cs typeface="Roboto" panose="02000000000000000000" pitchFamily="2" charset="0"/>
              </a:rPr>
              <a:t>Online application or Common App </a:t>
            </a:r>
          </a:p>
          <a:p>
            <a:pPr lvl="1">
              <a:lnSpc>
                <a:spcPct val="110000"/>
              </a:lnSpc>
            </a:pPr>
            <a:r>
              <a:rPr lang="en-US" sz="1000" dirty="0">
                <a:latin typeface="Roboto" panose="02000000000000000000" pitchFamily="2" charset="0"/>
                <a:ea typeface="Roboto" panose="02000000000000000000" pitchFamily="2" charset="0"/>
                <a:cs typeface="Roboto" panose="02000000000000000000" pitchFamily="2" charset="0"/>
              </a:rPr>
              <a:t>Transcript</a:t>
            </a:r>
          </a:p>
          <a:p>
            <a:pPr lvl="1">
              <a:lnSpc>
                <a:spcPct val="110000"/>
              </a:lnSpc>
            </a:pPr>
            <a:r>
              <a:rPr lang="en-US" sz="1000" dirty="0">
                <a:latin typeface="Roboto" panose="02000000000000000000" pitchFamily="2" charset="0"/>
                <a:ea typeface="Roboto" panose="02000000000000000000" pitchFamily="2" charset="0"/>
                <a:cs typeface="Roboto" panose="02000000000000000000" pitchFamily="2" charset="0"/>
              </a:rPr>
              <a:t>Test scores (send directly from ACT or College Board)</a:t>
            </a:r>
          </a:p>
          <a:p>
            <a:pPr lvl="1">
              <a:lnSpc>
                <a:spcPct val="110000"/>
              </a:lnSpc>
            </a:pPr>
            <a:r>
              <a:rPr lang="en-US" sz="1000" dirty="0">
                <a:latin typeface="Roboto" panose="02000000000000000000" pitchFamily="2" charset="0"/>
                <a:ea typeface="Roboto" panose="02000000000000000000" pitchFamily="2" charset="0"/>
                <a:cs typeface="Roboto" panose="02000000000000000000" pitchFamily="2" charset="0"/>
              </a:rPr>
              <a:t>Application fee (fee waiver for free/reduced lunch students)</a:t>
            </a:r>
          </a:p>
          <a:p>
            <a:pPr lvl="1">
              <a:lnSpc>
                <a:spcPct val="110000"/>
              </a:lnSpc>
            </a:pPr>
            <a:r>
              <a:rPr lang="en-US" sz="1000" dirty="0">
                <a:latin typeface="Roboto" panose="02000000000000000000" pitchFamily="2" charset="0"/>
                <a:ea typeface="Roboto" panose="02000000000000000000" pitchFamily="2" charset="0"/>
                <a:cs typeface="Roboto" panose="02000000000000000000" pitchFamily="2" charset="0"/>
              </a:rPr>
              <a:t>Recommendations (only if required by the college)</a:t>
            </a:r>
          </a:p>
          <a:p>
            <a:pPr lvl="2">
              <a:lnSpc>
                <a:spcPct val="110000"/>
              </a:lnSpc>
            </a:pPr>
            <a:r>
              <a:rPr lang="en-US" sz="1000" dirty="0">
                <a:latin typeface="Roboto" panose="02000000000000000000" pitchFamily="2" charset="0"/>
                <a:ea typeface="Roboto" panose="02000000000000000000" pitchFamily="2" charset="0"/>
                <a:cs typeface="Roboto" panose="02000000000000000000" pitchFamily="2" charset="0"/>
              </a:rPr>
              <a:t>Counselor Recommendation (or school evaluation) </a:t>
            </a:r>
          </a:p>
          <a:p>
            <a:pPr lvl="2">
              <a:lnSpc>
                <a:spcPct val="110000"/>
              </a:lnSpc>
            </a:pPr>
            <a:r>
              <a:rPr lang="en-US" sz="1000" dirty="0">
                <a:latin typeface="Roboto" panose="02000000000000000000" pitchFamily="2" charset="0"/>
                <a:ea typeface="Roboto" panose="02000000000000000000" pitchFamily="2" charset="0"/>
                <a:cs typeface="Roboto" panose="02000000000000000000" pitchFamily="2" charset="0"/>
              </a:rPr>
              <a:t>Teacher Recommendation (letter or form, typically a core teacher)</a:t>
            </a:r>
          </a:p>
          <a:p>
            <a:pPr>
              <a:lnSpc>
                <a:spcPct val="110000"/>
              </a:lnSpc>
            </a:pPr>
            <a:r>
              <a:rPr lang="en-US" sz="1000" dirty="0">
                <a:latin typeface="Roboto" panose="02000000000000000000" pitchFamily="2" charset="0"/>
                <a:ea typeface="Roboto" panose="02000000000000000000" pitchFamily="2" charset="0"/>
                <a:cs typeface="Roboto" panose="02000000000000000000" pitchFamily="2" charset="0"/>
              </a:rPr>
              <a:t>Know the deadlines!  They are firm!</a:t>
            </a:r>
          </a:p>
        </p:txBody>
      </p:sp>
      <p:grpSp>
        <p:nvGrpSpPr>
          <p:cNvPr id="23" name="Group 22">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041" y="482171"/>
            <a:ext cx="3055899" cy="5149101"/>
            <a:chOff x="7463259" y="583365"/>
            <a:chExt cx="4074533" cy="5181928"/>
          </a:xfrm>
        </p:grpSpPr>
        <p:sp>
          <p:nvSpPr>
            <p:cNvPr id="24" name="Rectangle 23">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descr="Calculator and folders">
            <a:extLst>
              <a:ext uri="{FF2B5EF4-FFF2-40B4-BE49-F238E27FC236}">
                <a16:creationId xmlns:a16="http://schemas.microsoft.com/office/drawing/2014/main" id="{6349E87B-3174-8E83-F7C8-04791529A53B}"/>
              </a:ext>
            </a:extLst>
          </p:cNvPr>
          <p:cNvPicPr>
            <a:picLocks noChangeAspect="1"/>
          </p:cNvPicPr>
          <p:nvPr/>
        </p:nvPicPr>
        <p:blipFill>
          <a:blip r:embed="rId3"/>
          <a:srcRect l="21322" r="41482" b="-1"/>
          <a:stretch/>
        </p:blipFill>
        <p:spPr>
          <a:xfrm>
            <a:off x="6087279" y="1116345"/>
            <a:ext cx="2099328" cy="3866172"/>
          </a:xfrm>
          <a:prstGeom prst="rect">
            <a:avLst/>
          </a:prstGeom>
        </p:spPr>
      </p:pic>
      <p:pic>
        <p:nvPicPr>
          <p:cNvPr id="27" name="Picture 26">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9" name="Straight Connector 28">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20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3D858E-A712-498D-D9A7-6F4865A549F3}"/>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College entrance exams: </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SAT v. act</a:t>
            </a:r>
          </a:p>
        </p:txBody>
      </p:sp>
      <p:sp>
        <p:nvSpPr>
          <p:cNvPr id="8" name="Content Placeholder 7">
            <a:extLst>
              <a:ext uri="{FF2B5EF4-FFF2-40B4-BE49-F238E27FC236}">
                <a16:creationId xmlns:a16="http://schemas.microsoft.com/office/drawing/2014/main" id="{6294B73C-8524-5A13-1782-16010BAA23EB}"/>
              </a:ext>
            </a:extLst>
          </p:cNvPr>
          <p:cNvSpPr>
            <a:spLocks noGrp="1"/>
          </p:cNvSpPr>
          <p:nvPr>
            <p:ph sz="half" idx="1"/>
          </p:nvPr>
        </p:nvSpPr>
        <p:spPr/>
        <p:txBody>
          <a:bodyPr>
            <a:normAutofit fontScale="77500" lnSpcReduction="20000"/>
          </a:bodyPr>
          <a:lstStyle/>
          <a:p>
            <a:pPr marL="0" indent="0">
              <a:buNone/>
            </a:pPr>
            <a:r>
              <a:rPr lang="en-US" b="1" u="sng" dirty="0">
                <a:latin typeface="Roboto" panose="02000000000000000000" pitchFamily="2" charset="0"/>
                <a:ea typeface="Roboto" panose="02000000000000000000" pitchFamily="2" charset="0"/>
                <a:cs typeface="Roboto" panose="02000000000000000000" pitchFamily="2" charset="0"/>
              </a:rPr>
              <a:t>SAT</a:t>
            </a:r>
          </a:p>
          <a:p>
            <a:r>
              <a:rPr lang="en-US" sz="1900" dirty="0">
                <a:latin typeface="Roboto" panose="02000000000000000000" pitchFamily="2" charset="0"/>
                <a:ea typeface="Roboto" panose="02000000000000000000" pitchFamily="2" charset="0"/>
                <a:cs typeface="Roboto" panose="02000000000000000000" pitchFamily="2" charset="0"/>
                <a:hlinkClick r:id="rId3"/>
              </a:rPr>
              <a:t>www.sat.org</a:t>
            </a:r>
            <a:endParaRPr lang="en-US" sz="1900" dirty="0">
              <a:latin typeface="Roboto" panose="02000000000000000000" pitchFamily="2" charset="0"/>
              <a:ea typeface="Roboto" panose="02000000000000000000" pitchFamily="2" charset="0"/>
              <a:cs typeface="Roboto" panose="02000000000000000000" pitchFamily="2" charset="0"/>
            </a:endParaRPr>
          </a:p>
          <a:p>
            <a:pPr>
              <a:spcBef>
                <a:spcPts val="0"/>
              </a:spcBef>
            </a:pPr>
            <a:r>
              <a:rPr lang="en-US" sz="1900" dirty="0">
                <a:latin typeface="Roboto" panose="02000000000000000000" pitchFamily="2" charset="0"/>
                <a:ea typeface="Roboto" panose="02000000000000000000" pitchFamily="2" charset="0"/>
                <a:cs typeface="Roboto" panose="02000000000000000000" pitchFamily="2" charset="0"/>
              </a:rPr>
              <a:t>Questions often require application, reasoning and analysis.</a:t>
            </a:r>
          </a:p>
          <a:p>
            <a:pPr>
              <a:spcBef>
                <a:spcPts val="0"/>
              </a:spcBef>
            </a:pPr>
            <a:r>
              <a:rPr lang="en-US" sz="1900" dirty="0">
                <a:latin typeface="Roboto" panose="02000000000000000000" pitchFamily="2" charset="0"/>
                <a:ea typeface="Roboto" panose="02000000000000000000" pitchFamily="2" charset="0"/>
                <a:cs typeface="Roboto" panose="02000000000000000000" pitchFamily="2" charset="0"/>
              </a:rPr>
              <a:t>2 sections: Math and Reading</a:t>
            </a:r>
          </a:p>
          <a:p>
            <a:pPr>
              <a:spcBef>
                <a:spcPts val="0"/>
              </a:spcBef>
            </a:pPr>
            <a:r>
              <a:rPr lang="en-US" sz="1900" dirty="0">
                <a:latin typeface="Roboto" panose="02000000000000000000" pitchFamily="2" charset="0"/>
                <a:ea typeface="Roboto" panose="02000000000000000000" pitchFamily="2" charset="0"/>
                <a:cs typeface="Roboto" panose="02000000000000000000" pitchFamily="2" charset="0"/>
              </a:rPr>
              <a:t>No penalty for guessing</a:t>
            </a:r>
          </a:p>
          <a:p>
            <a:pPr>
              <a:spcBef>
                <a:spcPts val="0"/>
              </a:spcBef>
            </a:pPr>
            <a:r>
              <a:rPr lang="en-US" sz="1900" dirty="0">
                <a:latin typeface="Roboto" panose="02000000000000000000" pitchFamily="2" charset="0"/>
                <a:ea typeface="Roboto" panose="02000000000000000000" pitchFamily="2" charset="0"/>
                <a:cs typeface="Roboto" panose="02000000000000000000" pitchFamily="2" charset="0"/>
              </a:rPr>
              <a:t>1600 maximum score</a:t>
            </a:r>
          </a:p>
          <a:p>
            <a:pPr>
              <a:spcBef>
                <a:spcPts val="0"/>
              </a:spcBef>
            </a:pPr>
            <a:r>
              <a:rPr lang="en-US" sz="1900" dirty="0">
                <a:latin typeface="Roboto" panose="02000000000000000000" pitchFamily="2" charset="0"/>
                <a:ea typeface="Roboto" panose="02000000000000000000" pitchFamily="2" charset="0"/>
                <a:cs typeface="Roboto" panose="02000000000000000000" pitchFamily="2" charset="0"/>
              </a:rPr>
              <a:t>Free online practice: Khan Academy</a:t>
            </a:r>
          </a:p>
          <a:p>
            <a:endParaRPr lang="en-US"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p>
        </p:txBody>
      </p:sp>
      <p:sp>
        <p:nvSpPr>
          <p:cNvPr id="9" name="Content Placeholder 8">
            <a:extLst>
              <a:ext uri="{FF2B5EF4-FFF2-40B4-BE49-F238E27FC236}">
                <a16:creationId xmlns:a16="http://schemas.microsoft.com/office/drawing/2014/main" id="{AD8675F3-0B1B-2247-2594-6B83A6751797}"/>
              </a:ext>
            </a:extLst>
          </p:cNvPr>
          <p:cNvSpPr>
            <a:spLocks noGrp="1"/>
          </p:cNvSpPr>
          <p:nvPr>
            <p:ph sz="half" idx="2"/>
          </p:nvPr>
        </p:nvSpPr>
        <p:spPr/>
        <p:txBody>
          <a:bodyPr>
            <a:normAutofit fontScale="77500" lnSpcReduction="20000"/>
          </a:bodyPr>
          <a:lstStyle/>
          <a:p>
            <a:pPr marL="0" indent="0">
              <a:buNone/>
            </a:pPr>
            <a:r>
              <a:rPr lang="en-US" b="1" u="sng" dirty="0">
                <a:latin typeface="Roboto" panose="02000000000000000000" pitchFamily="2" charset="0"/>
                <a:ea typeface="Roboto" panose="02000000000000000000" pitchFamily="2" charset="0"/>
                <a:cs typeface="Roboto" panose="02000000000000000000" pitchFamily="2" charset="0"/>
              </a:rPr>
              <a:t>ACT</a:t>
            </a:r>
          </a:p>
          <a:p>
            <a:r>
              <a:rPr lang="en-US" dirty="0">
                <a:latin typeface="Roboto" panose="02000000000000000000" pitchFamily="2" charset="0"/>
                <a:ea typeface="Roboto" panose="02000000000000000000" pitchFamily="2" charset="0"/>
                <a:cs typeface="Roboto" panose="02000000000000000000" pitchFamily="2" charset="0"/>
                <a:hlinkClick r:id="rId4"/>
              </a:rPr>
              <a:t>www.actstudent.org</a:t>
            </a:r>
            <a:endParaRPr lang="en-US" dirty="0">
              <a:latin typeface="Roboto" panose="02000000000000000000" pitchFamily="2" charset="0"/>
              <a:ea typeface="Roboto" panose="02000000000000000000" pitchFamily="2" charset="0"/>
              <a:cs typeface="Roboto" panose="02000000000000000000" pitchFamily="2" charset="0"/>
            </a:endParaRPr>
          </a:p>
          <a:p>
            <a:pPr>
              <a:spcBef>
                <a:spcPts val="0"/>
              </a:spcBef>
            </a:pPr>
            <a:r>
              <a:rPr lang="en-US" dirty="0">
                <a:latin typeface="Roboto" panose="02000000000000000000" pitchFamily="2" charset="0"/>
                <a:ea typeface="Roboto" panose="02000000000000000000" pitchFamily="2" charset="0"/>
                <a:cs typeface="Roboto" panose="02000000000000000000" pitchFamily="2" charset="0"/>
              </a:rPr>
              <a:t>More straight-forward questions like those you may have seen on high school assessments</a:t>
            </a:r>
          </a:p>
          <a:p>
            <a:pPr>
              <a:spcBef>
                <a:spcPts val="0"/>
              </a:spcBef>
            </a:pPr>
            <a:r>
              <a:rPr lang="en-US" dirty="0">
                <a:latin typeface="Roboto" panose="02000000000000000000" pitchFamily="2" charset="0"/>
                <a:ea typeface="Roboto" panose="02000000000000000000" pitchFamily="2" charset="0"/>
                <a:cs typeface="Roboto" panose="02000000000000000000" pitchFamily="2" charset="0"/>
              </a:rPr>
              <a:t>4 sections: Math, English, Science, Reading </a:t>
            </a:r>
            <a:r>
              <a:rPr lang="en-US" b="1" u="sng" dirty="0">
                <a:latin typeface="Roboto" panose="02000000000000000000" pitchFamily="2" charset="0"/>
                <a:ea typeface="Roboto" panose="02000000000000000000" pitchFamily="2" charset="0"/>
                <a:cs typeface="Roboto" panose="02000000000000000000" pitchFamily="2" charset="0"/>
              </a:rPr>
              <a:t>and</a:t>
            </a:r>
            <a:r>
              <a:rPr lang="en-US" dirty="0">
                <a:latin typeface="Roboto" panose="02000000000000000000" pitchFamily="2" charset="0"/>
                <a:ea typeface="Roboto" panose="02000000000000000000" pitchFamily="2" charset="0"/>
                <a:cs typeface="Roboto" panose="02000000000000000000" pitchFamily="2" charset="0"/>
              </a:rPr>
              <a:t> optional Writing</a:t>
            </a:r>
          </a:p>
          <a:p>
            <a:pPr>
              <a:spcBef>
                <a:spcPts val="0"/>
              </a:spcBef>
            </a:pPr>
            <a:r>
              <a:rPr lang="en-US" dirty="0">
                <a:latin typeface="Roboto" panose="02000000000000000000" pitchFamily="2" charset="0"/>
                <a:ea typeface="Roboto" panose="02000000000000000000" pitchFamily="2" charset="0"/>
                <a:cs typeface="Roboto" panose="02000000000000000000" pitchFamily="2" charset="0"/>
              </a:rPr>
              <a:t>No penalty for guessing</a:t>
            </a:r>
          </a:p>
          <a:p>
            <a:pPr>
              <a:spcBef>
                <a:spcPts val="0"/>
              </a:spcBef>
            </a:pPr>
            <a:r>
              <a:rPr lang="en-US" dirty="0">
                <a:latin typeface="Roboto" panose="02000000000000000000" pitchFamily="2" charset="0"/>
                <a:ea typeface="Roboto" panose="02000000000000000000" pitchFamily="2" charset="0"/>
                <a:cs typeface="Roboto" panose="02000000000000000000" pitchFamily="2" charset="0"/>
              </a:rPr>
              <a:t>36 maximum score</a:t>
            </a:r>
          </a:p>
          <a:p>
            <a:pPr>
              <a:spcBef>
                <a:spcPts val="0"/>
              </a:spcBef>
            </a:pPr>
            <a:r>
              <a:rPr lang="en-US" dirty="0">
                <a:latin typeface="Roboto" panose="02000000000000000000" pitchFamily="2" charset="0"/>
                <a:ea typeface="Roboto" panose="02000000000000000000" pitchFamily="2" charset="0"/>
                <a:cs typeface="Roboto" panose="02000000000000000000" pitchFamily="2" charset="0"/>
              </a:rPr>
              <a:t>Free online practice: ACT Academy</a:t>
            </a: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0" name="Title 6">
            <a:extLst>
              <a:ext uri="{FF2B5EF4-FFF2-40B4-BE49-F238E27FC236}">
                <a16:creationId xmlns:a16="http://schemas.microsoft.com/office/drawing/2014/main" id="{5BA6A5BA-ACE9-6E0D-EC6E-3C27BEB25389}"/>
              </a:ext>
            </a:extLst>
          </p:cNvPr>
          <p:cNvSpPr txBox="1">
            <a:spLocks/>
          </p:cNvSpPr>
          <p:nvPr/>
        </p:nvSpPr>
        <p:spPr>
          <a:xfrm>
            <a:off x="1283689" y="5334000"/>
            <a:ext cx="6571343" cy="105930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BF9E16E3-C2E4-AF5B-551D-49745BBD12DF}"/>
              </a:ext>
            </a:extLst>
          </p:cNvPr>
          <p:cNvSpPr/>
          <p:nvPr/>
        </p:nvSpPr>
        <p:spPr>
          <a:xfrm>
            <a:off x="225961" y="5561005"/>
            <a:ext cx="8686799" cy="492105"/>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Roboto" panose="02000000000000000000" pitchFamily="2" charset="0"/>
                <a:ea typeface="Roboto" panose="02000000000000000000" pitchFamily="2" charset="0"/>
                <a:cs typeface="Roboto" panose="02000000000000000000" pitchFamily="2" charset="0"/>
              </a:rPr>
              <a:t>Test registration is through the SAT and ACT websites; not  the high school or college. Most colleges will accept either test.  Writing requirement varies by college.  These tests are sometimes required for admissions to 4-year colleges and universities.  Students can take BOTH.  Students who receive Free or Reduced Lunch qualify for fee waivers.  Please contact your school counselor if you think you qualify for a waiver.</a:t>
            </a:r>
          </a:p>
        </p:txBody>
      </p:sp>
    </p:spTree>
    <p:extLst>
      <p:ext uri="{BB962C8B-B14F-4D97-AF65-F5344CB8AC3E}">
        <p14:creationId xmlns:p14="http://schemas.microsoft.com/office/powerpoint/2010/main" val="291331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4E9F-2CC6-4A79-BD83-171866FF20E6}"/>
              </a:ext>
            </a:extLst>
          </p:cNvPr>
          <p:cNvSpPr>
            <a:spLocks noGrp="1"/>
          </p:cNvSpPr>
          <p:nvPr>
            <p:ph type="title"/>
          </p:nvPr>
        </p:nvSpPr>
        <p:spPr>
          <a:xfrm>
            <a:off x="1088684" y="804519"/>
            <a:ext cx="7202456" cy="1049235"/>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Other tests I may need</a:t>
            </a:r>
          </a:p>
        </p:txBody>
      </p:sp>
      <p:graphicFrame>
        <p:nvGraphicFramePr>
          <p:cNvPr id="5" name="Content Placeholder 2">
            <a:extLst>
              <a:ext uri="{FF2B5EF4-FFF2-40B4-BE49-F238E27FC236}">
                <a16:creationId xmlns:a16="http://schemas.microsoft.com/office/drawing/2014/main" id="{FBC6BADE-3FEC-A3BB-69A5-EBF395368AF7}"/>
              </a:ext>
            </a:extLst>
          </p:cNvPr>
          <p:cNvGraphicFramePr>
            <a:graphicFrameLocks noGrp="1"/>
          </p:cNvGraphicFramePr>
          <p:nvPr>
            <p:ph idx="1"/>
            <p:extLst>
              <p:ext uri="{D42A27DB-BD31-4B8C-83A1-F6EECF244321}">
                <p14:modId xmlns:p14="http://schemas.microsoft.com/office/powerpoint/2010/main" val="2321766532"/>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061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20" name="Rectangle 19">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19C008C6-A735-4273-B069-CEAD818A8801}"/>
              </a:ext>
            </a:extLst>
          </p:cNvPr>
          <p:cNvSpPr/>
          <p:nvPr/>
        </p:nvSpPr>
        <p:spPr>
          <a:xfrm>
            <a:off x="1793556" y="1590734"/>
            <a:ext cx="5554405"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5200" cap="all" dirty="0">
                <a:solidFill>
                  <a:schemeClr val="tx2"/>
                </a:solidFill>
                <a:latin typeface="Roboto" panose="02000000000000000000" pitchFamily="2" charset="0"/>
                <a:ea typeface="Roboto" panose="02000000000000000000" pitchFamily="2" charset="0"/>
                <a:cs typeface="Roboto" panose="02000000000000000000" pitchFamily="2" charset="0"/>
              </a:rPr>
              <a:t>Hope, financial aid, &amp; GA Match</a:t>
            </a:r>
          </a:p>
        </p:txBody>
      </p:sp>
      <p:cxnSp>
        <p:nvCxnSpPr>
          <p:cNvPr id="23" name="Straight Connector 22">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2607333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DCCF-3DF3-2B8A-F7AC-9D0E797069BE}"/>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Hope information</a:t>
            </a:r>
          </a:p>
        </p:txBody>
      </p:sp>
      <p:sp>
        <p:nvSpPr>
          <p:cNvPr id="3" name="Content Placeholder 2">
            <a:extLst>
              <a:ext uri="{FF2B5EF4-FFF2-40B4-BE49-F238E27FC236}">
                <a16:creationId xmlns:a16="http://schemas.microsoft.com/office/drawing/2014/main" id="{1D89FF3E-93E0-634E-C167-C84FDC6D7E70}"/>
              </a:ext>
            </a:extLst>
          </p:cNvPr>
          <p:cNvSpPr>
            <a:spLocks noGrp="1"/>
          </p:cNvSpPr>
          <p:nvPr>
            <p:ph sz="half" idx="1"/>
          </p:nvPr>
        </p:nvSpPr>
        <p:spPr>
          <a:xfrm>
            <a:off x="1129166" y="2013936"/>
            <a:ext cx="3440195" cy="3437560"/>
          </a:xfrm>
        </p:spPr>
        <p:txBody>
          <a:bodyPr>
            <a:normAutofit fontScale="70000" lnSpcReduction="20000"/>
          </a:bodyPr>
          <a:lstStyle/>
          <a:p>
            <a:pPr marL="0" indent="0">
              <a:buNone/>
            </a:pPr>
            <a:r>
              <a:rPr lang="en-US" sz="1900" b="1" u="sng" dirty="0">
                <a:latin typeface="Roboto" panose="02000000000000000000" pitchFamily="2" charset="0"/>
                <a:ea typeface="Roboto" panose="02000000000000000000" pitchFamily="2" charset="0"/>
                <a:cs typeface="Roboto" panose="02000000000000000000" pitchFamily="2" charset="0"/>
              </a:rPr>
              <a:t>HOPE Scholarship	</a:t>
            </a:r>
          </a:p>
          <a:p>
            <a:pPr marL="173038" indent="-173038"/>
            <a:r>
              <a:rPr lang="en-US" sz="1900" dirty="0">
                <a:latin typeface="Roboto" panose="02000000000000000000" pitchFamily="2" charset="0"/>
                <a:ea typeface="Roboto" panose="02000000000000000000" pitchFamily="2" charset="0"/>
                <a:cs typeface="Roboto" panose="02000000000000000000" pitchFamily="2" charset="0"/>
              </a:rPr>
              <a:t>3.0 core GPA as calculated by the GSFC (</a:t>
            </a:r>
            <a:r>
              <a:rPr lang="en-US" sz="1900" dirty="0">
                <a:latin typeface="Roboto" panose="02000000000000000000" pitchFamily="2" charset="0"/>
                <a:ea typeface="Roboto" panose="02000000000000000000" pitchFamily="2" charset="0"/>
                <a:cs typeface="Roboto" panose="02000000000000000000" pitchFamily="2" charset="0"/>
                <a:hlinkClick r:id="rId3"/>
              </a:rPr>
              <a:t>www.gafutures.org</a:t>
            </a:r>
            <a:r>
              <a:rPr lang="en-US" sz="1900" dirty="0">
                <a:latin typeface="Roboto" panose="02000000000000000000" pitchFamily="2" charset="0"/>
                <a:ea typeface="Roboto" panose="02000000000000000000" pitchFamily="2" charset="0"/>
                <a:cs typeface="Roboto" panose="02000000000000000000" pitchFamily="2" charset="0"/>
              </a:rPr>
              <a:t>) </a:t>
            </a:r>
          </a:p>
          <a:p>
            <a:pPr marL="630238" lvl="1" indent="-173038"/>
            <a:r>
              <a:rPr lang="en-US" sz="1900" b="1" dirty="0">
                <a:latin typeface="Roboto" panose="02000000000000000000" pitchFamily="2" charset="0"/>
                <a:ea typeface="Roboto" panose="02000000000000000000" pitchFamily="2" charset="0"/>
                <a:cs typeface="Roboto" panose="02000000000000000000" pitchFamily="2" charset="0"/>
              </a:rPr>
              <a:t>Can be earned in college</a:t>
            </a:r>
          </a:p>
          <a:p>
            <a:pPr marL="173038" indent="-173038"/>
            <a:r>
              <a:rPr lang="en-US" sz="1900" dirty="0">
                <a:latin typeface="Roboto" panose="02000000000000000000" pitchFamily="2" charset="0"/>
                <a:ea typeface="Roboto" panose="02000000000000000000" pitchFamily="2" charset="0"/>
                <a:cs typeface="Roboto" panose="02000000000000000000" pitchFamily="2" charset="0"/>
              </a:rPr>
              <a:t>Must earn a minimum of 4 credits from the academic rigor course list prior to graduating from high school. (</a:t>
            </a:r>
            <a:r>
              <a:rPr lang="en-US" sz="1900" b="1" dirty="0">
                <a:latin typeface="Roboto" panose="02000000000000000000" pitchFamily="2" charset="0"/>
                <a:ea typeface="Roboto" panose="02000000000000000000" pitchFamily="2" charset="0"/>
                <a:cs typeface="Roboto" panose="02000000000000000000" pitchFamily="2" charset="0"/>
              </a:rPr>
              <a:t>Review </a:t>
            </a:r>
            <a:r>
              <a:rPr lang="en-US" sz="1900" b="1" i="1" dirty="0">
                <a:latin typeface="Roboto" panose="02000000000000000000" pitchFamily="2" charset="0"/>
                <a:ea typeface="Roboto" panose="02000000000000000000" pitchFamily="2" charset="0"/>
                <a:cs typeface="Roboto" panose="02000000000000000000" pitchFamily="2" charset="0"/>
              </a:rPr>
              <a:t>your </a:t>
            </a:r>
            <a:r>
              <a:rPr lang="en-US" sz="1900" b="1" dirty="0">
                <a:latin typeface="Roboto" panose="02000000000000000000" pitchFamily="2" charset="0"/>
                <a:ea typeface="Roboto" panose="02000000000000000000" pitchFamily="2" charset="0"/>
                <a:cs typeface="Roboto" panose="02000000000000000000" pitchFamily="2" charset="0"/>
              </a:rPr>
              <a:t>HOPE transcript on GAfutures.org)</a:t>
            </a:r>
          </a:p>
          <a:p>
            <a:pPr marL="173038" indent="-173038"/>
            <a:r>
              <a:rPr lang="en-US" sz="1900" dirty="0">
                <a:latin typeface="Roboto" panose="02000000000000000000" pitchFamily="2" charset="0"/>
                <a:ea typeface="Roboto" panose="02000000000000000000" pitchFamily="2" charset="0"/>
                <a:cs typeface="Roboto" panose="02000000000000000000" pitchFamily="2" charset="0"/>
              </a:rPr>
              <a:t>Two-year or four-year degree</a:t>
            </a:r>
          </a:p>
          <a:p>
            <a:pPr marL="173038" indent="-173038"/>
            <a:r>
              <a:rPr lang="en-US" sz="1900" dirty="0">
                <a:latin typeface="Roboto" panose="02000000000000000000" pitchFamily="2" charset="0"/>
                <a:ea typeface="Roboto" panose="02000000000000000000" pitchFamily="2" charset="0"/>
                <a:cs typeface="Roboto" panose="02000000000000000000" pitchFamily="2" charset="0"/>
              </a:rPr>
              <a:t>Must graduate from a GA high school</a:t>
            </a:r>
          </a:p>
          <a:p>
            <a:pPr marL="173038" indent="-173038"/>
            <a:r>
              <a:rPr lang="en-US" sz="1900" dirty="0">
                <a:latin typeface="Roboto" panose="02000000000000000000" pitchFamily="2" charset="0"/>
                <a:ea typeface="Roboto" panose="02000000000000000000" pitchFamily="2" charset="0"/>
                <a:cs typeface="Roboto" panose="02000000000000000000" pitchFamily="2" charset="0"/>
              </a:rPr>
              <a:t>Must be a GA resident for at least </a:t>
            </a:r>
            <a:r>
              <a:rPr lang="en-US" sz="1900" b="1" dirty="0">
                <a:latin typeface="Roboto" panose="02000000000000000000" pitchFamily="2" charset="0"/>
                <a:ea typeface="Roboto" panose="02000000000000000000" pitchFamily="2" charset="0"/>
                <a:cs typeface="Roboto" panose="02000000000000000000" pitchFamily="2" charset="0"/>
              </a:rPr>
              <a:t>one year </a:t>
            </a:r>
            <a:r>
              <a:rPr lang="en-US" sz="1900" dirty="0">
                <a:latin typeface="Roboto" panose="02000000000000000000" pitchFamily="2" charset="0"/>
                <a:ea typeface="Roboto" panose="02000000000000000000" pitchFamily="2" charset="0"/>
                <a:cs typeface="Roboto" panose="02000000000000000000" pitchFamily="2" charset="0"/>
              </a:rPr>
              <a:t>(Green Card or citizenship)</a:t>
            </a:r>
          </a:p>
          <a:p>
            <a:pPr marL="0" indent="0">
              <a:buNone/>
            </a:pPr>
            <a:endParaRPr lang="en-US" dirty="0"/>
          </a:p>
        </p:txBody>
      </p:sp>
      <p:sp>
        <p:nvSpPr>
          <p:cNvPr id="4" name="Content Placeholder 3">
            <a:extLst>
              <a:ext uri="{FF2B5EF4-FFF2-40B4-BE49-F238E27FC236}">
                <a16:creationId xmlns:a16="http://schemas.microsoft.com/office/drawing/2014/main" id="{87437837-FF95-7CF5-2187-FD280C4FF320}"/>
              </a:ext>
            </a:extLst>
          </p:cNvPr>
          <p:cNvSpPr>
            <a:spLocks noGrp="1"/>
          </p:cNvSpPr>
          <p:nvPr>
            <p:ph sz="half" idx="2"/>
          </p:nvPr>
        </p:nvSpPr>
        <p:spPr>
          <a:xfrm>
            <a:off x="4889182" y="2013936"/>
            <a:ext cx="3404236" cy="3437559"/>
          </a:xfrm>
        </p:spPr>
        <p:txBody>
          <a:bodyPr>
            <a:normAutofit fontScale="70000" lnSpcReduction="20000"/>
          </a:bodyPr>
          <a:lstStyle/>
          <a:p>
            <a:pPr marL="0" indent="0">
              <a:buNone/>
            </a:pPr>
            <a:r>
              <a:rPr lang="en-US" b="1" u="sng" dirty="0">
                <a:latin typeface="Roboto" panose="02000000000000000000" pitchFamily="2" charset="0"/>
                <a:ea typeface="Roboto" panose="02000000000000000000" pitchFamily="2" charset="0"/>
                <a:cs typeface="Roboto" panose="02000000000000000000" pitchFamily="2" charset="0"/>
              </a:rPr>
              <a:t>HOPE Grant</a:t>
            </a:r>
          </a:p>
          <a:p>
            <a:pPr marL="173038" indent="-173038"/>
            <a:r>
              <a:rPr lang="en-US" dirty="0">
                <a:latin typeface="Roboto" panose="02000000000000000000" pitchFamily="2" charset="0"/>
                <a:ea typeface="Roboto" panose="02000000000000000000" pitchFamily="2" charset="0"/>
                <a:cs typeface="Roboto" panose="02000000000000000000" pitchFamily="2" charset="0"/>
              </a:rPr>
              <a:t>No initial GPA requirement</a:t>
            </a:r>
          </a:p>
          <a:p>
            <a:pPr marL="630238" lvl="1" indent="-173038"/>
            <a:r>
              <a:rPr lang="en-US" sz="2000" dirty="0">
                <a:latin typeface="Roboto" panose="02000000000000000000" pitchFamily="2" charset="0"/>
                <a:ea typeface="Roboto" panose="02000000000000000000" pitchFamily="2" charset="0"/>
                <a:cs typeface="Roboto" panose="02000000000000000000" pitchFamily="2" charset="0"/>
              </a:rPr>
              <a:t>2.0 GPA required after the first 30 credit hours </a:t>
            </a:r>
          </a:p>
          <a:p>
            <a:pPr marL="173038" indent="-173038"/>
            <a:r>
              <a:rPr lang="en-US" dirty="0">
                <a:latin typeface="Roboto" panose="02000000000000000000" pitchFamily="2" charset="0"/>
                <a:ea typeface="Roboto" panose="02000000000000000000" pitchFamily="2" charset="0"/>
                <a:cs typeface="Roboto" panose="02000000000000000000" pitchFamily="2" charset="0"/>
              </a:rPr>
              <a:t>Technical certificate or diploma</a:t>
            </a:r>
          </a:p>
          <a:p>
            <a:pPr marL="173038" indent="-173038"/>
            <a:r>
              <a:rPr lang="en-US" dirty="0">
                <a:latin typeface="Roboto" panose="02000000000000000000" pitchFamily="2" charset="0"/>
                <a:ea typeface="Roboto" panose="02000000000000000000" pitchFamily="2" charset="0"/>
                <a:cs typeface="Roboto" panose="02000000000000000000" pitchFamily="2" charset="0"/>
              </a:rPr>
              <a:t>Must have a high school diploma or GED</a:t>
            </a:r>
          </a:p>
          <a:p>
            <a:pPr marL="173038" indent="-173038"/>
            <a:r>
              <a:rPr lang="en-US" dirty="0">
                <a:latin typeface="Roboto" panose="02000000000000000000" pitchFamily="2" charset="0"/>
                <a:ea typeface="Roboto" panose="02000000000000000000" pitchFamily="2" charset="0"/>
                <a:cs typeface="Roboto" panose="02000000000000000000" pitchFamily="2" charset="0"/>
              </a:rPr>
              <a:t>Must be a GA resident for at least </a:t>
            </a:r>
            <a:r>
              <a:rPr lang="en-US" b="1" dirty="0">
                <a:latin typeface="Roboto" panose="02000000000000000000" pitchFamily="2" charset="0"/>
                <a:ea typeface="Roboto" panose="02000000000000000000" pitchFamily="2" charset="0"/>
                <a:cs typeface="Roboto" panose="02000000000000000000" pitchFamily="2" charset="0"/>
              </a:rPr>
              <a:t>one year </a:t>
            </a:r>
            <a:r>
              <a:rPr lang="en-US" dirty="0">
                <a:latin typeface="Roboto" panose="02000000000000000000" pitchFamily="2" charset="0"/>
                <a:ea typeface="Roboto" panose="02000000000000000000" pitchFamily="2" charset="0"/>
                <a:cs typeface="Roboto" panose="02000000000000000000" pitchFamily="2" charset="0"/>
              </a:rPr>
              <a:t>(Green Card or citizenship)</a:t>
            </a:r>
          </a:p>
          <a:p>
            <a:pPr marL="0" indent="0">
              <a:buNone/>
            </a:pPr>
            <a:endParaRPr lang="en-US" b="1" u="sng" dirty="0"/>
          </a:p>
        </p:txBody>
      </p:sp>
      <p:sp>
        <p:nvSpPr>
          <p:cNvPr id="5" name="Rectangle 4">
            <a:extLst>
              <a:ext uri="{FF2B5EF4-FFF2-40B4-BE49-F238E27FC236}">
                <a16:creationId xmlns:a16="http://schemas.microsoft.com/office/drawing/2014/main" id="{E1830706-4B98-B480-F01D-1968E1FB79F3}"/>
              </a:ext>
            </a:extLst>
          </p:cNvPr>
          <p:cNvSpPr/>
          <p:nvPr/>
        </p:nvSpPr>
        <p:spPr>
          <a:xfrm>
            <a:off x="850582" y="5451495"/>
            <a:ext cx="8077200" cy="60161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Apply for HOPE  by completing the FAFSA.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Go to </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www.gafutures.org</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for more information on requirements and award amounts.</a:t>
            </a:r>
          </a:p>
        </p:txBody>
      </p:sp>
    </p:spTree>
    <p:extLst>
      <p:ext uri="{BB962C8B-B14F-4D97-AF65-F5344CB8AC3E}">
        <p14:creationId xmlns:p14="http://schemas.microsoft.com/office/powerpoint/2010/main" val="2966054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DD78-A060-7CBD-A9F9-538895706276}"/>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Zell miller scholarship information</a:t>
            </a:r>
          </a:p>
        </p:txBody>
      </p:sp>
      <p:sp>
        <p:nvSpPr>
          <p:cNvPr id="3" name="Content Placeholder 2">
            <a:extLst>
              <a:ext uri="{FF2B5EF4-FFF2-40B4-BE49-F238E27FC236}">
                <a16:creationId xmlns:a16="http://schemas.microsoft.com/office/drawing/2014/main" id="{F0B684C5-DF21-C33D-A874-E6AF6FC6EE11}"/>
              </a:ext>
            </a:extLst>
          </p:cNvPr>
          <p:cNvSpPr>
            <a:spLocks noGrp="1"/>
          </p:cNvSpPr>
          <p:nvPr>
            <p:ph idx="1"/>
          </p:nvPr>
        </p:nvSpPr>
        <p:spPr/>
        <p:txBody>
          <a:bodyPr>
            <a:normAutofit fontScale="85000" lnSpcReduction="20000"/>
          </a:bodyPr>
          <a:lstStyle/>
          <a:p>
            <a:pPr marL="173038" indent="-173038"/>
            <a:r>
              <a:rPr lang="en-US" dirty="0">
                <a:latin typeface="Roboto" panose="02000000000000000000" pitchFamily="2" charset="0"/>
                <a:ea typeface="Roboto" panose="02000000000000000000" pitchFamily="2" charset="0"/>
                <a:cs typeface="Roboto" panose="02000000000000000000" pitchFamily="2" charset="0"/>
              </a:rPr>
              <a:t>3.7 core GPA as calculated by GSFC (</a:t>
            </a:r>
            <a:r>
              <a:rPr lang="en-US" dirty="0">
                <a:latin typeface="Roboto" panose="02000000000000000000" pitchFamily="2" charset="0"/>
                <a:ea typeface="Roboto" panose="02000000000000000000" pitchFamily="2" charset="0"/>
                <a:cs typeface="Roboto" panose="02000000000000000000" pitchFamily="2" charset="0"/>
                <a:hlinkClick r:id="rId2"/>
              </a:rPr>
              <a:t>www.gafutures.org</a:t>
            </a:r>
            <a:r>
              <a:rPr lang="en-US" dirty="0">
                <a:latin typeface="Roboto" panose="02000000000000000000" pitchFamily="2" charset="0"/>
                <a:ea typeface="Roboto" panose="02000000000000000000" pitchFamily="2" charset="0"/>
                <a:cs typeface="Roboto" panose="02000000000000000000" pitchFamily="2" charset="0"/>
              </a:rPr>
              <a:t>) </a:t>
            </a:r>
          </a:p>
          <a:p>
            <a:pPr marL="173038" indent="-173038"/>
            <a:r>
              <a:rPr lang="en-US" dirty="0">
                <a:latin typeface="Roboto" panose="02000000000000000000" pitchFamily="2" charset="0"/>
                <a:ea typeface="Roboto" panose="02000000000000000000" pitchFamily="2" charset="0"/>
                <a:cs typeface="Roboto" panose="02000000000000000000" pitchFamily="2" charset="0"/>
              </a:rPr>
              <a:t>1200 on the SAT or 25 on the ACT</a:t>
            </a:r>
          </a:p>
          <a:p>
            <a:pPr marL="173038" indent="-173038"/>
            <a:r>
              <a:rPr lang="en-US" dirty="0">
                <a:latin typeface="Roboto" panose="02000000000000000000" pitchFamily="2" charset="0"/>
                <a:ea typeface="Roboto" panose="02000000000000000000" pitchFamily="2" charset="0"/>
                <a:cs typeface="Roboto" panose="02000000000000000000" pitchFamily="2" charset="0"/>
              </a:rPr>
              <a:t>Must earn a minimum of 4 credits from the academic rigor course list prior to graduating from high school. (</a:t>
            </a:r>
            <a:r>
              <a:rPr lang="en-US" b="1" dirty="0">
                <a:latin typeface="Roboto" panose="02000000000000000000" pitchFamily="2" charset="0"/>
                <a:ea typeface="Roboto" panose="02000000000000000000" pitchFamily="2" charset="0"/>
                <a:cs typeface="Roboto" panose="02000000000000000000" pitchFamily="2" charset="0"/>
              </a:rPr>
              <a:t>Review </a:t>
            </a:r>
            <a:r>
              <a:rPr lang="en-US" b="1" i="1" dirty="0">
                <a:latin typeface="Roboto" panose="02000000000000000000" pitchFamily="2" charset="0"/>
                <a:ea typeface="Roboto" panose="02000000000000000000" pitchFamily="2" charset="0"/>
                <a:cs typeface="Roboto" panose="02000000000000000000" pitchFamily="2" charset="0"/>
              </a:rPr>
              <a:t>your </a:t>
            </a:r>
            <a:r>
              <a:rPr lang="en-US" b="1" dirty="0">
                <a:latin typeface="Roboto" panose="02000000000000000000" pitchFamily="2" charset="0"/>
                <a:ea typeface="Roboto" panose="02000000000000000000" pitchFamily="2" charset="0"/>
                <a:cs typeface="Roboto" panose="02000000000000000000" pitchFamily="2" charset="0"/>
              </a:rPr>
              <a:t>HOPE transcript on GAfutures.org)</a:t>
            </a:r>
            <a:endParaRPr lang="en-US" dirty="0">
              <a:latin typeface="Roboto" panose="02000000000000000000" pitchFamily="2" charset="0"/>
              <a:ea typeface="Roboto" panose="02000000000000000000" pitchFamily="2" charset="0"/>
              <a:cs typeface="Roboto" panose="02000000000000000000" pitchFamily="2" charset="0"/>
            </a:endParaRPr>
          </a:p>
          <a:p>
            <a:pPr marL="173038" indent="-173038"/>
            <a:r>
              <a:rPr lang="en-US" dirty="0">
                <a:latin typeface="Roboto" panose="02000000000000000000" pitchFamily="2" charset="0"/>
                <a:ea typeface="Roboto" panose="02000000000000000000" pitchFamily="2" charset="0"/>
                <a:cs typeface="Roboto" panose="02000000000000000000" pitchFamily="2" charset="0"/>
              </a:rPr>
              <a:t>Must graduate from a GA high school</a:t>
            </a:r>
          </a:p>
          <a:p>
            <a:pPr marL="173038" indent="-173038"/>
            <a:r>
              <a:rPr lang="en-US" dirty="0">
                <a:latin typeface="Roboto" panose="02000000000000000000" pitchFamily="2" charset="0"/>
                <a:ea typeface="Roboto" panose="02000000000000000000" pitchFamily="2" charset="0"/>
                <a:cs typeface="Roboto" panose="02000000000000000000" pitchFamily="2" charset="0"/>
              </a:rPr>
              <a:t>Must be a GA resident for at least </a:t>
            </a:r>
            <a:r>
              <a:rPr lang="en-US" b="1" dirty="0">
                <a:latin typeface="Roboto" panose="02000000000000000000" pitchFamily="2" charset="0"/>
                <a:ea typeface="Roboto" panose="02000000000000000000" pitchFamily="2" charset="0"/>
                <a:cs typeface="Roboto" panose="02000000000000000000" pitchFamily="2" charset="0"/>
              </a:rPr>
              <a:t>one year </a:t>
            </a:r>
            <a:r>
              <a:rPr lang="en-US" dirty="0">
                <a:latin typeface="Roboto" panose="02000000000000000000" pitchFamily="2" charset="0"/>
                <a:ea typeface="Roboto" panose="02000000000000000000" pitchFamily="2" charset="0"/>
                <a:cs typeface="Roboto" panose="02000000000000000000" pitchFamily="2" charset="0"/>
              </a:rPr>
              <a:t>(Green Card or citizenship)</a:t>
            </a:r>
          </a:p>
          <a:p>
            <a:pPr marL="173038" indent="-173038"/>
            <a:r>
              <a:rPr lang="en-US" dirty="0">
                <a:latin typeface="Roboto" panose="02000000000000000000" pitchFamily="2" charset="0"/>
                <a:ea typeface="Roboto" panose="02000000000000000000" pitchFamily="2" charset="0"/>
                <a:cs typeface="Roboto" panose="02000000000000000000" pitchFamily="2" charset="0"/>
              </a:rPr>
              <a:t>Go to </a:t>
            </a:r>
            <a:r>
              <a:rPr lang="en-US" dirty="0">
                <a:latin typeface="Roboto" panose="02000000000000000000" pitchFamily="2" charset="0"/>
                <a:ea typeface="Roboto" panose="02000000000000000000" pitchFamily="2" charset="0"/>
                <a:cs typeface="Roboto" panose="02000000000000000000" pitchFamily="2" charset="0"/>
                <a:hlinkClick r:id="rId2"/>
              </a:rPr>
              <a:t>www.gafutures.org</a:t>
            </a:r>
            <a:r>
              <a:rPr lang="en-US" dirty="0">
                <a:latin typeface="Roboto" panose="02000000000000000000" pitchFamily="2" charset="0"/>
                <a:ea typeface="Roboto" panose="02000000000000000000" pitchFamily="2" charset="0"/>
                <a:cs typeface="Roboto" panose="02000000000000000000" pitchFamily="2" charset="0"/>
              </a:rPr>
              <a:t> for more information on requirements and award amounts</a:t>
            </a:r>
          </a:p>
          <a:p>
            <a:endParaRPr lang="en-US" dirty="0"/>
          </a:p>
        </p:txBody>
      </p:sp>
    </p:spTree>
    <p:extLst>
      <p:ext uri="{BB962C8B-B14F-4D97-AF65-F5344CB8AC3E}">
        <p14:creationId xmlns:p14="http://schemas.microsoft.com/office/powerpoint/2010/main" val="814110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C2BE-80E5-208F-705D-F83227C5D637}"/>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What classes count toward hope?</a:t>
            </a:r>
          </a:p>
        </p:txBody>
      </p:sp>
      <p:sp>
        <p:nvSpPr>
          <p:cNvPr id="3" name="Content Placeholder 2">
            <a:extLst>
              <a:ext uri="{FF2B5EF4-FFF2-40B4-BE49-F238E27FC236}">
                <a16:creationId xmlns:a16="http://schemas.microsoft.com/office/drawing/2014/main" id="{CDFC1F80-1906-DA7A-E00B-D0FEA08E1C8E}"/>
              </a:ext>
            </a:extLst>
          </p:cNvPr>
          <p:cNvSpPr>
            <a:spLocks noGrp="1"/>
          </p:cNvSpPr>
          <p:nvPr>
            <p:ph sz="half" idx="1"/>
          </p:nvPr>
        </p:nvSpPr>
        <p:spPr/>
        <p:txBody>
          <a:bodyPr>
            <a:normAutofit fontScale="70000" lnSpcReduction="20000"/>
          </a:bodyPr>
          <a:lstStyle/>
          <a:p>
            <a:r>
              <a:rPr lang="en-US" dirty="0">
                <a:latin typeface="Roboto" panose="02000000000000000000" pitchFamily="2" charset="0"/>
                <a:ea typeface="Roboto" panose="02000000000000000000" pitchFamily="2" charset="0"/>
                <a:cs typeface="Roboto" panose="02000000000000000000" pitchFamily="2" charset="0"/>
              </a:rPr>
              <a:t>Core classes, academic electives, world/foreign language courses</a:t>
            </a:r>
          </a:p>
          <a:p>
            <a:r>
              <a:rPr lang="en-US" dirty="0">
                <a:latin typeface="Roboto" panose="02000000000000000000" pitchFamily="2" charset="0"/>
                <a:ea typeface="Roboto" panose="02000000000000000000" pitchFamily="2" charset="0"/>
                <a:cs typeface="Roboto" panose="02000000000000000000" pitchFamily="2" charset="0"/>
              </a:rPr>
              <a:t>All classes that begin with the following numbers:</a:t>
            </a:r>
          </a:p>
          <a:p>
            <a:pPr lvl="1"/>
            <a:r>
              <a:rPr lang="en-US" dirty="0">
                <a:latin typeface="Roboto" panose="02000000000000000000" pitchFamily="2" charset="0"/>
                <a:ea typeface="Roboto" panose="02000000000000000000" pitchFamily="2" charset="0"/>
                <a:cs typeface="Roboto" panose="02000000000000000000" pitchFamily="2" charset="0"/>
              </a:rPr>
              <a:t>English  </a:t>
            </a:r>
          </a:p>
          <a:p>
            <a:pPr lvl="1"/>
            <a:r>
              <a:rPr lang="en-US" dirty="0">
                <a:latin typeface="Roboto" panose="02000000000000000000" pitchFamily="2" charset="0"/>
                <a:ea typeface="Roboto" panose="02000000000000000000" pitchFamily="2" charset="0"/>
                <a:cs typeface="Roboto" panose="02000000000000000000" pitchFamily="2" charset="0"/>
              </a:rPr>
              <a:t>Mathematics  </a:t>
            </a:r>
          </a:p>
          <a:p>
            <a:pPr lvl="1"/>
            <a:r>
              <a:rPr lang="en-US" dirty="0">
                <a:latin typeface="Roboto" panose="02000000000000000000" pitchFamily="2" charset="0"/>
                <a:ea typeface="Roboto" panose="02000000000000000000" pitchFamily="2" charset="0"/>
                <a:cs typeface="Roboto" panose="02000000000000000000" pitchFamily="2" charset="0"/>
              </a:rPr>
              <a:t>Science</a:t>
            </a:r>
          </a:p>
          <a:p>
            <a:pPr lvl="1"/>
            <a:r>
              <a:rPr lang="en-US" dirty="0">
                <a:latin typeface="Roboto" panose="02000000000000000000" pitchFamily="2" charset="0"/>
                <a:ea typeface="Roboto" panose="02000000000000000000" pitchFamily="2" charset="0"/>
                <a:cs typeface="Roboto" panose="02000000000000000000" pitchFamily="2" charset="0"/>
              </a:rPr>
              <a:t>Science</a:t>
            </a:r>
          </a:p>
          <a:p>
            <a:pPr lvl="1"/>
            <a:r>
              <a:rPr lang="en-US" dirty="0">
                <a:latin typeface="Roboto" panose="02000000000000000000" pitchFamily="2" charset="0"/>
                <a:ea typeface="Roboto" panose="02000000000000000000" pitchFamily="2" charset="0"/>
                <a:cs typeface="Roboto" panose="02000000000000000000" pitchFamily="2" charset="0"/>
              </a:rPr>
              <a:t>Social Studies</a:t>
            </a:r>
          </a:p>
          <a:p>
            <a:pPr lvl="1"/>
            <a:r>
              <a:rPr lang="en-US" dirty="0">
                <a:latin typeface="Roboto" panose="02000000000000000000" pitchFamily="2" charset="0"/>
                <a:ea typeface="Roboto" panose="02000000000000000000" pitchFamily="2" charset="0"/>
                <a:cs typeface="Roboto" panose="02000000000000000000" pitchFamily="2" charset="0"/>
              </a:rPr>
              <a:t>World Languages</a:t>
            </a:r>
          </a:p>
          <a:p>
            <a:pPr lvl="1"/>
            <a:r>
              <a:rPr lang="en-US" dirty="0">
                <a:latin typeface="Roboto" panose="02000000000000000000" pitchFamily="2" charset="0"/>
                <a:ea typeface="Roboto" panose="02000000000000000000" pitchFamily="2" charset="0"/>
                <a:cs typeface="Roboto" panose="02000000000000000000" pitchFamily="2" charset="0"/>
              </a:rPr>
              <a:t>Additional courses approved for fourth year of science (such as computer science) </a:t>
            </a:r>
          </a:p>
          <a:p>
            <a:endParaRPr lang="en-US" dirty="0"/>
          </a:p>
        </p:txBody>
      </p:sp>
      <p:sp>
        <p:nvSpPr>
          <p:cNvPr id="4" name="Content Placeholder 3">
            <a:extLst>
              <a:ext uri="{FF2B5EF4-FFF2-40B4-BE49-F238E27FC236}">
                <a16:creationId xmlns:a16="http://schemas.microsoft.com/office/drawing/2014/main" id="{A8558E9A-B3EE-E54D-AAAE-CC90E6499D82}"/>
              </a:ext>
            </a:extLst>
          </p:cNvPr>
          <p:cNvSpPr>
            <a:spLocks noGrp="1"/>
          </p:cNvSpPr>
          <p:nvPr>
            <p:ph sz="half" idx="2"/>
          </p:nvPr>
        </p:nvSpPr>
        <p:spPr/>
        <p:txBody>
          <a:bodyPr>
            <a:normAutofit fontScale="70000" lnSpcReduction="20000"/>
          </a:bodyPr>
          <a:lstStyle/>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a:p>
            <a:r>
              <a:rPr lang="en-US" sz="3400" dirty="0">
                <a:latin typeface="Roboto" panose="02000000000000000000" pitchFamily="2" charset="0"/>
                <a:ea typeface="Roboto" panose="02000000000000000000" pitchFamily="2" charset="0"/>
                <a:cs typeface="Roboto" panose="02000000000000000000" pitchFamily="2" charset="0"/>
              </a:rPr>
              <a:t>Review course list at </a:t>
            </a:r>
            <a:r>
              <a:rPr lang="en-US" sz="3400" dirty="0">
                <a:latin typeface="Roboto" panose="02000000000000000000" pitchFamily="2" charset="0"/>
                <a:ea typeface="Roboto" panose="02000000000000000000" pitchFamily="2" charset="0"/>
                <a:cs typeface="Roboto" panose="02000000000000000000" pitchFamily="2" charset="0"/>
                <a:hlinkClick r:id="rId3"/>
              </a:rPr>
              <a:t>www.gafutures.org</a:t>
            </a:r>
            <a:r>
              <a:rPr lang="en-US" sz="3400" dirty="0">
                <a:latin typeface="Roboto" panose="02000000000000000000" pitchFamily="2" charset="0"/>
                <a:ea typeface="Roboto" panose="02000000000000000000" pitchFamily="2" charset="0"/>
                <a:cs typeface="Roboto" panose="02000000000000000000" pitchFamily="2" charset="0"/>
              </a:rPr>
              <a:t>. </a:t>
            </a:r>
          </a:p>
          <a:p>
            <a:endParaRPr lang="en-US" dirty="0"/>
          </a:p>
        </p:txBody>
      </p:sp>
      <p:sp>
        <p:nvSpPr>
          <p:cNvPr id="5" name="Rectangle 4">
            <a:extLst>
              <a:ext uri="{FF2B5EF4-FFF2-40B4-BE49-F238E27FC236}">
                <a16:creationId xmlns:a16="http://schemas.microsoft.com/office/drawing/2014/main" id="{F3C36A2C-F0E9-FCB9-34A7-A21D12AB8C2D}"/>
              </a:ext>
            </a:extLst>
          </p:cNvPr>
          <p:cNvSpPr/>
          <p:nvPr/>
        </p:nvSpPr>
        <p:spPr>
          <a:xfrm>
            <a:off x="838200" y="5451495"/>
            <a:ext cx="8077200" cy="60161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Review HOPE </a:t>
            </a:r>
            <a:r>
              <a:rPr lang="en-US" sz="1400" b="1" i="1" dirty="0">
                <a:solidFill>
                  <a:schemeClr val="tx1"/>
                </a:solidFill>
                <a:latin typeface="Roboto" panose="02000000000000000000" pitchFamily="2" charset="0"/>
                <a:ea typeface="Roboto" panose="02000000000000000000" pitchFamily="2" charset="0"/>
                <a:cs typeface="Roboto" panose="02000000000000000000" pitchFamily="2" charset="0"/>
              </a:rPr>
              <a:t>rigor</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requirements at www.gafutures.org</a:t>
            </a:r>
          </a:p>
        </p:txBody>
      </p:sp>
    </p:spTree>
    <p:extLst>
      <p:ext uri="{BB962C8B-B14F-4D97-AF65-F5344CB8AC3E}">
        <p14:creationId xmlns:p14="http://schemas.microsoft.com/office/powerpoint/2010/main" val="1143695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Which Courses are Weighted for HOPE?</a:t>
            </a:r>
          </a:p>
        </p:txBody>
      </p:sp>
      <p:sp>
        <p:nvSpPr>
          <p:cNvPr id="3" name="Content Placeholder 2"/>
          <p:cNvSpPr>
            <a:spLocks noGrp="1"/>
          </p:cNvSpPr>
          <p:nvPr>
            <p:ph idx="1"/>
          </p:nvPr>
        </p:nvSpPr>
        <p:spPr>
          <a:xfrm>
            <a:off x="1443491" y="1905000"/>
            <a:ext cx="6571344" cy="4190999"/>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Honors courses do not earn additional quality points toward the HOPE GPA.</a:t>
            </a:r>
          </a:p>
          <a:p>
            <a:r>
              <a:rPr lang="en-US" dirty="0">
                <a:latin typeface="Roboto" panose="02000000000000000000" pitchFamily="2" charset="0"/>
                <a:ea typeface="Roboto" panose="02000000000000000000" pitchFamily="2" charset="0"/>
                <a:cs typeface="Roboto" panose="02000000000000000000" pitchFamily="2" charset="0"/>
              </a:rPr>
              <a:t>AP, IB, and Dual Enrollment core courses earn .5 additional quality points, but will not exceed a 4.0.</a:t>
            </a:r>
          </a:p>
          <a:p>
            <a:r>
              <a:rPr lang="en-US" b="1" dirty="0">
                <a:latin typeface="Roboto" panose="02000000000000000000" pitchFamily="2" charset="0"/>
                <a:ea typeface="Roboto" panose="02000000000000000000" pitchFamily="2" charset="0"/>
                <a:cs typeface="Roboto" panose="02000000000000000000" pitchFamily="2" charset="0"/>
              </a:rPr>
              <a:t>It is your responsibility to track HOPE eligibility on Gafutures.org.  </a:t>
            </a:r>
            <a:r>
              <a:rPr lang="en-US" dirty="0">
                <a:latin typeface="Roboto" panose="02000000000000000000" pitchFamily="2" charset="0"/>
                <a:ea typeface="Roboto" panose="02000000000000000000" pitchFamily="2" charset="0"/>
                <a:cs typeface="Roboto" panose="02000000000000000000" pitchFamily="2" charset="0"/>
              </a:rPr>
              <a:t>If you have not created an account and you are interested in the HOPE Scholarship program, we suggest that you create an account as soon as possible. </a:t>
            </a:r>
          </a:p>
          <a:p>
            <a:endParaRPr lang="en-US" dirty="0"/>
          </a:p>
          <a:p>
            <a:endParaRPr lang="en-US" dirty="0"/>
          </a:p>
          <a:p>
            <a:pPr marL="0" indent="0">
              <a:buNone/>
            </a:pPr>
            <a:endParaRPr lang="en-US" dirty="0"/>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370923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Group 11">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13" name="Rectangle 12">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66A01DA-026D-030F-0D4E-D7A388DF25FC}"/>
              </a:ext>
            </a:extLst>
          </p:cNvPr>
          <p:cNvSpPr>
            <a:spLocks noGrp="1"/>
          </p:cNvSpPr>
          <p:nvPr>
            <p:ph type="ctrTitle"/>
          </p:nvPr>
        </p:nvSpPr>
        <p:spPr>
          <a:xfrm>
            <a:off x="1793556" y="1590734"/>
            <a:ext cx="5554405" cy="2520012"/>
          </a:xfrm>
          <a:solidFill>
            <a:schemeClr val="bg2"/>
          </a:solidFill>
        </p:spPr>
        <p:txBody>
          <a:bodyPr anchor="ctr">
            <a:normAutofit/>
          </a:bodyPr>
          <a:lstStyle/>
          <a:p>
            <a:pPr algn="ctr"/>
            <a:r>
              <a:rPr lang="en-US" sz="4400" dirty="0">
                <a:solidFill>
                  <a:schemeClr val="tx2"/>
                </a:solidFill>
                <a:latin typeface="Roboto" panose="02000000000000000000" pitchFamily="2" charset="0"/>
                <a:ea typeface="Roboto" panose="02000000000000000000" pitchFamily="2" charset="0"/>
                <a:cs typeface="Roboto" panose="02000000000000000000" pitchFamily="2" charset="0"/>
              </a:rPr>
              <a:t>YOUR HOPE GPA IS </a:t>
            </a:r>
            <a:r>
              <a:rPr lang="en-US" sz="4400" u="sng" dirty="0">
                <a:solidFill>
                  <a:schemeClr val="tx2"/>
                </a:solidFill>
                <a:latin typeface="Roboto" panose="02000000000000000000" pitchFamily="2" charset="0"/>
                <a:ea typeface="Roboto" panose="02000000000000000000" pitchFamily="2" charset="0"/>
                <a:cs typeface="Roboto" panose="02000000000000000000" pitchFamily="2" charset="0"/>
              </a:rPr>
              <a:t>NOT</a:t>
            </a:r>
            <a:r>
              <a:rPr lang="en-US" sz="4400" dirty="0">
                <a:solidFill>
                  <a:schemeClr val="tx2"/>
                </a:solidFill>
                <a:latin typeface="Roboto" panose="02000000000000000000" pitchFamily="2" charset="0"/>
                <a:ea typeface="Roboto" panose="02000000000000000000" pitchFamily="2" charset="0"/>
                <a:cs typeface="Roboto" panose="02000000000000000000" pitchFamily="2" charset="0"/>
              </a:rPr>
              <a:t> ON YOUR CCSD TRANSCRIPT!!!!</a:t>
            </a:r>
          </a:p>
        </p:txBody>
      </p:sp>
      <p:sp>
        <p:nvSpPr>
          <p:cNvPr id="3" name="Subtitle 2">
            <a:extLst>
              <a:ext uri="{FF2B5EF4-FFF2-40B4-BE49-F238E27FC236}">
                <a16:creationId xmlns:a16="http://schemas.microsoft.com/office/drawing/2014/main" id="{7A2358A5-2B5E-12E4-B0F7-2E0BE8F16484}"/>
              </a:ext>
            </a:extLst>
          </p:cNvPr>
          <p:cNvSpPr>
            <a:spLocks noGrp="1"/>
          </p:cNvSpPr>
          <p:nvPr>
            <p:ph type="subTitle" idx="1"/>
          </p:nvPr>
        </p:nvSpPr>
        <p:spPr>
          <a:xfrm>
            <a:off x="1813334" y="4427183"/>
            <a:ext cx="5534626" cy="522928"/>
          </a:xfrm>
        </p:spPr>
        <p:txBody>
          <a:bodyPr>
            <a:normAutofit/>
          </a:bodyPr>
          <a:lstStyle/>
          <a:p>
            <a:pPr algn="ct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MONITOR YOUR HOPE GPA on </a:t>
            </a:r>
            <a:r>
              <a:rPr lang="en-US" dirty="0">
                <a:solidFill>
                  <a:srgbClr val="000000"/>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www.gafutures.org</a:t>
            </a: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 </a:t>
            </a:r>
          </a:p>
          <a:p>
            <a:pPr algn="ctr"/>
            <a:endParaRPr lang="en-US" dirty="0">
              <a:solidFill>
                <a:srgbClr val="000000"/>
              </a:solidFill>
            </a:endParaRPr>
          </a:p>
        </p:txBody>
      </p:sp>
      <p:cxnSp>
        <p:nvCxnSpPr>
          <p:cNvPr id="16" name="Straight Connector 15">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413317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CC8-E917-20D2-DBE5-E5A1A9A195BF}"/>
              </a:ext>
            </a:extLst>
          </p:cNvPr>
          <p:cNvSpPr>
            <a:spLocks noGrp="1"/>
          </p:cNvSpPr>
          <p:nvPr>
            <p:ph type="title"/>
          </p:nvPr>
        </p:nvSpPr>
        <p:spPr>
          <a:xfrm>
            <a:off x="1088684" y="804519"/>
            <a:ext cx="7202456" cy="1049235"/>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LEARNING OBJECTIVE</a:t>
            </a:r>
          </a:p>
        </p:txBody>
      </p:sp>
      <p:graphicFrame>
        <p:nvGraphicFramePr>
          <p:cNvPr id="5" name="Content Placeholder 2">
            <a:extLst>
              <a:ext uri="{FF2B5EF4-FFF2-40B4-BE49-F238E27FC236}">
                <a16:creationId xmlns:a16="http://schemas.microsoft.com/office/drawing/2014/main" id="{5789FF02-7C95-FFEC-E542-447DF387496D}"/>
              </a:ext>
            </a:extLst>
          </p:cNvPr>
          <p:cNvGraphicFramePr>
            <a:graphicFrameLocks noGrp="1"/>
          </p:cNvGraphicFramePr>
          <p:nvPr>
            <p:ph idx="1"/>
            <p:extLst>
              <p:ext uri="{D42A27DB-BD31-4B8C-83A1-F6EECF244321}">
                <p14:modId xmlns:p14="http://schemas.microsoft.com/office/powerpoint/2010/main" val="92263116"/>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431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3181-50F8-4BB4-A10E-F7010F9BDED5}"/>
              </a:ext>
            </a:extLst>
          </p:cNvPr>
          <p:cNvSpPr>
            <a:spLocks noGrp="1"/>
          </p:cNvSpPr>
          <p:nvPr>
            <p:ph type="title"/>
          </p:nvPr>
        </p:nvSpPr>
        <p:spPr>
          <a:xfrm>
            <a:off x="1088684" y="533400"/>
            <a:ext cx="7202456" cy="1049235"/>
          </a:xfrm>
        </p:spPr>
        <p:txBody>
          <a:bodyPr>
            <a:normAutofit fontScale="90000"/>
          </a:bodyPr>
          <a:lstStyle/>
          <a:p>
            <a:br>
              <a:rPr lang="en-US" sz="2200" dirty="0">
                <a:latin typeface="Roboto" panose="02000000000000000000" pitchFamily="2" charset="0"/>
                <a:ea typeface="Roboto" panose="02000000000000000000" pitchFamily="2" charset="0"/>
                <a:cs typeface="Roboto" panose="02000000000000000000" pitchFamily="2" charset="0"/>
              </a:rPr>
            </a:br>
            <a:r>
              <a:rPr lang="en-US" sz="3100" dirty="0">
                <a:latin typeface="Roboto" panose="02000000000000000000" pitchFamily="2" charset="0"/>
                <a:ea typeface="Roboto" panose="02000000000000000000" pitchFamily="2" charset="0"/>
                <a:cs typeface="Roboto" panose="02000000000000000000" pitchFamily="2" charset="0"/>
              </a:rPr>
              <a:t>Look out for Georgia Match (fall of Senior year)</a:t>
            </a:r>
            <a:br>
              <a:rPr lang="en-US" sz="2200" dirty="0">
                <a:latin typeface="Roboto" panose="02000000000000000000" pitchFamily="2" charset="0"/>
                <a:ea typeface="Roboto" panose="02000000000000000000" pitchFamily="2" charset="0"/>
                <a:cs typeface="Roboto" panose="02000000000000000000" pitchFamily="2" charset="0"/>
              </a:rPr>
            </a:b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4" name="Content Placeholder 3">
            <a:extLst>
              <a:ext uri="{FF2B5EF4-FFF2-40B4-BE49-F238E27FC236}">
                <a16:creationId xmlns:a16="http://schemas.microsoft.com/office/drawing/2014/main" id="{6B22C5EA-7D26-A69C-0FD2-C8343E4D3201}"/>
              </a:ext>
            </a:extLst>
          </p:cNvPr>
          <p:cNvSpPr>
            <a:spLocks noGrp="1"/>
          </p:cNvSpPr>
          <p:nvPr>
            <p:ph idx="1"/>
          </p:nvPr>
        </p:nvSpPr>
        <p:spPr>
          <a:xfrm>
            <a:off x="1088684" y="2015734"/>
            <a:ext cx="4646838" cy="3450613"/>
          </a:xfrm>
        </p:spPr>
        <p:txBody>
          <a:bodyPr>
            <a:normAutofit/>
          </a:bodyPr>
          <a:lstStyle/>
          <a:p>
            <a:pPr>
              <a:lnSpc>
                <a:spcPct val="110000"/>
              </a:lnSpc>
            </a:pPr>
            <a:r>
              <a:rPr lang="en-US" sz="1600" dirty="0">
                <a:latin typeface="Roboto" panose="02000000000000000000" pitchFamily="2" charset="0"/>
                <a:ea typeface="Roboto" panose="02000000000000000000" pitchFamily="2" charset="0"/>
                <a:cs typeface="Roboto" panose="02000000000000000000" pitchFamily="2" charset="0"/>
              </a:rPr>
              <a:t>Georgia Match is a program that matches Seniors with Georgia colleges for which the student meets the current Freshman Index based upon the </a:t>
            </a:r>
            <a:r>
              <a:rPr lang="en-US" sz="1600" b="1" dirty="0">
                <a:latin typeface="Roboto" panose="02000000000000000000" pitchFamily="2" charset="0"/>
                <a:ea typeface="Roboto" panose="02000000000000000000" pitchFamily="2" charset="0"/>
                <a:cs typeface="Roboto" panose="02000000000000000000" pitchFamily="2" charset="0"/>
              </a:rPr>
              <a:t>Junior Year HOPE GPA.  </a:t>
            </a:r>
          </a:p>
          <a:p>
            <a:pPr>
              <a:lnSpc>
                <a:spcPct val="110000"/>
              </a:lnSpc>
            </a:pPr>
            <a:r>
              <a:rPr lang="en-US" sz="1600" dirty="0">
                <a:latin typeface="Roboto" panose="02000000000000000000" pitchFamily="2" charset="0"/>
                <a:ea typeface="Roboto" panose="02000000000000000000" pitchFamily="2" charset="0"/>
                <a:cs typeface="Roboto" panose="02000000000000000000" pitchFamily="2" charset="0"/>
              </a:rPr>
              <a:t>Students will receive a letter and can access the information through their </a:t>
            </a:r>
            <a:r>
              <a:rPr lang="en-US" sz="1600" dirty="0" err="1">
                <a:latin typeface="Roboto" panose="02000000000000000000" pitchFamily="2" charset="0"/>
                <a:ea typeface="Roboto" panose="02000000000000000000" pitchFamily="2" charset="0"/>
                <a:cs typeface="Roboto" panose="02000000000000000000" pitchFamily="2" charset="0"/>
              </a:rPr>
              <a:t>GAfutures</a:t>
            </a:r>
            <a:r>
              <a:rPr lang="en-US" sz="1600" dirty="0">
                <a:latin typeface="Roboto" panose="02000000000000000000" pitchFamily="2" charset="0"/>
                <a:ea typeface="Roboto" panose="02000000000000000000" pitchFamily="2" charset="0"/>
                <a:cs typeface="Roboto" panose="02000000000000000000" pitchFamily="2" charset="0"/>
              </a:rPr>
              <a:t> account, provided they created an account.  </a:t>
            </a:r>
          </a:p>
          <a:p>
            <a:pPr>
              <a:lnSpc>
                <a:spcPct val="110000"/>
              </a:lnSpc>
            </a:pPr>
            <a:r>
              <a:rPr lang="en-US" sz="1600" dirty="0">
                <a:latin typeface="Roboto" panose="02000000000000000000" pitchFamily="2" charset="0"/>
                <a:ea typeface="Roboto" panose="02000000000000000000" pitchFamily="2" charset="0"/>
                <a:cs typeface="Roboto" panose="02000000000000000000" pitchFamily="2" charset="0"/>
              </a:rPr>
              <a:t>Students can request more information about matched colleges through the </a:t>
            </a:r>
            <a:r>
              <a:rPr lang="en-US" sz="1600" dirty="0" err="1">
                <a:latin typeface="Roboto" panose="02000000000000000000" pitchFamily="2" charset="0"/>
                <a:ea typeface="Roboto" panose="02000000000000000000" pitchFamily="2" charset="0"/>
                <a:cs typeface="Roboto" panose="02000000000000000000" pitchFamily="2" charset="0"/>
              </a:rPr>
              <a:t>GAfutures</a:t>
            </a:r>
            <a:r>
              <a:rPr lang="en-US" sz="1600" dirty="0">
                <a:latin typeface="Roboto" panose="02000000000000000000" pitchFamily="2" charset="0"/>
                <a:ea typeface="Roboto" panose="02000000000000000000" pitchFamily="2" charset="0"/>
                <a:cs typeface="Roboto" panose="02000000000000000000" pitchFamily="2" charset="0"/>
              </a:rPr>
              <a:t> platform. </a:t>
            </a:r>
          </a:p>
          <a:p>
            <a:pPr marL="0" indent="0">
              <a:lnSpc>
                <a:spcPct val="110000"/>
              </a:lnSpc>
              <a:buNone/>
            </a:pPr>
            <a:endParaRPr lang="en-US" sz="1600" dirty="0"/>
          </a:p>
        </p:txBody>
      </p:sp>
    </p:spTree>
    <p:extLst>
      <p:ext uri="{BB962C8B-B14F-4D97-AF65-F5344CB8AC3E}">
        <p14:creationId xmlns:p14="http://schemas.microsoft.com/office/powerpoint/2010/main" val="1013272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BE41-C828-516F-300A-D9506797D564}"/>
              </a:ext>
            </a:extLst>
          </p:cNvPr>
          <p:cNvSpPr>
            <a:spLocks noGrp="1"/>
          </p:cNvSpPr>
          <p:nvPr>
            <p:ph type="title"/>
          </p:nvPr>
        </p:nvSpPr>
        <p:spPr/>
        <p:txBody>
          <a:bodyPr/>
          <a:lstStyle/>
          <a:p>
            <a:r>
              <a:rPr lang="en-US" dirty="0"/>
              <a:t>WAYS TO PAY FOR COLLEGE</a:t>
            </a:r>
          </a:p>
        </p:txBody>
      </p:sp>
      <p:sp>
        <p:nvSpPr>
          <p:cNvPr id="3" name="Content Placeholder 2">
            <a:extLst>
              <a:ext uri="{FF2B5EF4-FFF2-40B4-BE49-F238E27FC236}">
                <a16:creationId xmlns:a16="http://schemas.microsoft.com/office/drawing/2014/main" id="{D58D4DA0-393C-12F8-5C5A-C6E04F4E7B8E}"/>
              </a:ext>
            </a:extLst>
          </p:cNvPr>
          <p:cNvSpPr>
            <a:spLocks noGrp="1"/>
          </p:cNvSpPr>
          <p:nvPr>
            <p:ph sz="half" idx="1"/>
          </p:nvPr>
        </p:nvSpPr>
        <p:spPr/>
        <p:txBody>
          <a:bodyPr>
            <a:normAutofit fontScale="70000" lnSpcReduction="20000"/>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SOURCE</a:t>
            </a:r>
          </a:p>
          <a:p>
            <a:r>
              <a:rPr lang="en-US" dirty="0">
                <a:latin typeface="Roboto" panose="02000000000000000000" pitchFamily="2" charset="0"/>
                <a:ea typeface="Roboto" panose="02000000000000000000" pitchFamily="2" charset="0"/>
                <a:cs typeface="Roboto" panose="02000000000000000000" pitchFamily="2" charset="0"/>
              </a:rPr>
              <a:t>Family Savings</a:t>
            </a:r>
          </a:p>
          <a:p>
            <a:r>
              <a:rPr lang="en-US" dirty="0">
                <a:latin typeface="Roboto" panose="02000000000000000000" pitchFamily="2" charset="0"/>
                <a:ea typeface="Roboto" panose="02000000000000000000" pitchFamily="2" charset="0"/>
                <a:cs typeface="Roboto" panose="02000000000000000000" pitchFamily="2" charset="0"/>
              </a:rPr>
              <a:t>Grants and Scholarships</a:t>
            </a:r>
          </a:p>
          <a:p>
            <a:pPr lvl="1"/>
            <a:r>
              <a:rPr lang="en-US" sz="2000" dirty="0">
                <a:latin typeface="Roboto" panose="02000000000000000000" pitchFamily="2" charset="0"/>
                <a:ea typeface="Roboto" panose="02000000000000000000" pitchFamily="2" charset="0"/>
                <a:cs typeface="Roboto" panose="02000000000000000000" pitchFamily="2" charset="0"/>
              </a:rPr>
              <a:t>Based on specific requirements</a:t>
            </a:r>
          </a:p>
          <a:p>
            <a:pPr lvl="1"/>
            <a:r>
              <a:rPr lang="en-US" sz="2000" dirty="0">
                <a:latin typeface="Roboto" panose="02000000000000000000" pitchFamily="2" charset="0"/>
                <a:ea typeface="Roboto" panose="02000000000000000000" pitchFamily="2" charset="0"/>
                <a:cs typeface="Roboto" panose="02000000000000000000" pitchFamily="2" charset="0"/>
              </a:rPr>
              <a:t>Does not have to be repaid</a:t>
            </a:r>
          </a:p>
          <a:p>
            <a:r>
              <a:rPr lang="en-US" dirty="0">
                <a:latin typeface="Roboto" panose="02000000000000000000" pitchFamily="2" charset="0"/>
                <a:ea typeface="Roboto" panose="02000000000000000000" pitchFamily="2" charset="0"/>
                <a:cs typeface="Roboto" panose="02000000000000000000" pitchFamily="2" charset="0"/>
              </a:rPr>
              <a:t>Loans</a:t>
            </a:r>
          </a:p>
          <a:p>
            <a:pPr lvl="1"/>
            <a:r>
              <a:rPr lang="en-US" sz="2000" dirty="0">
                <a:latin typeface="Roboto" panose="02000000000000000000" pitchFamily="2" charset="0"/>
                <a:ea typeface="Roboto" panose="02000000000000000000" pitchFamily="2" charset="0"/>
                <a:cs typeface="Roboto" panose="02000000000000000000" pitchFamily="2" charset="0"/>
              </a:rPr>
              <a:t>Must be repaid after college (with interest)</a:t>
            </a:r>
          </a:p>
          <a:p>
            <a:r>
              <a:rPr lang="en-US" dirty="0">
                <a:latin typeface="Roboto" panose="02000000000000000000" pitchFamily="2" charset="0"/>
                <a:ea typeface="Roboto" panose="02000000000000000000" pitchFamily="2" charset="0"/>
                <a:cs typeface="Roboto" panose="02000000000000000000" pitchFamily="2" charset="0"/>
              </a:rPr>
              <a:t>Work-study Programs</a:t>
            </a:r>
          </a:p>
          <a:p>
            <a:pPr lvl="1"/>
            <a:r>
              <a:rPr lang="en-US" sz="2000" dirty="0">
                <a:latin typeface="Roboto" panose="02000000000000000000" pitchFamily="2" charset="0"/>
                <a:ea typeface="Roboto" panose="02000000000000000000" pitchFamily="2" charset="0"/>
                <a:cs typeface="Roboto" panose="02000000000000000000" pitchFamily="2" charset="0"/>
              </a:rPr>
              <a:t>Student has a job on campus.</a:t>
            </a:r>
          </a:p>
          <a:p>
            <a:endParaRPr lang="en-US" dirty="0"/>
          </a:p>
        </p:txBody>
      </p:sp>
      <p:sp>
        <p:nvSpPr>
          <p:cNvPr id="4" name="Content Placeholder 3">
            <a:extLst>
              <a:ext uri="{FF2B5EF4-FFF2-40B4-BE49-F238E27FC236}">
                <a16:creationId xmlns:a16="http://schemas.microsoft.com/office/drawing/2014/main" id="{CA16E03A-18AB-1814-8B77-2E83F80B0444}"/>
              </a:ext>
            </a:extLst>
          </p:cNvPr>
          <p:cNvSpPr>
            <a:spLocks noGrp="1"/>
          </p:cNvSpPr>
          <p:nvPr>
            <p:ph sz="half" idx="2"/>
          </p:nvPr>
        </p:nvSpPr>
        <p:spPr/>
        <p:txBody>
          <a:bodyPr>
            <a:normAutofit fontScale="70000" lnSpcReduction="20000"/>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ADDITIONAL INFORMATION</a:t>
            </a:r>
          </a:p>
          <a:p>
            <a:r>
              <a:rPr lang="en-US" dirty="0">
                <a:latin typeface="Roboto" panose="02000000000000000000" pitchFamily="2" charset="0"/>
                <a:ea typeface="Roboto" panose="02000000000000000000" pitchFamily="2" charset="0"/>
                <a:cs typeface="Roboto" panose="02000000000000000000" pitchFamily="2" charset="0"/>
              </a:rPr>
              <a:t>Financial aid requirements are different for undocumented students.</a:t>
            </a:r>
          </a:p>
          <a:p>
            <a:r>
              <a:rPr lang="en-US" dirty="0">
                <a:latin typeface="Roboto" panose="02000000000000000000" pitchFamily="2" charset="0"/>
                <a:ea typeface="Roboto" panose="02000000000000000000" pitchFamily="2" charset="0"/>
                <a:cs typeface="Roboto" panose="02000000000000000000" pitchFamily="2" charset="0"/>
              </a:rPr>
              <a:t>There may be additional options as provided by the specific college.</a:t>
            </a:r>
          </a:p>
          <a:p>
            <a:r>
              <a:rPr lang="en-US" dirty="0">
                <a:latin typeface="Roboto" panose="02000000000000000000" pitchFamily="2" charset="0"/>
                <a:ea typeface="Roboto" panose="02000000000000000000" pitchFamily="2" charset="0"/>
                <a:cs typeface="Roboto" panose="02000000000000000000" pitchFamily="2" charset="0"/>
              </a:rPr>
              <a:t>It is the student’s responsibility to contact the college directly.</a:t>
            </a:r>
          </a:p>
          <a:p>
            <a:endParaRPr lang="en-US" dirty="0"/>
          </a:p>
        </p:txBody>
      </p:sp>
    </p:spTree>
    <p:extLst>
      <p:ext uri="{BB962C8B-B14F-4D97-AF65-F5344CB8AC3E}">
        <p14:creationId xmlns:p14="http://schemas.microsoft.com/office/powerpoint/2010/main" val="2223418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CBCC-983F-C535-99EA-AD43A38A43F5}"/>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Nuts &amp; bolts of finding free money</a:t>
            </a:r>
          </a:p>
        </p:txBody>
      </p:sp>
      <p:sp>
        <p:nvSpPr>
          <p:cNvPr id="3" name="Content Placeholder 2">
            <a:extLst>
              <a:ext uri="{FF2B5EF4-FFF2-40B4-BE49-F238E27FC236}">
                <a16:creationId xmlns:a16="http://schemas.microsoft.com/office/drawing/2014/main" id="{4849EE7C-CC1A-B5A2-16F4-93BCDD42D20C}"/>
              </a:ext>
            </a:extLst>
          </p:cNvPr>
          <p:cNvSpPr>
            <a:spLocks noGrp="1"/>
          </p:cNvSpPr>
          <p:nvPr>
            <p:ph sz="half" idx="1"/>
          </p:nvPr>
        </p:nvSpPr>
        <p:spPr/>
        <p:txBody>
          <a:bodyPr>
            <a:normAutofit fontScale="62500" lnSpcReduction="20000"/>
          </a:bodyPr>
          <a:lstStyle/>
          <a:p>
            <a:pPr marL="0" indent="0">
              <a:buNone/>
            </a:pPr>
            <a:r>
              <a:rPr lang="en-US" sz="2200" b="1" dirty="0"/>
              <a:t>WHERE DO I FIND RESOURCES?</a:t>
            </a:r>
          </a:p>
          <a:p>
            <a:r>
              <a:rPr lang="en-US" sz="2200" dirty="0">
                <a:latin typeface="Roboto" panose="02000000000000000000" pitchFamily="2" charset="0"/>
                <a:ea typeface="Roboto" panose="02000000000000000000" pitchFamily="2" charset="0"/>
                <a:cs typeface="Roboto" panose="02000000000000000000" pitchFamily="2" charset="0"/>
              </a:rPr>
              <a:t>School Counseling Office and/or Career Center</a:t>
            </a:r>
            <a:endParaRPr lang="en-US" sz="2200" i="1" dirty="0">
              <a:latin typeface="Roboto" panose="02000000000000000000" pitchFamily="2" charset="0"/>
              <a:ea typeface="Roboto" panose="02000000000000000000" pitchFamily="2" charset="0"/>
              <a:cs typeface="Roboto" panose="02000000000000000000" pitchFamily="2" charset="0"/>
            </a:endParaRPr>
          </a:p>
          <a:p>
            <a:r>
              <a:rPr lang="en-US" sz="2200" dirty="0">
                <a:latin typeface="Roboto" panose="02000000000000000000" pitchFamily="2" charset="0"/>
                <a:ea typeface="Roboto" panose="02000000000000000000" pitchFamily="2" charset="0"/>
                <a:cs typeface="Roboto" panose="02000000000000000000" pitchFamily="2" charset="0"/>
              </a:rPr>
              <a:t>College websites</a:t>
            </a:r>
          </a:p>
          <a:p>
            <a:r>
              <a:rPr lang="en-US" sz="2200" dirty="0">
                <a:latin typeface="Roboto" panose="02000000000000000000" pitchFamily="2" charset="0"/>
                <a:ea typeface="Roboto" panose="02000000000000000000" pitchFamily="2" charset="0"/>
                <a:cs typeface="Roboto" panose="02000000000000000000" pitchFamily="2" charset="0"/>
              </a:rPr>
              <a:t>Various online resources like </a:t>
            </a:r>
            <a:r>
              <a:rPr lang="en-US" sz="2200" dirty="0" err="1">
                <a:latin typeface="Roboto" panose="02000000000000000000" pitchFamily="2" charset="0"/>
                <a:ea typeface="Roboto" panose="02000000000000000000" pitchFamily="2" charset="0"/>
                <a:cs typeface="Roboto" panose="02000000000000000000" pitchFamily="2" charset="0"/>
              </a:rPr>
              <a:t>GAfutures</a:t>
            </a:r>
            <a:r>
              <a:rPr lang="en-US" sz="2200" dirty="0">
                <a:latin typeface="Roboto" panose="02000000000000000000" pitchFamily="2" charset="0"/>
                <a:ea typeface="Roboto" panose="02000000000000000000" pitchFamily="2" charset="0"/>
                <a:cs typeface="Roboto" panose="02000000000000000000" pitchFamily="2" charset="0"/>
              </a:rPr>
              <a:t>, Naviance, </a:t>
            </a:r>
            <a:r>
              <a:rPr lang="en-US" sz="2200" dirty="0" err="1">
                <a:latin typeface="Roboto" panose="02000000000000000000" pitchFamily="2" charset="0"/>
                <a:ea typeface="Roboto" panose="02000000000000000000" pitchFamily="2" charset="0"/>
                <a:cs typeface="Roboto" panose="02000000000000000000" pitchFamily="2" charset="0"/>
              </a:rPr>
              <a:t>BigFuture</a:t>
            </a:r>
            <a:r>
              <a:rPr lang="en-US" sz="2200" dirty="0">
                <a:latin typeface="Roboto" panose="02000000000000000000" pitchFamily="2" charset="0"/>
                <a:ea typeface="Roboto" panose="02000000000000000000" pitchFamily="2" charset="0"/>
                <a:cs typeface="Roboto" panose="02000000000000000000" pitchFamily="2" charset="0"/>
              </a:rPr>
              <a:t> (College Board), etc.</a:t>
            </a:r>
          </a:p>
          <a:p>
            <a:r>
              <a:rPr lang="en-US" sz="2200" dirty="0">
                <a:latin typeface="Roboto" panose="02000000000000000000" pitchFamily="2" charset="0"/>
                <a:ea typeface="Roboto" panose="02000000000000000000" pitchFamily="2" charset="0"/>
                <a:cs typeface="Roboto" panose="02000000000000000000" pitchFamily="2" charset="0"/>
              </a:rPr>
              <a:t>Current employer or parent’s employer</a:t>
            </a:r>
          </a:p>
          <a:p>
            <a:r>
              <a:rPr lang="en-US" sz="2200" dirty="0">
                <a:latin typeface="Roboto" panose="02000000000000000000" pitchFamily="2" charset="0"/>
                <a:ea typeface="Roboto" panose="02000000000000000000" pitchFamily="2" charset="0"/>
                <a:cs typeface="Roboto" panose="02000000000000000000" pitchFamily="2" charset="0"/>
              </a:rPr>
              <a:t>Community</a:t>
            </a:r>
          </a:p>
          <a:p>
            <a:r>
              <a:rPr lang="en-US" sz="2200" dirty="0">
                <a:latin typeface="Roboto" panose="02000000000000000000" pitchFamily="2" charset="0"/>
                <a:ea typeface="Roboto" panose="02000000000000000000" pitchFamily="2" charset="0"/>
                <a:cs typeface="Roboto" panose="02000000000000000000" pitchFamily="2" charset="0"/>
              </a:rPr>
              <a:t>Organizations in which you may be involved </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6B8BCC50-FA60-7762-1AFF-C216E1A10896}"/>
              </a:ext>
            </a:extLst>
          </p:cNvPr>
          <p:cNvSpPr>
            <a:spLocks noGrp="1"/>
          </p:cNvSpPr>
          <p:nvPr>
            <p:ph sz="half" idx="2"/>
          </p:nvPr>
        </p:nvSpPr>
        <p:spPr>
          <a:xfrm>
            <a:off x="4889182" y="2013936"/>
            <a:ext cx="3416618" cy="3777264"/>
          </a:xfrm>
        </p:spPr>
        <p:txBody>
          <a:bodyPr>
            <a:normAutofit fontScale="62500" lnSpcReduction="20000"/>
          </a:bodyPr>
          <a:lstStyle/>
          <a:p>
            <a:pPr marL="0" indent="0">
              <a:buNone/>
            </a:pPr>
            <a:r>
              <a:rPr lang="en-US" sz="2200" b="1" dirty="0"/>
              <a:t>HOW DO I GET THE MONEY?</a:t>
            </a:r>
          </a:p>
          <a:p>
            <a:r>
              <a:rPr lang="en-US" sz="2200" dirty="0">
                <a:latin typeface="Roboto" panose="02000000000000000000" pitchFamily="2" charset="0"/>
                <a:ea typeface="Roboto" panose="02000000000000000000" pitchFamily="2" charset="0"/>
                <a:cs typeface="Roboto" panose="02000000000000000000" pitchFamily="2" charset="0"/>
              </a:rPr>
              <a:t>Create a resume and prepare a personal statement so you will be ready to apply</a:t>
            </a:r>
          </a:p>
          <a:p>
            <a:r>
              <a:rPr lang="en-US" sz="2200" dirty="0">
                <a:latin typeface="Roboto" panose="02000000000000000000" pitchFamily="2" charset="0"/>
                <a:ea typeface="Roboto" panose="02000000000000000000" pitchFamily="2" charset="0"/>
                <a:cs typeface="Roboto" panose="02000000000000000000" pitchFamily="2" charset="0"/>
              </a:rPr>
              <a:t>Search for scholarships everywhere </a:t>
            </a:r>
          </a:p>
          <a:p>
            <a:r>
              <a:rPr lang="en-US" sz="2200" dirty="0">
                <a:latin typeface="Roboto" panose="02000000000000000000" pitchFamily="2" charset="0"/>
                <a:ea typeface="Roboto" panose="02000000000000000000" pitchFamily="2" charset="0"/>
                <a:cs typeface="Roboto" panose="02000000000000000000" pitchFamily="2" charset="0"/>
              </a:rPr>
              <a:t>Apply early and often – remember, scholarships have deadlines too!</a:t>
            </a:r>
          </a:p>
          <a:p>
            <a:r>
              <a:rPr lang="en-US" sz="2200" dirty="0">
                <a:latin typeface="Roboto" panose="02000000000000000000" pitchFamily="2" charset="0"/>
                <a:ea typeface="Roboto" panose="02000000000000000000" pitchFamily="2" charset="0"/>
                <a:cs typeface="Roboto" panose="02000000000000000000" pitchFamily="2" charset="0"/>
              </a:rPr>
              <a:t>Complete the FAFSA as soon as possible during Senior year.  </a:t>
            </a:r>
            <a:r>
              <a:rPr lang="en-US" sz="2200" b="1" dirty="0">
                <a:latin typeface="Roboto" panose="02000000000000000000" pitchFamily="2" charset="0"/>
                <a:ea typeface="Roboto" panose="02000000000000000000" pitchFamily="2" charset="0"/>
                <a:cs typeface="Roboto" panose="02000000000000000000" pitchFamily="2" charset="0"/>
              </a:rPr>
              <a:t>Student grants, loans, and work study are awarded through the FAFSA</a:t>
            </a:r>
            <a:r>
              <a:rPr lang="en-US" sz="2200" b="1"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31437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20" name="Rectangle 19">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19C008C6-A735-4273-B069-CEAD818A8801}"/>
              </a:ext>
            </a:extLst>
          </p:cNvPr>
          <p:cNvSpPr/>
          <p:nvPr/>
        </p:nvSpPr>
        <p:spPr>
          <a:xfrm>
            <a:off x="1776260" y="1552434"/>
            <a:ext cx="5554405"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5200" cap="all" dirty="0" err="1">
                <a:solidFill>
                  <a:schemeClr val="tx2"/>
                </a:solidFill>
                <a:latin typeface="Roboto" panose="02000000000000000000" pitchFamily="2" charset="0"/>
                <a:ea typeface="Roboto" panose="02000000000000000000" pitchFamily="2" charset="0"/>
                <a:cs typeface="Roboto" panose="02000000000000000000" pitchFamily="2" charset="0"/>
              </a:rPr>
              <a:t>naviance</a:t>
            </a:r>
            <a:endParaRPr lang="en-US" sz="5200" cap="all"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cxnSp>
        <p:nvCxnSpPr>
          <p:cNvPr id="23" name="Straight Connector 22">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2388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A459-EE0B-4B52-A87C-A09CA925DF0C}"/>
              </a:ext>
            </a:extLst>
          </p:cNvPr>
          <p:cNvSpPr>
            <a:spLocks noGrp="1"/>
          </p:cNvSpPr>
          <p:nvPr>
            <p:ph type="ctrTitle"/>
          </p:nvPr>
        </p:nvSpPr>
        <p:spPr>
          <a:xfrm>
            <a:off x="1524000" y="1811863"/>
            <a:ext cx="6096000" cy="1515533"/>
          </a:xfrm>
        </p:spPr>
        <p:txBody>
          <a:bodyPr/>
          <a:lstStyle/>
          <a:p>
            <a:pPr algn="ctr"/>
            <a:r>
              <a:rPr lang="en-US" dirty="0"/>
              <a:t>        </a:t>
            </a:r>
            <a:r>
              <a:rPr lang="en-US" dirty="0">
                <a:latin typeface="Roboto" panose="02000000000000000000" pitchFamily="2" charset="0"/>
                <a:ea typeface="Roboto" panose="02000000000000000000" pitchFamily="2" charset="0"/>
                <a:cs typeface="Roboto" panose="02000000000000000000" pitchFamily="2" charset="0"/>
              </a:rPr>
              <a:t>Naviance</a:t>
            </a:r>
          </a:p>
        </p:txBody>
      </p:sp>
      <p:sp>
        <p:nvSpPr>
          <p:cNvPr id="3" name="Subtitle 2">
            <a:extLst>
              <a:ext uri="{FF2B5EF4-FFF2-40B4-BE49-F238E27FC236}">
                <a16:creationId xmlns:a16="http://schemas.microsoft.com/office/drawing/2014/main" id="{F5B80FAB-F974-465C-A96A-78C64945BA2B}"/>
              </a:ext>
            </a:extLst>
          </p:cNvPr>
          <p:cNvSpPr>
            <a:spLocks noGrp="1"/>
          </p:cNvSpPr>
          <p:nvPr>
            <p:ph type="subTitle" idx="1"/>
          </p:nvPr>
        </p:nvSpPr>
        <p:spPr/>
        <p:txBody>
          <a:bodyPr>
            <a:normAutofit fontScale="47500" lnSpcReduction="20000"/>
          </a:bodyPr>
          <a:lstStyle/>
          <a:p>
            <a:pPr>
              <a:defRPr/>
            </a:pPr>
            <a:r>
              <a:rPr lang="en-US" sz="3200" dirty="0">
                <a:latin typeface="Roboto" panose="02000000000000000000" pitchFamily="2" charset="0"/>
                <a:ea typeface="Roboto" panose="02000000000000000000" pitchFamily="2" charset="0"/>
                <a:cs typeface="Roboto" panose="02000000000000000000" pitchFamily="2" charset="0"/>
              </a:rPr>
              <a:t>Naviance is a </a:t>
            </a:r>
            <a:r>
              <a:rPr lang="en-US" sz="3200" b="1" dirty="0">
                <a:latin typeface="Roboto" panose="02000000000000000000" pitchFamily="2" charset="0"/>
                <a:ea typeface="Roboto" panose="02000000000000000000" pitchFamily="2" charset="0"/>
                <a:cs typeface="Roboto" panose="02000000000000000000" pitchFamily="2" charset="0"/>
              </a:rPr>
              <a:t>delivery system </a:t>
            </a:r>
            <a:r>
              <a:rPr lang="en-US" sz="3200" dirty="0">
                <a:latin typeface="Roboto" panose="02000000000000000000" pitchFamily="2" charset="0"/>
                <a:ea typeface="Roboto" panose="02000000000000000000" pitchFamily="2" charset="0"/>
                <a:cs typeface="Roboto" panose="02000000000000000000" pitchFamily="2" charset="0"/>
              </a:rPr>
              <a:t>and college/career search engine, but it also how we communicate with YOU and your parents, throughout the year.  </a:t>
            </a:r>
          </a:p>
        </p:txBody>
      </p:sp>
    </p:spTree>
    <p:extLst>
      <p:ext uri="{BB962C8B-B14F-4D97-AF65-F5344CB8AC3E}">
        <p14:creationId xmlns:p14="http://schemas.microsoft.com/office/powerpoint/2010/main" val="2216659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BBEC-565E-4937-8B53-ED2D87CD8D5E}"/>
              </a:ext>
            </a:extLst>
          </p:cNvPr>
          <p:cNvSpPr>
            <a:spLocks noGrp="1"/>
          </p:cNvSpPr>
          <p:nvPr>
            <p:ph type="title"/>
          </p:nvPr>
        </p:nvSpPr>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Logging into Naviance</a:t>
            </a:r>
          </a:p>
        </p:txBody>
      </p:sp>
      <p:sp>
        <p:nvSpPr>
          <p:cNvPr id="3" name="Content Placeholder 2">
            <a:extLst>
              <a:ext uri="{FF2B5EF4-FFF2-40B4-BE49-F238E27FC236}">
                <a16:creationId xmlns:a16="http://schemas.microsoft.com/office/drawing/2014/main" id="{6B9BBF5E-49D1-4408-AC9F-51F465F2E1C1}"/>
              </a:ext>
            </a:extLst>
          </p:cNvPr>
          <p:cNvSpPr>
            <a:spLocks noGrp="1"/>
          </p:cNvSpPr>
          <p:nvPr>
            <p:ph idx="1"/>
          </p:nvPr>
        </p:nvSpPr>
        <p:spPr>
          <a:xfrm>
            <a:off x="689339" y="1938680"/>
            <a:ext cx="7765322" cy="4114800"/>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 If you’re on a CCSD computer, then you will be automatically logged into Naviance.</a:t>
            </a:r>
          </a:p>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You can access Naviance from the CCSD homepage, your school’s website, as well as your school counseling department’s website.</a:t>
            </a:r>
          </a:p>
          <a:p>
            <a:r>
              <a:rPr lang="en-US" dirty="0">
                <a:latin typeface="Roboto" panose="02000000000000000000" pitchFamily="2" charset="0"/>
                <a:ea typeface="Roboto" panose="02000000000000000000" pitchFamily="2" charset="0"/>
                <a:cs typeface="Roboto" panose="02000000000000000000" pitchFamily="2" charset="0"/>
              </a:rPr>
              <a:t> To log into Naviance from home, you will use the following:</a:t>
            </a:r>
          </a:p>
          <a:p>
            <a:pPr marL="128016" lvl="1" indent="0">
              <a:buNone/>
            </a:pPr>
            <a:endParaRPr lang="en-US" dirty="0"/>
          </a:p>
        </p:txBody>
      </p:sp>
      <p:graphicFrame>
        <p:nvGraphicFramePr>
          <p:cNvPr id="4" name="Table 3">
            <a:extLst>
              <a:ext uri="{FF2B5EF4-FFF2-40B4-BE49-F238E27FC236}">
                <a16:creationId xmlns:a16="http://schemas.microsoft.com/office/drawing/2014/main" id="{0A247BA7-3621-4B1A-B6CD-F2F336FA043F}"/>
              </a:ext>
            </a:extLst>
          </p:cNvPr>
          <p:cNvGraphicFramePr>
            <a:graphicFrameLocks noGrp="1"/>
          </p:cNvGraphicFramePr>
          <p:nvPr>
            <p:extLst>
              <p:ext uri="{D42A27DB-BD31-4B8C-83A1-F6EECF244321}">
                <p14:modId xmlns:p14="http://schemas.microsoft.com/office/powerpoint/2010/main" val="2230403182"/>
              </p:ext>
            </p:extLst>
          </p:nvPr>
        </p:nvGraphicFramePr>
        <p:xfrm>
          <a:off x="1889125" y="4648200"/>
          <a:ext cx="5365750" cy="1280160"/>
        </p:xfrm>
        <a:graphic>
          <a:graphicData uri="http://schemas.openxmlformats.org/drawingml/2006/table">
            <a:tbl>
              <a:tblPr firstRow="1" bandRow="1">
                <a:tableStyleId>{5C22544A-7EE6-4342-B048-85BDC9FD1C3A}</a:tableStyleId>
              </a:tblPr>
              <a:tblGrid>
                <a:gridCol w="2682875">
                  <a:extLst>
                    <a:ext uri="{9D8B030D-6E8A-4147-A177-3AD203B41FA5}">
                      <a16:colId xmlns:a16="http://schemas.microsoft.com/office/drawing/2014/main" val="2088027295"/>
                    </a:ext>
                  </a:extLst>
                </a:gridCol>
                <a:gridCol w="2682875">
                  <a:extLst>
                    <a:ext uri="{9D8B030D-6E8A-4147-A177-3AD203B41FA5}">
                      <a16:colId xmlns:a16="http://schemas.microsoft.com/office/drawing/2014/main" val="169090863"/>
                    </a:ext>
                  </a:extLst>
                </a:gridCol>
              </a:tblGrid>
              <a:tr h="429986">
                <a:tc>
                  <a:txBody>
                    <a:bodyPr/>
                    <a:lstStyle/>
                    <a:p>
                      <a:pPr algn="ctr"/>
                      <a:r>
                        <a:rPr lang="en-US" sz="2400" dirty="0">
                          <a:latin typeface="Roboto" panose="02000000000000000000" pitchFamily="2" charset="0"/>
                          <a:ea typeface="Roboto" panose="02000000000000000000" pitchFamily="2" charset="0"/>
                          <a:cs typeface="Roboto" panose="02000000000000000000" pitchFamily="2" charset="0"/>
                        </a:rPr>
                        <a:t>User Name: </a:t>
                      </a:r>
                    </a:p>
                  </a:txBody>
                  <a:tcPr/>
                </a:tc>
                <a:tc>
                  <a:txBody>
                    <a:bodyPr/>
                    <a:lstStyle/>
                    <a:p>
                      <a:pPr algn="ctr"/>
                      <a:r>
                        <a:rPr lang="en-US" sz="2400" dirty="0">
                          <a:latin typeface="Roboto" panose="02000000000000000000" pitchFamily="2" charset="0"/>
                          <a:ea typeface="Roboto" panose="02000000000000000000" pitchFamily="2" charset="0"/>
                          <a:cs typeface="Roboto" panose="02000000000000000000" pitchFamily="2" charset="0"/>
                        </a:rPr>
                        <a:t>Password:</a:t>
                      </a:r>
                    </a:p>
                  </a:txBody>
                  <a:tcPr/>
                </a:tc>
                <a:extLst>
                  <a:ext uri="{0D108BD9-81ED-4DB2-BD59-A6C34878D82A}">
                    <a16:rowId xmlns:a16="http://schemas.microsoft.com/office/drawing/2014/main" val="1483122131"/>
                  </a:ext>
                </a:extLst>
              </a:tr>
              <a:tr h="773974">
                <a:tc>
                  <a:txBody>
                    <a:bodyPr/>
                    <a:lstStyle/>
                    <a:p>
                      <a:pPr algn="ctr"/>
                      <a:r>
                        <a:rPr lang="en-US" sz="2400" dirty="0">
                          <a:latin typeface="Roboto" panose="02000000000000000000" pitchFamily="2" charset="0"/>
                          <a:ea typeface="Roboto" panose="02000000000000000000" pitchFamily="2" charset="0"/>
                          <a:cs typeface="Roboto" panose="02000000000000000000" pitchFamily="2" charset="0"/>
                        </a:rPr>
                        <a:t>Microsoft 365</a:t>
                      </a:r>
                    </a:p>
                    <a:p>
                      <a:pPr algn="ctr"/>
                      <a:r>
                        <a:rPr lang="en-US" sz="2400" dirty="0">
                          <a:latin typeface="Roboto" panose="02000000000000000000" pitchFamily="2" charset="0"/>
                          <a:ea typeface="Roboto" panose="02000000000000000000" pitchFamily="2" charset="0"/>
                          <a:cs typeface="Roboto" panose="02000000000000000000" pitchFamily="2" charset="0"/>
                        </a:rPr>
                        <a:t>User Name</a:t>
                      </a:r>
                    </a:p>
                  </a:txBody>
                  <a:tcPr/>
                </a:tc>
                <a:tc>
                  <a:txBody>
                    <a:bodyPr/>
                    <a:lstStyle/>
                    <a:p>
                      <a:pPr algn="ctr"/>
                      <a:r>
                        <a:rPr lang="en-US" sz="2400" dirty="0">
                          <a:latin typeface="Roboto" panose="02000000000000000000" pitchFamily="2" charset="0"/>
                          <a:ea typeface="Roboto" panose="02000000000000000000" pitchFamily="2" charset="0"/>
                          <a:cs typeface="Roboto" panose="02000000000000000000" pitchFamily="2" charset="0"/>
                        </a:rPr>
                        <a:t>Microsoft 365</a:t>
                      </a:r>
                    </a:p>
                    <a:p>
                      <a:pPr algn="ctr"/>
                      <a:r>
                        <a:rPr lang="en-US" sz="2400" dirty="0">
                          <a:latin typeface="Roboto" panose="02000000000000000000" pitchFamily="2" charset="0"/>
                          <a:ea typeface="Roboto" panose="02000000000000000000" pitchFamily="2" charset="0"/>
                          <a:cs typeface="Roboto" panose="02000000000000000000" pitchFamily="2" charset="0"/>
                        </a:rPr>
                        <a:t>Password</a:t>
                      </a:r>
                    </a:p>
                  </a:txBody>
                  <a:tcPr/>
                </a:tc>
                <a:extLst>
                  <a:ext uri="{0D108BD9-81ED-4DB2-BD59-A6C34878D82A}">
                    <a16:rowId xmlns:a16="http://schemas.microsoft.com/office/drawing/2014/main" val="2338911355"/>
                  </a:ext>
                </a:extLst>
              </a:tr>
            </a:tbl>
          </a:graphicData>
        </a:graphic>
      </p:graphicFrame>
    </p:spTree>
    <p:extLst>
      <p:ext uri="{BB962C8B-B14F-4D97-AF65-F5344CB8AC3E}">
        <p14:creationId xmlns:p14="http://schemas.microsoft.com/office/powerpoint/2010/main" val="1812732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0" name="Picture 59">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61" name="Straight Connector 60">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3" name="Rectangle 62">
            <a:extLst>
              <a:ext uri="{FF2B5EF4-FFF2-40B4-BE49-F238E27FC236}">
                <a16:creationId xmlns:a16="http://schemas.microsoft.com/office/drawing/2014/main" id="{2964FA47-7A93-494E-8B34-0B580D0D1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FDC56BB-C02B-4D2D-B96E-2E006E462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684DE3-DA18-474D-8359-D2FCB41A1E7D}"/>
              </a:ext>
            </a:extLst>
          </p:cNvPr>
          <p:cNvSpPr>
            <a:spLocks noGrp="1"/>
          </p:cNvSpPr>
          <p:nvPr>
            <p:ph type="title"/>
          </p:nvPr>
        </p:nvSpPr>
        <p:spPr>
          <a:xfrm>
            <a:off x="1083350" y="802298"/>
            <a:ext cx="4156127" cy="2541431"/>
          </a:xfrm>
        </p:spPr>
        <p:txBody>
          <a:bodyPr vert="horz" lIns="91440" tIns="45720" rIns="91440" bIns="0" rtlCol="0" anchor="b">
            <a:normAutofit/>
          </a:bodyPr>
          <a:lstStyle/>
          <a:p>
            <a:pPr defTabSz="914400"/>
            <a:r>
              <a:rPr lang="en-US" sz="4700" dirty="0">
                <a:latin typeface="Roboto" panose="02000000000000000000" pitchFamily="2" charset="0"/>
                <a:ea typeface="Roboto" panose="02000000000000000000" pitchFamily="2" charset="0"/>
                <a:cs typeface="Roboto" panose="02000000000000000000" pitchFamily="2" charset="0"/>
              </a:rPr>
              <a:t>Select your path</a:t>
            </a:r>
          </a:p>
        </p:txBody>
      </p:sp>
      <p:cxnSp>
        <p:nvCxnSpPr>
          <p:cNvPr id="65" name="Straight Connector 64">
            <a:extLst>
              <a:ext uri="{FF2B5EF4-FFF2-40B4-BE49-F238E27FC236}">
                <a16:creationId xmlns:a16="http://schemas.microsoft.com/office/drawing/2014/main" id="{277E8B1F-5A2F-41B8-9826-75D40F734D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2193" y="3526496"/>
            <a:ext cx="415208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8" name="TextBox 27">
            <a:extLst>
              <a:ext uri="{FF2B5EF4-FFF2-40B4-BE49-F238E27FC236}">
                <a16:creationId xmlns:a16="http://schemas.microsoft.com/office/drawing/2014/main" id="{856682E8-E494-4A3E-91E2-D1CE2116F5B6}"/>
              </a:ext>
            </a:extLst>
          </p:cNvPr>
          <p:cNvSpPr txBox="1"/>
          <p:nvPr/>
        </p:nvSpPr>
        <p:spPr>
          <a:xfrm>
            <a:off x="1083351" y="3531204"/>
            <a:ext cx="4156126" cy="977621"/>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sz="1700" i="0" cap="all" dirty="0">
                <a:latin typeface="Roboto" panose="02000000000000000000" pitchFamily="2" charset="0"/>
                <a:ea typeface="Roboto" panose="02000000000000000000" pitchFamily="2" charset="0"/>
                <a:cs typeface="Roboto" panose="02000000000000000000" pitchFamily="2" charset="0"/>
              </a:rPr>
              <a:t>YOU CAN ALSO CHOOSE A SECONDARY PATH IF YOU ARE STILL DECIDING!</a:t>
            </a:r>
          </a:p>
        </p:txBody>
      </p:sp>
      <p:grpSp>
        <p:nvGrpSpPr>
          <p:cNvPr id="66" name="Group 65">
            <a:extLst>
              <a:ext uri="{FF2B5EF4-FFF2-40B4-BE49-F238E27FC236}">
                <a16:creationId xmlns:a16="http://schemas.microsoft.com/office/drawing/2014/main" id="{AB09279E-584C-47FB-A1B5-3576588A2D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14608" y="477854"/>
            <a:ext cx="2946425" cy="2496254"/>
            <a:chOff x="7807230" y="2012810"/>
            <a:chExt cx="3251252" cy="3459865"/>
          </a:xfrm>
          <a:solidFill>
            <a:schemeClr val="bg1"/>
          </a:solidFill>
        </p:grpSpPr>
        <p:sp>
          <p:nvSpPr>
            <p:cNvPr id="67" name="Rectangle 66">
              <a:extLst>
                <a:ext uri="{FF2B5EF4-FFF2-40B4-BE49-F238E27FC236}">
                  <a16:creationId xmlns:a16="http://schemas.microsoft.com/office/drawing/2014/main" id="{8FFDC514-39D2-4A8F-9889-B4F2BAC3A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pFill/>
            <a:ln w="76200" cmpd="sng">
              <a:noFill/>
              <a:miter lim="800000"/>
            </a:ln>
            <a:effectLst>
              <a:outerShdw blurRad="127000" dist="190500" dir="4740000" sx="98000" sy="98000" algn="tl" rotWithShape="0">
                <a:srgbClr val="000000">
                  <a:alpha val="30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DB43B7F-2A86-46E3-A50D-20A3988D2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2087"/>
            </a:xfrm>
            <a:prstGeom prst="rect">
              <a:avLst/>
            </a:prstGeom>
            <a:grp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Timeline&#10;&#10;Description automatically generated">
            <a:extLst>
              <a:ext uri="{FF2B5EF4-FFF2-40B4-BE49-F238E27FC236}">
                <a16:creationId xmlns:a16="http://schemas.microsoft.com/office/drawing/2014/main" id="{9E8829B1-3A5A-43F0-8DA7-8A4AA6EEFE9F}"/>
              </a:ext>
            </a:extLst>
          </p:cNvPr>
          <p:cNvPicPr>
            <a:picLocks noChangeAspect="1"/>
          </p:cNvPicPr>
          <p:nvPr/>
        </p:nvPicPr>
        <p:blipFill>
          <a:blip r:embed="rId4"/>
          <a:stretch>
            <a:fillRect/>
          </a:stretch>
        </p:blipFill>
        <p:spPr>
          <a:xfrm>
            <a:off x="5834190" y="872902"/>
            <a:ext cx="2695468" cy="1704883"/>
          </a:xfrm>
          <a:prstGeom prst="rect">
            <a:avLst/>
          </a:prstGeom>
        </p:spPr>
      </p:pic>
      <p:grpSp>
        <p:nvGrpSpPr>
          <p:cNvPr id="69" name="Group 68">
            <a:extLst>
              <a:ext uri="{FF2B5EF4-FFF2-40B4-BE49-F238E27FC236}">
                <a16:creationId xmlns:a16="http://schemas.microsoft.com/office/drawing/2014/main" id="{B21AD6C4-7E01-42CB-8459-9B6C8454E4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07176" y="3139262"/>
            <a:ext cx="2946426" cy="2478034"/>
            <a:chOff x="7807230" y="2012810"/>
            <a:chExt cx="3251252" cy="3459865"/>
          </a:xfrm>
        </p:grpSpPr>
        <p:sp>
          <p:nvSpPr>
            <p:cNvPr id="70" name="Rectangle 69">
              <a:extLst>
                <a:ext uri="{FF2B5EF4-FFF2-40B4-BE49-F238E27FC236}">
                  <a16:creationId xmlns:a16="http://schemas.microsoft.com/office/drawing/2014/main" id="{4F3663C8-9353-40C8-B1F8-8D9ACE34F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ABB3400-A4A1-470A-88BE-B4476E074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Graphical user interface, text, application, email&#10;&#10;Description automatically generated">
            <a:extLst>
              <a:ext uri="{FF2B5EF4-FFF2-40B4-BE49-F238E27FC236}">
                <a16:creationId xmlns:a16="http://schemas.microsoft.com/office/drawing/2014/main" id="{D6F56581-8232-4705-A971-E5A4075144A5}"/>
              </a:ext>
            </a:extLst>
          </p:cNvPr>
          <p:cNvPicPr>
            <a:picLocks noChangeAspect="1"/>
          </p:cNvPicPr>
          <p:nvPr/>
        </p:nvPicPr>
        <p:blipFill>
          <a:blip r:embed="rId5"/>
          <a:stretch>
            <a:fillRect/>
          </a:stretch>
        </p:blipFill>
        <p:spPr>
          <a:xfrm>
            <a:off x="5834189" y="3544061"/>
            <a:ext cx="2693669" cy="1663340"/>
          </a:xfrm>
          <a:prstGeom prst="rect">
            <a:avLst/>
          </a:prstGeom>
        </p:spPr>
      </p:pic>
      <p:pic>
        <p:nvPicPr>
          <p:cNvPr id="72" name="Picture 71">
            <a:extLst>
              <a:ext uri="{FF2B5EF4-FFF2-40B4-BE49-F238E27FC236}">
                <a16:creationId xmlns:a16="http://schemas.microsoft.com/office/drawing/2014/main" id="{3A363C31-CC32-43F8-B395-4A6A4CC6C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73" name="Straight Connector 72">
            <a:extLst>
              <a:ext uri="{FF2B5EF4-FFF2-40B4-BE49-F238E27FC236}">
                <a16:creationId xmlns:a16="http://schemas.microsoft.com/office/drawing/2014/main" id="{56181DDF-3C4D-44E4-BB9E-2D3100830C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190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altLang="en-US" sz="3600" dirty="0">
                <a:latin typeface="Roboto" panose="02000000000000000000" pitchFamily="2" charset="0"/>
                <a:ea typeface="Roboto" panose="02000000000000000000" pitchFamily="2" charset="0"/>
                <a:cs typeface="Roboto" panose="02000000000000000000" pitchFamily="2" charset="0"/>
              </a:rPr>
              <a:t>Enter/update Your </a:t>
            </a:r>
            <a:br>
              <a:rPr lang="en-US" altLang="en-US" sz="3600" dirty="0">
                <a:latin typeface="Roboto" panose="02000000000000000000" pitchFamily="2" charset="0"/>
                <a:ea typeface="Roboto" panose="02000000000000000000" pitchFamily="2" charset="0"/>
                <a:cs typeface="Roboto" panose="02000000000000000000" pitchFamily="2" charset="0"/>
              </a:rPr>
            </a:br>
            <a:r>
              <a:rPr lang="en-US" altLang="en-US" sz="3600" dirty="0">
                <a:latin typeface="Roboto" panose="02000000000000000000" pitchFamily="2" charset="0"/>
                <a:ea typeface="Roboto" panose="02000000000000000000" pitchFamily="2" charset="0"/>
                <a:cs typeface="Roboto" panose="02000000000000000000" pitchFamily="2" charset="0"/>
              </a:rPr>
              <a:t>Email Address</a:t>
            </a:r>
          </a:p>
        </p:txBody>
      </p:sp>
      <p:sp>
        <p:nvSpPr>
          <p:cNvPr id="3" name="Content Placeholder 2"/>
          <p:cNvSpPr>
            <a:spLocks noGrp="1"/>
          </p:cNvSpPr>
          <p:nvPr>
            <p:ph idx="1"/>
          </p:nvPr>
        </p:nvSpPr>
        <p:spPr>
          <a:xfrm>
            <a:off x="1274232" y="2209800"/>
            <a:ext cx="6595535" cy="3444997"/>
          </a:xfrm>
        </p:spPr>
        <p:txBody>
          <a:bodyPr>
            <a:normAutofit fontScale="70000" lnSpcReduction="20000"/>
          </a:bodyPr>
          <a:lstStyle/>
          <a:p>
            <a:pPr marL="0" indent="0">
              <a:buNone/>
              <a:defRPr/>
            </a:pPr>
            <a:r>
              <a:rPr lang="en-US" sz="2700" dirty="0">
                <a:latin typeface="Roboto" panose="02000000000000000000" pitchFamily="2" charset="0"/>
                <a:ea typeface="Roboto" panose="02000000000000000000" pitchFamily="2" charset="0"/>
                <a:cs typeface="Roboto" panose="02000000000000000000" pitchFamily="2" charset="0"/>
              </a:rPr>
              <a:t>We need your </a:t>
            </a:r>
            <a:r>
              <a:rPr lang="en-US" sz="2700" b="1" dirty="0">
                <a:latin typeface="Roboto" panose="02000000000000000000" pitchFamily="2" charset="0"/>
                <a:ea typeface="Roboto" panose="02000000000000000000" pitchFamily="2" charset="0"/>
                <a:cs typeface="Roboto" panose="02000000000000000000" pitchFamily="2" charset="0"/>
              </a:rPr>
              <a:t>personal</a:t>
            </a:r>
            <a:r>
              <a:rPr lang="en-US" sz="2700" dirty="0">
                <a:latin typeface="Roboto" panose="02000000000000000000" pitchFamily="2" charset="0"/>
                <a:ea typeface="Roboto" panose="02000000000000000000" pitchFamily="2" charset="0"/>
                <a:cs typeface="Roboto" panose="02000000000000000000" pitchFamily="2" charset="0"/>
              </a:rPr>
              <a:t> email address so we can communicate important information with you. Please get in the habit of checking email frequently. </a:t>
            </a:r>
          </a:p>
          <a:p>
            <a:pPr marL="514350" indent="-514350">
              <a:buAutoNum type="arabicPeriod"/>
              <a:defRPr/>
            </a:pPr>
            <a:r>
              <a:rPr lang="en-US" sz="2600" dirty="0">
                <a:latin typeface="Roboto" panose="02000000000000000000" pitchFamily="2" charset="0"/>
                <a:ea typeface="Roboto" panose="02000000000000000000" pitchFamily="2" charset="0"/>
                <a:cs typeface="Roboto" panose="02000000000000000000" pitchFamily="2" charset="0"/>
              </a:rPr>
              <a:t>Click on the “About Me” link at the top. </a:t>
            </a:r>
          </a:p>
          <a:p>
            <a:pPr marL="514350" indent="-514350">
              <a:buAutoNum type="arabicPeriod"/>
              <a:defRPr/>
            </a:pPr>
            <a:r>
              <a:rPr lang="en-US" sz="2600" dirty="0">
                <a:latin typeface="Roboto" panose="02000000000000000000" pitchFamily="2" charset="0"/>
                <a:ea typeface="Roboto" panose="02000000000000000000" pitchFamily="2" charset="0"/>
                <a:cs typeface="Roboto" panose="02000000000000000000" pitchFamily="2" charset="0"/>
              </a:rPr>
              <a:t>Click on “My Account.” </a:t>
            </a:r>
          </a:p>
          <a:p>
            <a:pPr marL="514350" indent="-514350">
              <a:buAutoNum type="arabicPeriod"/>
              <a:defRPr/>
            </a:pPr>
            <a:r>
              <a:rPr lang="en-US" sz="2600" dirty="0">
                <a:latin typeface="Roboto" panose="02000000000000000000" pitchFamily="2" charset="0"/>
                <a:ea typeface="Roboto" panose="02000000000000000000" pitchFamily="2" charset="0"/>
                <a:cs typeface="Roboto" panose="02000000000000000000" pitchFamily="2" charset="0"/>
              </a:rPr>
              <a:t>Click on the Pencil Icon in the “Contact Information Box.” </a:t>
            </a:r>
          </a:p>
          <a:p>
            <a:pPr marL="514350" indent="-514350">
              <a:buAutoNum type="arabicPeriod"/>
              <a:defRPr/>
            </a:pPr>
            <a:r>
              <a:rPr lang="en-US" sz="2600" dirty="0">
                <a:latin typeface="Roboto" panose="02000000000000000000" pitchFamily="2" charset="0"/>
                <a:ea typeface="Roboto" panose="02000000000000000000" pitchFamily="2" charset="0"/>
                <a:cs typeface="Roboto" panose="02000000000000000000" pitchFamily="2" charset="0"/>
              </a:rPr>
              <a:t>Enter your personal email address. </a:t>
            </a:r>
          </a:p>
          <a:p>
            <a:pPr marL="514350" indent="-514350">
              <a:buAutoNum type="arabicPeriod"/>
              <a:defRPr/>
            </a:pPr>
            <a:r>
              <a:rPr lang="en-US" sz="2600" dirty="0">
                <a:latin typeface="Roboto" panose="02000000000000000000" pitchFamily="2" charset="0"/>
                <a:ea typeface="Roboto" panose="02000000000000000000" pitchFamily="2" charset="0"/>
                <a:cs typeface="Roboto" panose="02000000000000000000" pitchFamily="2" charset="0"/>
              </a:rPr>
              <a:t>Click “Save.” </a:t>
            </a:r>
          </a:p>
        </p:txBody>
      </p:sp>
      <p:pic>
        <p:nvPicPr>
          <p:cNvPr id="4" name="Graphic 3" descr="Email with solid fill">
            <a:extLst>
              <a:ext uri="{FF2B5EF4-FFF2-40B4-BE49-F238E27FC236}">
                <a16:creationId xmlns:a16="http://schemas.microsoft.com/office/drawing/2014/main" id="{B2EE854E-88F9-44FC-A419-F28E6C98D3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1400" y="4419600"/>
            <a:ext cx="1524000" cy="1524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088684" y="804519"/>
            <a:ext cx="7202456" cy="1049235"/>
          </a:xfrm>
        </p:spPr>
        <p:txBody>
          <a:bodyPr>
            <a:normAutofit/>
          </a:bodyPr>
          <a:lstStyle/>
          <a:p>
            <a:r>
              <a:rPr lang="en-US" altLang="en-US" dirty="0">
                <a:latin typeface="Roboto" panose="02000000000000000000" pitchFamily="2" charset="0"/>
                <a:ea typeface="Roboto" panose="02000000000000000000" pitchFamily="2" charset="0"/>
                <a:cs typeface="Roboto" panose="02000000000000000000" pitchFamily="2" charset="0"/>
              </a:rPr>
              <a:t>You can use Naviance for…</a:t>
            </a:r>
          </a:p>
        </p:txBody>
      </p:sp>
      <p:graphicFrame>
        <p:nvGraphicFramePr>
          <p:cNvPr id="15364" name="Content Placeholder 2">
            <a:extLst>
              <a:ext uri="{FF2B5EF4-FFF2-40B4-BE49-F238E27FC236}">
                <a16:creationId xmlns:a16="http://schemas.microsoft.com/office/drawing/2014/main" id="{701503CC-33B2-4880-9923-6ADC7CC66B1F}"/>
              </a:ext>
            </a:extLst>
          </p:cNvPr>
          <p:cNvGraphicFramePr>
            <a:graphicFrameLocks noGrp="1"/>
          </p:cNvGraphicFramePr>
          <p:nvPr>
            <p:ph idx="1"/>
            <p:extLst>
              <p:ext uri="{D42A27DB-BD31-4B8C-83A1-F6EECF244321}">
                <p14:modId xmlns:p14="http://schemas.microsoft.com/office/powerpoint/2010/main" val="3144279928"/>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Complete the Junior Bridge Law Survey</a:t>
            </a:r>
          </a:p>
        </p:txBody>
      </p:sp>
      <p:sp>
        <p:nvSpPr>
          <p:cNvPr id="4" name="Content Placeholder 3">
            <a:extLst>
              <a:ext uri="{FF2B5EF4-FFF2-40B4-BE49-F238E27FC236}">
                <a16:creationId xmlns:a16="http://schemas.microsoft.com/office/drawing/2014/main" id="{6CEE443B-3B57-4C8B-AD46-87FB4B0F5CD5}"/>
              </a:ext>
            </a:extLst>
          </p:cNvPr>
          <p:cNvSpPr>
            <a:spLocks noGrp="1"/>
          </p:cNvSpPr>
          <p:nvPr>
            <p:ph idx="1"/>
          </p:nvPr>
        </p:nvSpPr>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Go to </a:t>
            </a:r>
            <a:r>
              <a:rPr lang="en-US" b="1" dirty="0">
                <a:latin typeface="Roboto" panose="02000000000000000000" pitchFamily="2" charset="0"/>
                <a:ea typeface="Roboto" panose="02000000000000000000" pitchFamily="2" charset="0"/>
                <a:cs typeface="Roboto" panose="02000000000000000000" pitchFamily="2" charset="0"/>
              </a:rPr>
              <a:t>My Planner </a:t>
            </a:r>
            <a:r>
              <a:rPr lang="en-US" dirty="0">
                <a:latin typeface="Roboto" panose="02000000000000000000" pitchFamily="2" charset="0"/>
                <a:ea typeface="Roboto" panose="02000000000000000000" pitchFamily="2" charset="0"/>
                <a:cs typeface="Roboto" panose="02000000000000000000" pitchFamily="2" charset="0"/>
              </a:rPr>
              <a:t>and click </a:t>
            </a:r>
            <a:r>
              <a:rPr lang="en-US" b="1" dirty="0">
                <a:latin typeface="Roboto" panose="02000000000000000000" pitchFamily="2" charset="0"/>
                <a:ea typeface="Roboto" panose="02000000000000000000" pitchFamily="2" charset="0"/>
                <a:cs typeface="Roboto" panose="02000000000000000000" pitchFamily="2" charset="0"/>
              </a:rPr>
              <a:t>Tasks</a:t>
            </a:r>
          </a:p>
          <a:p>
            <a:r>
              <a:rPr lang="en-US" dirty="0">
                <a:latin typeface="Roboto" panose="02000000000000000000" pitchFamily="2" charset="0"/>
                <a:ea typeface="Roboto" panose="02000000000000000000" pitchFamily="2" charset="0"/>
                <a:cs typeface="Roboto" panose="02000000000000000000" pitchFamily="2" charset="0"/>
              </a:rPr>
              <a:t>Select </a:t>
            </a:r>
            <a:r>
              <a:rPr lang="en-US" b="1" i="0" u="none" strike="noStrike" dirty="0">
                <a:effectLst/>
                <a:latin typeface="Roboto" panose="02000000000000000000" pitchFamily="2" charset="0"/>
                <a:ea typeface="Roboto" panose="02000000000000000000" pitchFamily="2" charset="0"/>
                <a:cs typeface="Roboto" panose="02000000000000000000" pitchFamily="2" charset="0"/>
              </a:rPr>
              <a:t>11th Grade - BRIDGE Law Survey</a:t>
            </a:r>
            <a:endParaRPr lang="en-US" b="1"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Select </a:t>
            </a:r>
            <a:r>
              <a:rPr lang="en-US" b="1" dirty="0">
                <a:latin typeface="Roboto" panose="02000000000000000000" pitchFamily="2" charset="0"/>
                <a:ea typeface="Roboto" panose="02000000000000000000" pitchFamily="2" charset="0"/>
                <a:cs typeface="Roboto" panose="02000000000000000000" pitchFamily="2" charset="0"/>
              </a:rPr>
              <a:t>take this survey </a:t>
            </a:r>
            <a:r>
              <a:rPr lang="en-US" dirty="0">
                <a:latin typeface="Roboto" panose="02000000000000000000" pitchFamily="2" charset="0"/>
                <a:ea typeface="Roboto" panose="02000000000000000000" pitchFamily="2" charset="0"/>
                <a:cs typeface="Roboto" panose="02000000000000000000" pitchFamily="2" charset="0"/>
              </a:rPr>
              <a:t>on the right side of the screen.  Look for the pink diamond with a white arrow.</a:t>
            </a:r>
          </a:p>
          <a:p>
            <a:r>
              <a:rPr lang="en-US" dirty="0">
                <a:latin typeface="Roboto" panose="02000000000000000000" pitchFamily="2" charset="0"/>
                <a:ea typeface="Roboto" panose="02000000000000000000" pitchFamily="2" charset="0"/>
                <a:cs typeface="Roboto" panose="02000000000000000000" pitchFamily="2" charset="0"/>
              </a:rPr>
              <a:t>Click </a:t>
            </a:r>
            <a:r>
              <a:rPr lang="en-US" b="1" dirty="0">
                <a:latin typeface="Roboto" panose="02000000000000000000" pitchFamily="2" charset="0"/>
                <a:ea typeface="Roboto" panose="02000000000000000000" pitchFamily="2" charset="0"/>
                <a:cs typeface="Roboto" panose="02000000000000000000" pitchFamily="2" charset="0"/>
              </a:rPr>
              <a:t>Start</a:t>
            </a:r>
          </a:p>
          <a:p>
            <a:r>
              <a:rPr lang="en-US" dirty="0">
                <a:latin typeface="Roboto" panose="02000000000000000000" pitchFamily="2" charset="0"/>
                <a:ea typeface="Roboto" panose="02000000000000000000" pitchFamily="2" charset="0"/>
                <a:cs typeface="Roboto" panose="02000000000000000000" pitchFamily="2" charset="0"/>
              </a:rPr>
              <a:t>Answer the questions and select </a:t>
            </a:r>
            <a:r>
              <a:rPr lang="en-US" b="1" dirty="0">
                <a:latin typeface="Roboto" panose="02000000000000000000" pitchFamily="2" charset="0"/>
                <a:ea typeface="Roboto" panose="02000000000000000000" pitchFamily="2" charset="0"/>
                <a:cs typeface="Roboto" panose="02000000000000000000" pitchFamily="2" charset="0"/>
              </a:rPr>
              <a:t>Save and Finish</a:t>
            </a:r>
          </a:p>
        </p:txBody>
      </p:sp>
      <p:pic>
        <p:nvPicPr>
          <p:cNvPr id="3" name="Picture 2">
            <a:extLst>
              <a:ext uri="{FF2B5EF4-FFF2-40B4-BE49-F238E27FC236}">
                <a16:creationId xmlns:a16="http://schemas.microsoft.com/office/drawing/2014/main" id="{90347133-5F50-490E-8698-26F67A306E3B}"/>
              </a:ext>
            </a:extLst>
          </p:cNvPr>
          <p:cNvPicPr>
            <a:picLocks noChangeAspect="1"/>
          </p:cNvPicPr>
          <p:nvPr/>
        </p:nvPicPr>
        <p:blipFill>
          <a:blip r:embed="rId3"/>
          <a:stretch>
            <a:fillRect/>
          </a:stretch>
        </p:blipFill>
        <p:spPr>
          <a:xfrm>
            <a:off x="5029200" y="5080583"/>
            <a:ext cx="3314700" cy="771525"/>
          </a:xfrm>
          <a:prstGeom prst="rect">
            <a:avLst/>
          </a:prstGeom>
        </p:spPr>
      </p:pic>
      <p:sp>
        <p:nvSpPr>
          <p:cNvPr id="5" name="Arrow: Right 4">
            <a:extLst>
              <a:ext uri="{FF2B5EF4-FFF2-40B4-BE49-F238E27FC236}">
                <a16:creationId xmlns:a16="http://schemas.microsoft.com/office/drawing/2014/main" id="{60929DE0-DA32-4011-B085-AE1B4298824E}"/>
              </a:ext>
            </a:extLst>
          </p:cNvPr>
          <p:cNvSpPr/>
          <p:nvPr/>
        </p:nvSpPr>
        <p:spPr>
          <a:xfrm>
            <a:off x="2133600" y="5334000"/>
            <a:ext cx="3124200" cy="294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716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684" y="804519"/>
            <a:ext cx="7202456" cy="1049235"/>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Let’s talk about…</a:t>
            </a:r>
          </a:p>
        </p:txBody>
      </p:sp>
      <p:graphicFrame>
        <p:nvGraphicFramePr>
          <p:cNvPr id="5" name="Content Placeholder 2">
            <a:extLst>
              <a:ext uri="{FF2B5EF4-FFF2-40B4-BE49-F238E27FC236}">
                <a16:creationId xmlns:a16="http://schemas.microsoft.com/office/drawing/2014/main" id="{80B30DBC-8650-81D5-D06A-26EA48A1BD81}"/>
              </a:ext>
            </a:extLst>
          </p:cNvPr>
          <p:cNvGraphicFramePr>
            <a:graphicFrameLocks noGrp="1"/>
          </p:cNvGraphicFramePr>
          <p:nvPr>
            <p:ph idx="1"/>
            <p:extLst>
              <p:ext uri="{D42A27DB-BD31-4B8C-83A1-F6EECF244321}">
                <p14:modId xmlns:p14="http://schemas.microsoft.com/office/powerpoint/2010/main" val="1539649533"/>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6" name="Rectangle 35">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150FB3-094C-4D05-BF72-A1E4E6BF2EE9}"/>
              </a:ext>
            </a:extLst>
          </p:cNvPr>
          <p:cNvPicPr>
            <a:picLocks noChangeAspect="1"/>
          </p:cNvPicPr>
          <p:nvPr/>
        </p:nvPicPr>
        <p:blipFill rotWithShape="1">
          <a:blip r:embed="rId4">
            <a:duotone>
              <a:schemeClr val="bg2">
                <a:shade val="45000"/>
                <a:satMod val="135000"/>
              </a:schemeClr>
              <a:prstClr val="white"/>
            </a:duotone>
            <a:alphaModFix amt="50000"/>
          </a:blip>
          <a:srcRect l="27335" r="1" b="1"/>
          <a:stretch/>
        </p:blipFill>
        <p:spPr>
          <a:xfrm>
            <a:off x="228" y="10"/>
            <a:ext cx="9143772" cy="6857990"/>
          </a:xfrm>
          <a:prstGeom prst="rect">
            <a:avLst/>
          </a:prstGeom>
        </p:spPr>
      </p:pic>
      <p:sp>
        <p:nvSpPr>
          <p:cNvPr id="37" name="Rectangle 36">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7C4F3-EA37-4737-8620-A297955624FC}"/>
              </a:ext>
            </a:extLst>
          </p:cNvPr>
          <p:cNvSpPr>
            <a:spLocks noGrp="1"/>
          </p:cNvSpPr>
          <p:nvPr>
            <p:ph type="title"/>
          </p:nvPr>
        </p:nvSpPr>
        <p:spPr>
          <a:xfrm>
            <a:off x="1813334" y="802298"/>
            <a:ext cx="6477805" cy="2541431"/>
          </a:xfrm>
        </p:spPr>
        <p:txBody>
          <a:bodyPr vert="horz" lIns="91440" tIns="45720" rIns="91440" bIns="0" rtlCol="0" anchor="b">
            <a:normAutofit/>
          </a:bodyPr>
          <a:lstStyle/>
          <a:p>
            <a:pPr defTabSz="914400"/>
            <a:r>
              <a:rPr lang="en-US" sz="4100" dirty="0"/>
              <a:t>“</a:t>
            </a:r>
            <a:r>
              <a:rPr lang="en-US" sz="4100" dirty="0">
                <a:latin typeface="Roboto" panose="02000000000000000000" pitchFamily="2" charset="0"/>
                <a:ea typeface="Roboto" panose="02000000000000000000" pitchFamily="2" charset="0"/>
                <a:cs typeface="Roboto" panose="02000000000000000000" pitchFamily="2" charset="0"/>
              </a:rPr>
              <a:t>The best way to predict the future is to create it.”</a:t>
            </a:r>
            <a:br>
              <a:rPr lang="en-US" sz="4100" dirty="0">
                <a:latin typeface="Roboto" panose="02000000000000000000" pitchFamily="2" charset="0"/>
                <a:ea typeface="Roboto" panose="02000000000000000000" pitchFamily="2" charset="0"/>
                <a:cs typeface="Roboto" panose="02000000000000000000" pitchFamily="2" charset="0"/>
              </a:rPr>
            </a:br>
            <a:r>
              <a:rPr lang="en-US" sz="4100" dirty="0">
                <a:latin typeface="Roboto" panose="02000000000000000000" pitchFamily="2" charset="0"/>
                <a:ea typeface="Roboto" panose="02000000000000000000" pitchFamily="2" charset="0"/>
                <a:cs typeface="Roboto" panose="02000000000000000000" pitchFamily="2" charset="0"/>
              </a:rPr>
              <a:t>- Abraham Lincoln</a:t>
            </a:r>
          </a:p>
        </p:txBody>
      </p:sp>
      <p:sp>
        <p:nvSpPr>
          <p:cNvPr id="3" name="Text Placeholder 2">
            <a:extLst>
              <a:ext uri="{FF2B5EF4-FFF2-40B4-BE49-F238E27FC236}">
                <a16:creationId xmlns:a16="http://schemas.microsoft.com/office/drawing/2014/main" id="{FADA5B93-2D09-4558-B30E-D320BB59F600}"/>
              </a:ext>
            </a:extLst>
          </p:cNvPr>
          <p:cNvSpPr>
            <a:spLocks noGrp="1"/>
          </p:cNvSpPr>
          <p:nvPr>
            <p:ph type="body" idx="1"/>
          </p:nvPr>
        </p:nvSpPr>
        <p:spPr>
          <a:xfrm>
            <a:off x="1813335" y="3531204"/>
            <a:ext cx="6477804" cy="977621"/>
          </a:xfrm>
        </p:spPr>
        <p:txBody>
          <a:bodyPr vert="horz" lIns="91440" tIns="91440" rIns="91440" bIns="91440" rtlCol="0">
            <a:normAutofit/>
          </a:bodyPr>
          <a:lstStyle/>
          <a:p>
            <a:pPr defTabSz="914400"/>
            <a:r>
              <a:rPr lang="en-US" cap="all" dirty="0">
                <a:latin typeface="Roboto" panose="02000000000000000000" pitchFamily="2" charset="0"/>
                <a:ea typeface="Roboto" panose="02000000000000000000" pitchFamily="2" charset="0"/>
                <a:cs typeface="Roboto" panose="02000000000000000000" pitchFamily="2" charset="0"/>
              </a:rPr>
              <a:t>Just think about it </a:t>
            </a:r>
            <a:r>
              <a:rPr lang="en-US" cap="all"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endParaRPr lang="en-US" cap="all" dirty="0">
              <a:latin typeface="Roboto" panose="02000000000000000000" pitchFamily="2" charset="0"/>
              <a:ea typeface="Roboto" panose="02000000000000000000" pitchFamily="2" charset="0"/>
              <a:cs typeface="Roboto" panose="02000000000000000000" pitchFamily="2" charset="0"/>
            </a:endParaRPr>
          </a:p>
        </p:txBody>
      </p:sp>
      <p:cxnSp>
        <p:nvCxnSpPr>
          <p:cNvPr id="38" name="Straight Connector 37">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3"/>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9" name="Picture 38">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0" name="Straight Connector 39">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68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20" name="Rectangle 19">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19C008C6-A735-4273-B069-CEAD818A8801}"/>
              </a:ext>
            </a:extLst>
          </p:cNvPr>
          <p:cNvSpPr/>
          <p:nvPr/>
        </p:nvSpPr>
        <p:spPr>
          <a:xfrm>
            <a:off x="1793556" y="1590734"/>
            <a:ext cx="5554405"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3200" b="1" cap="all" dirty="0">
                <a:solidFill>
                  <a:schemeClr val="tx2"/>
                </a:solidFill>
                <a:latin typeface="Roboto" panose="02000000000000000000" pitchFamily="2" charset="0"/>
                <a:ea typeface="Roboto" panose="02000000000000000000" pitchFamily="2" charset="0"/>
                <a:cs typeface="Roboto" panose="02000000000000000000" pitchFamily="2" charset="0"/>
              </a:rPr>
              <a:t>JUNIOR ADVISEMENT &amp; IGP</a:t>
            </a:r>
          </a:p>
        </p:txBody>
      </p:sp>
      <p:cxnSp>
        <p:nvCxnSpPr>
          <p:cNvPr id="23" name="Straight Connector 22">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33762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C1E8529-4700-413F-80FB-527AD6C1A677}"/>
              </a:ext>
            </a:extLst>
          </p:cNvPr>
          <p:cNvSpPr txBox="1">
            <a:spLocks/>
          </p:cNvSpPr>
          <p:nvPr/>
        </p:nvSpPr>
        <p:spPr>
          <a:xfrm>
            <a:off x="1088684" y="1376053"/>
            <a:ext cx="7054418" cy="100299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defTabSz="914400">
              <a:spcAft>
                <a:spcPts val="600"/>
              </a:spcAft>
            </a:pPr>
            <a:r>
              <a:rPr lang="en-US" b="0" i="0" kern="1200" cap="all" dirty="0">
                <a:solidFill>
                  <a:schemeClr val="tx1"/>
                </a:solidFill>
                <a:effectLst/>
                <a:latin typeface="Roboto" panose="02000000000000000000" pitchFamily="2" charset="0"/>
                <a:ea typeface="Roboto" panose="02000000000000000000" pitchFamily="2" charset="0"/>
                <a:cs typeface="Roboto" panose="02000000000000000000" pitchFamily="2" charset="0"/>
              </a:rPr>
              <a:t>JUNIOR ADVISEMENT &amp; INDIVIDUAL GRADUATION PLAN</a:t>
            </a:r>
          </a:p>
        </p:txBody>
      </p:sp>
      <p:sp>
        <p:nvSpPr>
          <p:cNvPr id="3" name="Content Placeholder 2">
            <a:extLst>
              <a:ext uri="{FF2B5EF4-FFF2-40B4-BE49-F238E27FC236}">
                <a16:creationId xmlns:a16="http://schemas.microsoft.com/office/drawing/2014/main" id="{5ABA0113-0DC2-4E2C-8039-7F292EF23000}"/>
              </a:ext>
            </a:extLst>
          </p:cNvPr>
          <p:cNvSpPr>
            <a:spLocks noGrp="1"/>
          </p:cNvSpPr>
          <p:nvPr>
            <p:ph idx="1"/>
          </p:nvPr>
        </p:nvSpPr>
        <p:spPr>
          <a:xfrm>
            <a:off x="1088684" y="2464991"/>
            <a:ext cx="7054418" cy="2403571"/>
          </a:xfrm>
        </p:spPr>
        <p:txBody>
          <a:bodyPr vert="horz" lIns="91440" tIns="45720" rIns="91440" bIns="45720" rtlCol="0" anchor="t">
            <a:normAutofit/>
          </a:bodyPr>
          <a:lstStyle/>
          <a:p>
            <a:pPr defTabSz="914400">
              <a:lnSpc>
                <a:spcPct val="110000"/>
              </a:lnSpc>
            </a:pPr>
            <a:r>
              <a:rPr lang="en-US" sz="1700" dirty="0">
                <a:latin typeface="Roboto" panose="02000000000000000000" pitchFamily="2" charset="0"/>
                <a:ea typeface="Roboto" panose="02000000000000000000" pitchFamily="2" charset="0"/>
                <a:cs typeface="Roboto" panose="02000000000000000000" pitchFamily="2" charset="0"/>
              </a:rPr>
              <a:t>The Individual Graduation Plan (IGP) will be completed in CSIS, using the link in Naviance.</a:t>
            </a:r>
          </a:p>
          <a:p>
            <a:pPr defTabSz="914400">
              <a:lnSpc>
                <a:spcPct val="110000"/>
              </a:lnSpc>
            </a:pPr>
            <a:endParaRPr lang="en-US" sz="1700" dirty="0">
              <a:latin typeface="Roboto" panose="02000000000000000000" pitchFamily="2" charset="0"/>
              <a:ea typeface="Roboto" panose="02000000000000000000" pitchFamily="2" charset="0"/>
              <a:cs typeface="Roboto" panose="02000000000000000000" pitchFamily="2" charset="0"/>
            </a:endParaRPr>
          </a:p>
          <a:p>
            <a:pPr defTabSz="914400">
              <a:lnSpc>
                <a:spcPct val="110000"/>
              </a:lnSpc>
            </a:pPr>
            <a:r>
              <a:rPr lang="en-US" sz="1700" dirty="0">
                <a:latin typeface="Roboto" panose="02000000000000000000" pitchFamily="2" charset="0"/>
                <a:ea typeface="Roboto" panose="02000000000000000000" pitchFamily="2" charset="0"/>
                <a:cs typeface="Roboto" panose="02000000000000000000" pitchFamily="2" charset="0"/>
              </a:rPr>
              <a:t>All 11</a:t>
            </a:r>
            <a:r>
              <a:rPr lang="en-US" sz="1700" baseline="30000" dirty="0">
                <a:latin typeface="Roboto" panose="02000000000000000000" pitchFamily="2" charset="0"/>
                <a:ea typeface="Roboto" panose="02000000000000000000" pitchFamily="2" charset="0"/>
                <a:cs typeface="Roboto" panose="02000000000000000000" pitchFamily="2" charset="0"/>
              </a:rPr>
              <a:t>th</a:t>
            </a:r>
            <a:r>
              <a:rPr lang="en-US" sz="1700" dirty="0">
                <a:latin typeface="Roboto" panose="02000000000000000000" pitchFamily="2" charset="0"/>
                <a:ea typeface="Roboto" panose="02000000000000000000" pitchFamily="2" charset="0"/>
                <a:cs typeface="Roboto" panose="02000000000000000000" pitchFamily="2" charset="0"/>
              </a:rPr>
              <a:t> grade students will receive advisement concerning remaining graduation requirements for their Senior year and post-graduation options during 2</a:t>
            </a:r>
            <a:r>
              <a:rPr lang="en-US" sz="1700" baseline="30000" dirty="0">
                <a:latin typeface="Roboto" panose="02000000000000000000" pitchFamily="2" charset="0"/>
                <a:ea typeface="Roboto" panose="02000000000000000000" pitchFamily="2" charset="0"/>
                <a:cs typeface="Roboto" panose="02000000000000000000" pitchFamily="2" charset="0"/>
              </a:rPr>
              <a:t>nd</a:t>
            </a:r>
            <a:r>
              <a:rPr lang="en-US" sz="1700" dirty="0">
                <a:latin typeface="Roboto" panose="02000000000000000000" pitchFamily="2" charset="0"/>
                <a:ea typeface="Roboto" panose="02000000000000000000" pitchFamily="2" charset="0"/>
                <a:cs typeface="Roboto" panose="02000000000000000000" pitchFamily="2" charset="0"/>
              </a:rPr>
              <a:t> semester.  More information to come! </a:t>
            </a:r>
          </a:p>
          <a:p>
            <a:pPr defTabSz="914400">
              <a:lnSpc>
                <a:spcPct val="110000"/>
              </a:lnSpc>
            </a:pPr>
            <a:endParaRPr lang="en-US" sz="1700" dirty="0"/>
          </a:p>
        </p:txBody>
      </p:sp>
      <p:pic>
        <p:nvPicPr>
          <p:cNvPr id="19" name="Picture 18">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102337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20" name="Rectangle 19">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19C008C6-A735-4273-B069-CEAD818A8801}"/>
              </a:ext>
            </a:extLst>
          </p:cNvPr>
          <p:cNvSpPr/>
          <p:nvPr/>
        </p:nvSpPr>
        <p:spPr>
          <a:xfrm>
            <a:off x="1793556" y="1590734"/>
            <a:ext cx="5554405"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4400" b="1" cap="all" dirty="0">
                <a:solidFill>
                  <a:schemeClr val="tx2"/>
                </a:solidFill>
                <a:latin typeface="Roboto" panose="02000000000000000000" pitchFamily="2" charset="0"/>
                <a:ea typeface="Roboto" panose="02000000000000000000" pitchFamily="2" charset="0"/>
                <a:cs typeface="Roboto" panose="02000000000000000000" pitchFamily="2" charset="0"/>
              </a:rPr>
              <a:t>Graduation requirements</a:t>
            </a:r>
          </a:p>
        </p:txBody>
      </p:sp>
      <p:cxnSp>
        <p:nvCxnSpPr>
          <p:cNvPr id="23" name="Straight Connector 22">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68549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A0113-0DC2-4E2C-8039-7F292EF23000}"/>
              </a:ext>
            </a:extLst>
          </p:cNvPr>
          <p:cNvSpPr>
            <a:spLocks noGrp="1"/>
          </p:cNvSpPr>
          <p:nvPr>
            <p:ph sz="half" idx="1"/>
          </p:nvPr>
        </p:nvSpPr>
        <p:spPr/>
        <p:txBody>
          <a:bodyPr>
            <a:normAutofit/>
          </a:bodyPr>
          <a:lstStyle/>
          <a:p>
            <a:pPr marL="0" indent="0" algn="l" rtl="0" eaLnBrk="1" fontAlgn="t" latinLnBrk="0" hangingPunct="1">
              <a:spcBef>
                <a:spcPts val="0"/>
              </a:spcBef>
              <a:spcAft>
                <a:spcPts val="0"/>
              </a:spcAft>
              <a:buNone/>
            </a:pPr>
            <a:endParaRPr lang="en-US" sz="1000" b="0" i="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lgn="l" rtl="0" eaLnBrk="1" fontAlgn="t" latinLnBrk="0" hangingPunct="1">
              <a:spcBef>
                <a:spcPts val="0"/>
              </a:spcBef>
              <a:spcAft>
                <a:spcPts val="0"/>
              </a:spcAft>
              <a:buNone/>
            </a:pPr>
            <a:endParaRPr lang="en-US" sz="1200" b="0" i="0" u="none" strike="noStrike" kern="1200" dirty="0">
              <a:effectLst/>
              <a:latin typeface="Roboto" panose="02000000000000000000" pitchFamily="2" charset="0"/>
              <a:ea typeface="Roboto" panose="02000000000000000000" pitchFamily="2" charset="0"/>
              <a:cs typeface="Roboto" panose="02000000000000000000" pitchFamily="2" charset="0"/>
            </a:endParaRPr>
          </a:p>
          <a:p>
            <a:pPr marL="0" algn="l" rtl="0" eaLnBrk="1" fontAlgn="t" latinLnBrk="0" hangingPunct="1">
              <a:spcBef>
                <a:spcPts val="0"/>
              </a:spcBef>
              <a:spcAft>
                <a:spcPts val="0"/>
              </a:spcAft>
            </a:pP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algn="l" rtl="0" eaLnBrk="1" fontAlgn="t" latinLnBrk="0" hangingPunct="1">
              <a:spcBef>
                <a:spcPts val="0"/>
              </a:spcBef>
              <a:spcAft>
                <a:spcPts val="0"/>
              </a:spcAft>
            </a:pPr>
            <a:endParaRPr lang="en-US" sz="1800" b="0" i="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latin typeface="Calibri"/>
              <a:cs typeface="Calibri"/>
            </a:endParaRPr>
          </a:p>
        </p:txBody>
      </p:sp>
      <p:graphicFrame>
        <p:nvGraphicFramePr>
          <p:cNvPr id="7" name="Content Placeholder 6">
            <a:extLst>
              <a:ext uri="{FF2B5EF4-FFF2-40B4-BE49-F238E27FC236}">
                <a16:creationId xmlns:a16="http://schemas.microsoft.com/office/drawing/2014/main" id="{C7AA9740-5D25-F48F-AF58-3430FE881FB0}"/>
              </a:ext>
            </a:extLst>
          </p:cNvPr>
          <p:cNvGraphicFramePr>
            <a:graphicFrameLocks noGrp="1"/>
          </p:cNvGraphicFramePr>
          <p:nvPr>
            <p:ph sz="half" idx="2"/>
            <p:extLst>
              <p:ext uri="{D42A27DB-BD31-4B8C-83A1-F6EECF244321}">
                <p14:modId xmlns:p14="http://schemas.microsoft.com/office/powerpoint/2010/main" val="3619597023"/>
              </p:ext>
            </p:extLst>
          </p:nvPr>
        </p:nvGraphicFramePr>
        <p:xfrm>
          <a:off x="1433844" y="2057396"/>
          <a:ext cx="6477000" cy="36017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3303684660"/>
                    </a:ext>
                  </a:extLst>
                </a:gridCol>
                <a:gridCol w="3581400">
                  <a:extLst>
                    <a:ext uri="{9D8B030D-6E8A-4147-A177-3AD203B41FA5}">
                      <a16:colId xmlns:a16="http://schemas.microsoft.com/office/drawing/2014/main" val="1504923486"/>
                    </a:ext>
                  </a:extLst>
                </a:gridCol>
              </a:tblGrid>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Area of Study</a:t>
                      </a:r>
                    </a:p>
                  </a:txBody>
                  <a:tcPr/>
                </a:tc>
                <a:tc>
                  <a:txBody>
                    <a:bodyPr/>
                    <a:lstStyle/>
                    <a:p>
                      <a:r>
                        <a:rPr lang="en-US" dirty="0">
                          <a:latin typeface="Roboto" panose="02000000000000000000" pitchFamily="2" charset="0"/>
                          <a:ea typeface="Roboto" panose="02000000000000000000" pitchFamily="2" charset="0"/>
                          <a:cs typeface="Roboto" panose="02000000000000000000" pitchFamily="2" charset="0"/>
                        </a:rPr>
                        <a:t>Required Credits</a:t>
                      </a:r>
                    </a:p>
                  </a:txBody>
                  <a:tcPr/>
                </a:tc>
                <a:extLst>
                  <a:ext uri="{0D108BD9-81ED-4DB2-BD59-A6C34878D82A}">
                    <a16:rowId xmlns:a16="http://schemas.microsoft.com/office/drawing/2014/main" val="2753003527"/>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English</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4 credits</a:t>
                      </a:r>
                      <a:r>
                        <a:rPr lang="en-US" dirty="0">
                          <a:latin typeface="Roboto" panose="02000000000000000000" pitchFamily="2" charset="0"/>
                          <a:ea typeface="Roboto" panose="02000000000000000000" pitchFamily="2" charset="0"/>
                          <a:cs typeface="Roboto" panose="02000000000000000000" pitchFamily="2" charset="0"/>
                        </a:rPr>
                        <a:t> (9</a:t>
                      </a:r>
                      <a:r>
                        <a:rPr lang="en-US" baseline="30000" dirty="0">
                          <a:latin typeface="Roboto" panose="02000000000000000000" pitchFamily="2" charset="0"/>
                          <a:ea typeface="Roboto" panose="02000000000000000000" pitchFamily="2" charset="0"/>
                          <a:cs typeface="Roboto" panose="02000000000000000000" pitchFamily="2" charset="0"/>
                        </a:rPr>
                        <a:t>th</a:t>
                      </a:r>
                      <a:r>
                        <a:rPr lang="en-US" dirty="0">
                          <a:latin typeface="Roboto" panose="02000000000000000000" pitchFamily="2" charset="0"/>
                          <a:ea typeface="Roboto" panose="02000000000000000000" pitchFamily="2" charset="0"/>
                          <a:cs typeface="Roboto" panose="02000000000000000000" pitchFamily="2" charset="0"/>
                        </a:rPr>
                        <a:t> Lit, American Lit)</a:t>
                      </a:r>
                    </a:p>
                  </a:txBody>
                  <a:tcPr/>
                </a:tc>
                <a:extLst>
                  <a:ext uri="{0D108BD9-81ED-4DB2-BD59-A6C34878D82A}">
                    <a16:rowId xmlns:a16="http://schemas.microsoft.com/office/drawing/2014/main" val="2379898645"/>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Mathematics</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4 credits </a:t>
                      </a:r>
                      <a:r>
                        <a:rPr lang="en-US" dirty="0">
                          <a:latin typeface="Roboto" panose="02000000000000000000" pitchFamily="2" charset="0"/>
                          <a:ea typeface="Roboto" panose="02000000000000000000" pitchFamily="2" charset="0"/>
                          <a:cs typeface="Roboto" panose="02000000000000000000" pitchFamily="2" charset="0"/>
                        </a:rPr>
                        <a:t>(</a:t>
                      </a:r>
                      <a:r>
                        <a:rPr lang="en-US" dirty="0" err="1">
                          <a:latin typeface="Roboto" panose="02000000000000000000" pitchFamily="2" charset="0"/>
                          <a:ea typeface="Roboto" panose="02000000000000000000" pitchFamily="2" charset="0"/>
                          <a:cs typeface="Roboto" panose="02000000000000000000" pitchFamily="2" charset="0"/>
                        </a:rPr>
                        <a:t>Alg</a:t>
                      </a:r>
                      <a:r>
                        <a:rPr lang="en-US" dirty="0">
                          <a:latin typeface="Roboto" panose="02000000000000000000" pitchFamily="2" charset="0"/>
                          <a:ea typeface="Roboto" panose="02000000000000000000" pitchFamily="2" charset="0"/>
                          <a:cs typeface="Roboto" panose="02000000000000000000" pitchFamily="2" charset="0"/>
                        </a:rPr>
                        <a:t>, Geometry, Adv </a:t>
                      </a:r>
                      <a:r>
                        <a:rPr lang="en-US" dirty="0" err="1">
                          <a:latin typeface="Roboto" panose="02000000000000000000" pitchFamily="2" charset="0"/>
                          <a:ea typeface="Roboto" panose="02000000000000000000" pitchFamily="2" charset="0"/>
                          <a:cs typeface="Roboto" panose="02000000000000000000" pitchFamily="2" charset="0"/>
                        </a:rPr>
                        <a:t>Alg</a:t>
                      </a:r>
                      <a:r>
                        <a:rPr lang="en-US" dirty="0">
                          <a:latin typeface="Roboto" panose="02000000000000000000" pitchFamily="2" charset="0"/>
                          <a:ea typeface="Roboto" panose="02000000000000000000" pitchFamily="2" charset="0"/>
                          <a:cs typeface="Roboto" panose="02000000000000000000" pitchFamily="2" charset="0"/>
                        </a:rPr>
                        <a:t>)</a:t>
                      </a:r>
                    </a:p>
                  </a:txBody>
                  <a:tcPr/>
                </a:tc>
                <a:extLst>
                  <a:ext uri="{0D108BD9-81ED-4DB2-BD59-A6C34878D82A}">
                    <a16:rowId xmlns:a16="http://schemas.microsoft.com/office/drawing/2014/main" val="3850938541"/>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Science</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4 credits </a:t>
                      </a:r>
                      <a:r>
                        <a:rPr lang="en-US" dirty="0">
                          <a:latin typeface="Roboto" panose="02000000000000000000" pitchFamily="2" charset="0"/>
                          <a:ea typeface="Roboto" panose="02000000000000000000" pitchFamily="2" charset="0"/>
                          <a:cs typeface="Roboto" panose="02000000000000000000" pitchFamily="2" charset="0"/>
                        </a:rPr>
                        <a:t>(Biology, Physics/Physical Science, Chem/Earth/Env Sci, AP/IB)</a:t>
                      </a:r>
                    </a:p>
                  </a:txBody>
                  <a:tcPr/>
                </a:tc>
                <a:extLst>
                  <a:ext uri="{0D108BD9-81ED-4DB2-BD59-A6C34878D82A}">
                    <a16:rowId xmlns:a16="http://schemas.microsoft.com/office/drawing/2014/main" val="3207078403"/>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Social Studies</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3 credits </a:t>
                      </a:r>
                      <a:r>
                        <a:rPr lang="en-US" dirty="0">
                          <a:latin typeface="Roboto" panose="02000000000000000000" pitchFamily="2" charset="0"/>
                          <a:ea typeface="Roboto" panose="02000000000000000000" pitchFamily="2" charset="0"/>
                          <a:cs typeface="Roboto" panose="02000000000000000000" pitchFamily="2" charset="0"/>
                        </a:rPr>
                        <a:t>(World, U.S., Gov/Econ)</a:t>
                      </a:r>
                    </a:p>
                  </a:txBody>
                  <a:tcPr/>
                </a:tc>
                <a:extLst>
                  <a:ext uri="{0D108BD9-81ED-4DB2-BD59-A6C34878D82A}">
                    <a16:rowId xmlns:a16="http://schemas.microsoft.com/office/drawing/2014/main" val="252615349"/>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World Language/CTAE/Fine Art</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3 credits</a:t>
                      </a:r>
                    </a:p>
                  </a:txBody>
                  <a:tcPr/>
                </a:tc>
                <a:extLst>
                  <a:ext uri="{0D108BD9-81ED-4DB2-BD59-A6C34878D82A}">
                    <a16:rowId xmlns:a16="http://schemas.microsoft.com/office/drawing/2014/main" val="944722765"/>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Personal Fitness/Health (or 3 units of JROTC)</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1.0 credit</a:t>
                      </a:r>
                    </a:p>
                  </a:txBody>
                  <a:tcPr/>
                </a:tc>
                <a:extLst>
                  <a:ext uri="{0D108BD9-81ED-4DB2-BD59-A6C34878D82A}">
                    <a16:rowId xmlns:a16="http://schemas.microsoft.com/office/drawing/2014/main" val="3321227798"/>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General Electives</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4 credits</a:t>
                      </a:r>
                    </a:p>
                  </a:txBody>
                  <a:tcPr/>
                </a:tc>
                <a:extLst>
                  <a:ext uri="{0D108BD9-81ED-4DB2-BD59-A6C34878D82A}">
                    <a16:rowId xmlns:a16="http://schemas.microsoft.com/office/drawing/2014/main" val="2286442304"/>
                  </a:ext>
                </a:extLst>
              </a:tr>
              <a:tr h="370840">
                <a:tc>
                  <a:txBody>
                    <a:bodyPr/>
                    <a:lstStyle/>
                    <a:p>
                      <a:r>
                        <a:rPr lang="en-US" b="1" dirty="0">
                          <a:latin typeface="Roboto" panose="02000000000000000000" pitchFamily="2" charset="0"/>
                          <a:ea typeface="Roboto" panose="02000000000000000000" pitchFamily="2" charset="0"/>
                          <a:cs typeface="Roboto" panose="02000000000000000000" pitchFamily="2" charset="0"/>
                        </a:rPr>
                        <a:t>TOTAL CREDITS TO GRADUATE</a:t>
                      </a:r>
                    </a:p>
                  </a:txBody>
                  <a:tcPr/>
                </a:tc>
                <a:tc>
                  <a:txBody>
                    <a:bodyPr/>
                    <a:lstStyle/>
                    <a:p>
                      <a:r>
                        <a:rPr lang="en-US" sz="1800" b="1" u="sng" dirty="0">
                          <a:latin typeface="Roboto" panose="02000000000000000000" pitchFamily="2" charset="0"/>
                          <a:ea typeface="Roboto" panose="02000000000000000000" pitchFamily="2" charset="0"/>
                          <a:cs typeface="Roboto" panose="02000000000000000000" pitchFamily="2" charset="0"/>
                        </a:rPr>
                        <a:t>23</a:t>
                      </a:r>
                    </a:p>
                  </a:txBody>
                  <a:tcPr/>
                </a:tc>
                <a:extLst>
                  <a:ext uri="{0D108BD9-81ED-4DB2-BD59-A6C34878D82A}">
                    <a16:rowId xmlns:a16="http://schemas.microsoft.com/office/drawing/2014/main" val="1754943191"/>
                  </a:ext>
                </a:extLst>
              </a:tr>
            </a:tbl>
          </a:graphicData>
        </a:graphic>
      </p:graphicFrame>
      <p:sp>
        <p:nvSpPr>
          <p:cNvPr id="4" name="Title 1">
            <a:extLst>
              <a:ext uri="{FF2B5EF4-FFF2-40B4-BE49-F238E27FC236}">
                <a16:creationId xmlns:a16="http://schemas.microsoft.com/office/drawing/2014/main" id="{7C1E8529-4700-413F-80FB-527AD6C1A677}"/>
              </a:ext>
            </a:extLst>
          </p:cNvPr>
          <p:cNvSpPr txBox="1">
            <a:spLocks/>
          </p:cNvSpPr>
          <p:nvPr/>
        </p:nvSpPr>
        <p:spPr>
          <a:xfrm>
            <a:off x="1143000" y="542182"/>
            <a:ext cx="7162799" cy="104923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b="1" dirty="0">
                <a:latin typeface="Roboto" panose="02000000000000000000" pitchFamily="2" charset="0"/>
                <a:ea typeface="Roboto" panose="02000000000000000000" pitchFamily="2" charset="0"/>
                <a:cs typeface="Roboto" panose="02000000000000000000" pitchFamily="2" charset="0"/>
              </a:rPr>
              <a:t>Graduation requirements</a:t>
            </a:r>
          </a:p>
          <a:p>
            <a:pPr algn="ctr"/>
            <a:endParaRPr lang="en-US" b="1"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8A2E373D-9E94-EB61-300E-51702AA4A676}"/>
              </a:ext>
            </a:extLst>
          </p:cNvPr>
          <p:cNvSpPr txBox="1"/>
          <p:nvPr/>
        </p:nvSpPr>
        <p:spPr>
          <a:xfrm>
            <a:off x="416033" y="6119336"/>
            <a:ext cx="8306656" cy="738664"/>
          </a:xfrm>
          <a:prstGeom prst="rect">
            <a:avLst/>
          </a:prstGeom>
          <a:noFill/>
          <a:ln>
            <a:solidFill>
              <a:schemeClr val="accent1">
                <a:lumMod val="50000"/>
              </a:schemeClr>
            </a:solidFill>
          </a:ln>
        </p:spPr>
        <p:txBody>
          <a:bodyPr wrap="square">
            <a:spAutoFit/>
          </a:bodyPr>
          <a:lstStyle/>
          <a:p>
            <a:pPr algn="ctr" fontAlgn="auto">
              <a:spcBef>
                <a:spcPts val="0"/>
              </a:spcBef>
              <a:spcAft>
                <a:spcPts val="0"/>
              </a:spcAft>
              <a:defRPr/>
            </a:pPr>
            <a:r>
              <a:rPr lang="en-US" sz="1400" b="1" dirty="0">
                <a:solidFill>
                  <a:schemeClr val="bg1"/>
                </a:solidFill>
                <a:latin typeface="Roboto" panose="02000000000000000000" pitchFamily="2" charset="0"/>
                <a:ea typeface="Roboto" panose="02000000000000000000" pitchFamily="2" charset="0"/>
                <a:cs typeface="Roboto" panose="02000000000000000000" pitchFamily="2" charset="0"/>
              </a:rPr>
              <a:t>Students planning to meet the requirements of a four-year college/university must complete a minimum of two units of the same World Language and complete Math above Advanced Algebra/Algebra II (</a:t>
            </a:r>
            <a:r>
              <a:rPr lang="en-US" sz="1400" b="1" dirty="0" err="1">
                <a:solidFill>
                  <a:schemeClr val="bg1"/>
                </a:solidFill>
                <a:latin typeface="Roboto" panose="02000000000000000000" pitchFamily="2" charset="0"/>
                <a:ea typeface="Roboto" panose="02000000000000000000" pitchFamily="2" charset="0"/>
                <a:cs typeface="Roboto" panose="02000000000000000000" pitchFamily="2" charset="0"/>
              </a:rPr>
              <a:t>FoA</a:t>
            </a:r>
            <a:r>
              <a:rPr lang="en-US" sz="1400" b="1" dirty="0">
                <a:solidFill>
                  <a:schemeClr val="bg1"/>
                </a:solidFill>
                <a:latin typeface="Roboto" panose="02000000000000000000" pitchFamily="2" charset="0"/>
                <a:ea typeface="Roboto" panose="02000000000000000000" pitchFamily="2" charset="0"/>
                <a:cs typeface="Roboto" panose="02000000000000000000" pitchFamily="2" charset="0"/>
              </a:rPr>
              <a:t> does not meet that requirement)</a:t>
            </a:r>
          </a:p>
        </p:txBody>
      </p:sp>
    </p:spTree>
    <p:extLst>
      <p:ext uri="{BB962C8B-B14F-4D97-AF65-F5344CB8AC3E}">
        <p14:creationId xmlns:p14="http://schemas.microsoft.com/office/powerpoint/2010/main" val="107353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20" name="Rectangle 19">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19C008C6-A735-4273-B069-CEAD818A8801}"/>
              </a:ext>
            </a:extLst>
          </p:cNvPr>
          <p:cNvSpPr/>
          <p:nvPr/>
        </p:nvSpPr>
        <p:spPr>
          <a:xfrm>
            <a:off x="1793556" y="1590734"/>
            <a:ext cx="5554405"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5200" cap="all" dirty="0">
                <a:solidFill>
                  <a:schemeClr val="tx2"/>
                </a:solidFill>
                <a:latin typeface="Roboto" panose="02000000000000000000" pitchFamily="2" charset="0"/>
                <a:ea typeface="Roboto" panose="02000000000000000000" pitchFamily="2" charset="0"/>
                <a:cs typeface="Roboto" panose="02000000000000000000" pitchFamily="2" charset="0"/>
              </a:rPr>
              <a:t>DUAL ENROLLMENT</a:t>
            </a:r>
          </a:p>
        </p:txBody>
      </p:sp>
      <p:cxnSp>
        <p:nvCxnSpPr>
          <p:cNvPr id="23" name="Straight Connector 22">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35456403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8084</TotalTime>
  <Words>3618</Words>
  <Application>Microsoft Office PowerPoint</Application>
  <PresentationFormat>On-screen Show (4:3)</PresentationFormat>
  <Paragraphs>394</Paragraphs>
  <Slides>40</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Gill Sans MT</vt:lpstr>
      <vt:lpstr>Roboto</vt:lpstr>
      <vt:lpstr>Gallery</vt:lpstr>
      <vt:lpstr>11th Grade Student/parent information session</vt:lpstr>
      <vt:lpstr>Who is your  school counselor?</vt:lpstr>
      <vt:lpstr>LEARNING OBJECTIVE</vt:lpstr>
      <vt:lpstr>Let’s talk about…</vt:lpstr>
      <vt:lpstr>PowerPoint Presentation</vt:lpstr>
      <vt:lpstr>PowerPoint Presentation</vt:lpstr>
      <vt:lpstr>PowerPoint Presentation</vt:lpstr>
      <vt:lpstr>PowerPoint Presentation</vt:lpstr>
      <vt:lpstr>PowerPoint Presentation</vt:lpstr>
      <vt:lpstr>Dual Enrollment (DE)</vt:lpstr>
      <vt:lpstr>Interested in dual enrollment?</vt:lpstr>
      <vt:lpstr>PowerPoint Presentation</vt:lpstr>
      <vt:lpstr>PowerPoint Presentation</vt:lpstr>
      <vt:lpstr>What do I need to know?</vt:lpstr>
      <vt:lpstr>Post-secondary options </vt:lpstr>
      <vt:lpstr>PowerPoint Presentation</vt:lpstr>
      <vt:lpstr>HOPE Grant + HOPE CAREER GRANT =  FREE TUITION</vt:lpstr>
      <vt:lpstr>Military and Military Academies</vt:lpstr>
      <vt:lpstr>What does “College” mean?</vt:lpstr>
      <vt:lpstr>How do I get into college?</vt:lpstr>
      <vt:lpstr>Application Process: what you need to know</vt:lpstr>
      <vt:lpstr>College entrance exams:  SAT v. act</vt:lpstr>
      <vt:lpstr>Other tests I may need</vt:lpstr>
      <vt:lpstr>PowerPoint Presentation</vt:lpstr>
      <vt:lpstr>Hope information</vt:lpstr>
      <vt:lpstr>Zell miller scholarship information</vt:lpstr>
      <vt:lpstr>What classes count toward hope?</vt:lpstr>
      <vt:lpstr>Which Courses are Weighted for HOPE?</vt:lpstr>
      <vt:lpstr>YOUR HOPE GPA IS NOT ON YOUR CCSD TRANSCRIPT!!!!</vt:lpstr>
      <vt:lpstr> Look out for Georgia Match (fall of Senior year) </vt:lpstr>
      <vt:lpstr>WAYS TO PAY FOR COLLEGE</vt:lpstr>
      <vt:lpstr>Nuts &amp; bolts of finding free money</vt:lpstr>
      <vt:lpstr>PowerPoint Presentation</vt:lpstr>
      <vt:lpstr>        Naviance</vt:lpstr>
      <vt:lpstr>Logging into Naviance</vt:lpstr>
      <vt:lpstr>Select your path</vt:lpstr>
      <vt:lpstr>Enter/update Your  Email Address</vt:lpstr>
      <vt:lpstr>You can use Naviance for…</vt:lpstr>
      <vt:lpstr>Complete the Junior Bridge Law Survey</vt:lpstr>
      <vt:lpstr>“The best way to predict the future is to create it.” - Abraham Lincoln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11th Grade Bridge Law Counseling Lesson</dc:title>
  <dc:creator>Haley Welch</dc:creator>
  <cp:lastModifiedBy>Patrick Burch</cp:lastModifiedBy>
  <cp:revision>26</cp:revision>
  <dcterms:created xsi:type="dcterms:W3CDTF">2021-07-26T13:33:04Z</dcterms:created>
  <dcterms:modified xsi:type="dcterms:W3CDTF">2024-12-16T14:15:18Z</dcterms:modified>
</cp:coreProperties>
</file>